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4929" r:id="rId2"/>
    <p:sldMasterId id="2147483660" r:id="rId3"/>
    <p:sldMasterId id="2147484941" r:id="rId4"/>
    <p:sldMasterId id="2147484953" r:id="rId5"/>
  </p:sldMasterIdLst>
  <p:notesMasterIdLst>
    <p:notesMasterId r:id="rId26"/>
  </p:notesMasterIdLst>
  <p:handoutMasterIdLst>
    <p:handoutMasterId r:id="rId27"/>
  </p:handoutMasterIdLst>
  <p:sldIdLst>
    <p:sldId id="382" r:id="rId6"/>
    <p:sldId id="403" r:id="rId7"/>
    <p:sldId id="319" r:id="rId8"/>
    <p:sldId id="417" r:id="rId9"/>
    <p:sldId id="442" r:id="rId10"/>
    <p:sldId id="443" r:id="rId11"/>
    <p:sldId id="444" r:id="rId12"/>
    <p:sldId id="445" r:id="rId13"/>
    <p:sldId id="446" r:id="rId14"/>
    <p:sldId id="447" r:id="rId15"/>
    <p:sldId id="448" r:id="rId16"/>
    <p:sldId id="380" r:id="rId17"/>
    <p:sldId id="381" r:id="rId18"/>
    <p:sldId id="437" r:id="rId19"/>
    <p:sldId id="438" r:id="rId20"/>
    <p:sldId id="439" r:id="rId21"/>
    <p:sldId id="410" r:id="rId22"/>
    <p:sldId id="431" r:id="rId23"/>
    <p:sldId id="427" r:id="rId24"/>
    <p:sldId id="414" r:id="rId25"/>
  </p:sldIdLst>
  <p:sldSz cx="9144000" cy="6858000" type="screen4x3"/>
  <p:notesSz cx="6858000" cy="972343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FB3"/>
    <a:srgbClr val="DADAFE"/>
    <a:srgbClr val="D3C5FF"/>
    <a:srgbClr val="00AC00"/>
    <a:srgbClr val="1AD052"/>
    <a:srgbClr val="7ED87A"/>
    <a:srgbClr val="AFEBB9"/>
    <a:srgbClr val="B5EDB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4" autoAdjust="0"/>
    <p:restoredTop sz="94660"/>
  </p:normalViewPr>
  <p:slideViewPr>
    <p:cSldViewPr>
      <p:cViewPr>
        <p:scale>
          <a:sx n="80" d="100"/>
          <a:sy n="80" d="100"/>
        </p:scale>
        <p:origin x="-1152" y="-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794" y="-90"/>
      </p:cViewPr>
      <p:guideLst>
        <p:guide orient="horz" pos="3064"/>
        <p:guide pos="216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483" tIns="43743" rIns="87483" bIns="43743" numCol="1" anchor="t" anchorCtr="0" compatLnSpc="1">
            <a:prstTxWarp prst="textNoShape">
              <a:avLst/>
            </a:prstTxWarp>
          </a:bodyPr>
          <a:lstStyle>
            <a:lvl1pPr defTabSz="875276">
              <a:defRPr sz="11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43225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483" tIns="43743" rIns="87483" bIns="43743" numCol="1" anchor="t" anchorCtr="0" compatLnSpc="1">
            <a:prstTxWarp prst="textNoShape">
              <a:avLst/>
            </a:prstTxWarp>
          </a:bodyPr>
          <a:lstStyle>
            <a:lvl1pPr algn="r" defTabSz="875276">
              <a:defRPr sz="11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29F27D3-DEC1-4412-ADB9-BD6E0B1A9278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6238"/>
            <a:ext cx="294322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483" tIns="43743" rIns="87483" bIns="43743" numCol="1" anchor="b" anchorCtr="0" compatLnSpc="1">
            <a:prstTxWarp prst="textNoShape">
              <a:avLst/>
            </a:prstTxWarp>
          </a:bodyPr>
          <a:lstStyle>
            <a:lvl1pPr defTabSz="875276">
              <a:defRPr sz="11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266238"/>
            <a:ext cx="294322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483" tIns="43743" rIns="87483" bIns="43743" numCol="1" anchor="b" anchorCtr="0" compatLnSpc="1">
            <a:prstTxWarp prst="textNoShape">
              <a:avLst/>
            </a:prstTxWarp>
          </a:bodyPr>
          <a:lstStyle>
            <a:lvl1pPr algn="r" defTabSz="875276">
              <a:defRPr sz="11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70476A6-F7D6-4856-B9D9-D089E58C702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64" tIns="47381" rIns="94764" bIns="47381" numCol="1" anchor="t" anchorCtr="0" compatLnSpc="1">
            <a:prstTxWarp prst="textNoShape">
              <a:avLst/>
            </a:prstTxWarp>
          </a:bodyPr>
          <a:lstStyle>
            <a:lvl1pPr defTabSz="875276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64" tIns="47381" rIns="94764" bIns="47381" numCol="1" anchor="t" anchorCtr="0" compatLnSpc="1">
            <a:prstTxWarp prst="textNoShape">
              <a:avLst/>
            </a:prstTxWarp>
          </a:bodyPr>
          <a:lstStyle>
            <a:lvl1pPr algn="r" defTabSz="875276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E3B4EA84-2FF4-48B0-8354-7745E85E77ED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6950" y="727075"/>
            <a:ext cx="4865688" cy="3648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220" tIns="49111" rIns="98220" bIns="49111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618038"/>
            <a:ext cx="5486400" cy="437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64" tIns="47381" rIns="94764" bIns="473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 bwMode="auto">
          <a:xfrm>
            <a:off x="0" y="9237663"/>
            <a:ext cx="297180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64" tIns="47381" rIns="94764" bIns="47381" numCol="1" anchor="b" anchorCtr="0" compatLnSpc="1">
            <a:prstTxWarp prst="textNoShape">
              <a:avLst/>
            </a:prstTxWarp>
          </a:bodyPr>
          <a:lstStyle>
            <a:lvl1pPr defTabSz="875276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9237663"/>
            <a:ext cx="297180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64" tIns="47381" rIns="94764" bIns="47381" numCol="1" anchor="b" anchorCtr="0" compatLnSpc="1">
            <a:prstTxWarp prst="textNoShape">
              <a:avLst/>
            </a:prstTxWarp>
          </a:bodyPr>
          <a:lstStyle>
            <a:lvl1pPr algn="r" defTabSz="875276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8ADFF6D5-E9C7-4ED4-B833-82597838F51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 userDrawn="1"/>
        </p:nvSpPr>
        <p:spPr>
          <a:xfrm>
            <a:off x="0" y="6000750"/>
            <a:ext cx="9144000" cy="857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E1226-0FA6-4200-8F5F-5A125E22DB1E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4684F-CAC0-48BC-80BC-F6FAA849A81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 userDrawn="1"/>
        </p:nvSpPr>
        <p:spPr>
          <a:xfrm>
            <a:off x="0" y="4643438"/>
            <a:ext cx="9144000" cy="785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5" name="Immagine 9" descr="LOGONUOVO_oriz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42875" y="6157913"/>
            <a:ext cx="12144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13" descr="TRACCIATI grande.png"/>
          <p:cNvPicPr>
            <a:picLocks noChangeAspect="1"/>
          </p:cNvPicPr>
          <p:nvPr userDrawn="1"/>
        </p:nvPicPr>
        <p:blipFill>
          <a:blip r:embed="rId3"/>
          <a:srcRect l="37500" t="42601" r="59375" b="14281"/>
          <a:stretch>
            <a:fillRect/>
          </a:stretch>
        </p:blipFill>
        <p:spPr bwMode="auto">
          <a:xfrm>
            <a:off x="0" y="0"/>
            <a:ext cx="357188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14" descr="TRACCIATI grande.png"/>
          <p:cNvPicPr>
            <a:picLocks noChangeAspect="1"/>
          </p:cNvPicPr>
          <p:nvPr userDrawn="1"/>
        </p:nvPicPr>
        <p:blipFill>
          <a:blip r:embed="rId4"/>
          <a:srcRect l="59375" t="14281" r="37500" b="42601"/>
          <a:stretch>
            <a:fillRect/>
          </a:stretch>
        </p:blipFill>
        <p:spPr bwMode="auto">
          <a:xfrm>
            <a:off x="8786813" y="785813"/>
            <a:ext cx="357187" cy="607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1444E-B8A1-4AD2-A1D6-176B46D23C2D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D8C61-683E-452C-8CE6-58BAABE562C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C9248-532E-4947-AEA9-83946833CB21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4EEAE-3D3D-4FDE-9DC2-9978E38A5FD5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FB7B8-7FCA-4148-B1F7-CE5E1FF9C420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BA4D5-C57B-4403-A31D-8220A3A4BC73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76008-D35B-47AA-B35F-744F6F438EEE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9EF7F-0DE4-4ACD-B5AA-29223FF6BFC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7A9A0-853B-469E-815A-3916C1CBA865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797C3-EFE2-477B-814F-9C94ECFB09D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9C263-9B2D-4B63-82D8-D6B04B32B1BC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083E1-D50D-4E01-83AF-CB490D4E557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B5EEF-3F25-4BE7-B4F1-55EFE1525D90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A9345-C3C7-4017-ACE0-C6DDA3443F0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76F7B-F942-4837-B60E-C03069EF2842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C1E85-7A9E-4BBE-B291-331BC8210219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06750-5778-4DF1-A5B2-91EDF7C7727E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F011F-6EC5-426E-AEFB-AE79A524F6B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66194-EE59-4329-8EF5-9952D03EE5A0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856F2-1072-483E-8ECE-195CB580F59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B2746-5E83-4ACE-9674-A4C49C02E039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B617C-3108-4346-8A77-9AF1E37E81F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2E2EE-7370-47EE-9C29-7CFFFFD264A5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A6058-7E40-40C6-8657-4E242DB80EA8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9FF68-D2ED-4C19-B2AA-0ECCAB6F2723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E017A-EB1A-4979-9AAB-C733C1A3ECA9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99E4D-B243-4439-BB11-C01FA74E77F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62439-5E01-4655-8B85-FDC8FDF7310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1 4"/>
          <p:cNvCxnSpPr/>
          <p:nvPr userDrawn="1"/>
        </p:nvCxnSpPr>
        <p:spPr>
          <a:xfrm>
            <a:off x="2714625" y="785813"/>
            <a:ext cx="6000750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EF883-07B2-419A-9A24-1E7A0B157BCB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35AF2-1E57-473C-9E5A-71F8B547487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383DE-AAE0-4BC5-A0B7-8B708964A7B8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A9581-AC6C-4313-BC79-2484EBB344B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0FE7F-A977-4726-B3B8-FA95D12AD69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F1D93-C479-4189-A965-061CCF2D1C19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CB019-3525-4502-865F-A28EC6C3B25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9DDED-4275-45D1-92F5-7B25D4AC5F64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D8DCD-1884-4B01-B45B-EE2DF52209D2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90999-AB6B-4FFA-A5E4-30253D6D45F8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EFFD3-7B11-4638-BA30-862DFB0635B8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A9698-6BD1-4D95-A16E-6C3D833C08D9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B60F2-2206-43F1-97CF-77EDCA574A6B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B304B-CDBC-41EC-9561-38238891FB28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86DF4-C13F-46F2-83CE-DC80CD261EC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CECDA-9514-45C6-813B-B6B7A8F19A35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FD981-B200-443A-A4E7-39FEB42E1F7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7BDB3-86F5-4A0D-AD04-54EB7E440EB4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D7C09-E037-4263-8C57-6F2F3188BD3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4D971-D271-4335-9F84-83DD61D874D6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FFA74-E4F2-4930-9AEB-F64476F2E07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B9478-2F74-4435-BDFA-BBC7B805D2F6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12D3D-327B-400D-A1A6-1798E6518183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7CA81-7EB8-4E4A-A768-CE36DE884D3B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6886D-C87E-4E36-8B10-43AE430D6C45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ABF6E-4717-461E-8AE2-F9988469493B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5FCFF-0D39-4D96-976F-01B6CFF49C1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354CF-3D41-4E5C-ABE3-E43655B6071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E9CB3-096A-4D4B-BD34-FCE609D509C5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99798-3F2E-4E07-8643-D6FEACF9327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6FC40-7AB4-43C8-9467-4FC23183E7E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3A99D-D101-4C79-9524-F0333EF69C62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47BA3-1EB6-4575-AAAF-362354E784F2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1 4"/>
          <p:cNvCxnSpPr/>
          <p:nvPr userDrawn="1"/>
        </p:nvCxnSpPr>
        <p:spPr>
          <a:xfrm>
            <a:off x="2714625" y="785813"/>
            <a:ext cx="6000750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E4330-99DE-4A84-817B-83C42D9A834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1AAFF-9CC3-403A-9EDC-35640D5EAE5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99600-FCE7-4DBE-8604-653941D4A76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B1741-7B4E-4125-A3D2-FE7F84B3C1A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41C08-4722-49F8-AC5C-DA98328FFCF4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4ED12-7BB9-46DC-978C-5BD28A862EB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30C8E-6E94-44AE-9B96-0EB051C5D02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CF175-08D6-47A4-975C-06FBBEF70272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1FBFC-2CAA-4E8D-9F30-392D5FB7CB0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9383F-AD88-47D3-A5DA-F981D6395F65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32465-5D67-4D92-B91D-D5F36487D293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1 4"/>
          <p:cNvCxnSpPr/>
          <p:nvPr userDrawn="1"/>
        </p:nvCxnSpPr>
        <p:spPr>
          <a:xfrm>
            <a:off x="2714625" y="785813"/>
            <a:ext cx="6000750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202C2-C336-4651-8878-25AE3A128E1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081DE-6EF7-4060-AE30-270C9334BE8B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4339E-509E-4D05-A3A1-09A7E3A1DF1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13AE4-B254-45DF-B443-F12C6FE2581B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6E2AEE2-2B29-4B2A-9B67-E893285DF1CC}" type="datetimeFigureOut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DB835-743A-4DA2-85D2-A03F6ED9040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557213" y="-11113"/>
            <a:ext cx="82296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0C96BC-2B93-4CAD-881C-C12C378BAC57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232D85-62A4-46FD-80A0-C8EFD4A90BA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  <p:pic>
        <p:nvPicPr>
          <p:cNvPr id="1031" name="Picture 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6286500"/>
            <a:ext cx="9144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nettore 1 8"/>
          <p:cNvCxnSpPr/>
          <p:nvPr/>
        </p:nvCxnSpPr>
        <p:spPr>
          <a:xfrm>
            <a:off x="2643188" y="785813"/>
            <a:ext cx="6000750" cy="1587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10" r:id="rId1"/>
    <p:sldLayoutId id="2147485011" r:id="rId2"/>
    <p:sldLayoutId id="2147484998" r:id="rId3"/>
    <p:sldLayoutId id="2147484997" r:id="rId4"/>
    <p:sldLayoutId id="2147484996" r:id="rId5"/>
    <p:sldLayoutId id="2147484995" r:id="rId6"/>
    <p:sldLayoutId id="2147484994" r:id="rId7"/>
    <p:sldLayoutId id="2147484993" r:id="rId8"/>
    <p:sldLayoutId id="2147484992" r:id="rId9"/>
    <p:sldLayoutId id="2147484991" r:id="rId10"/>
    <p:sldLayoutId id="2147484990" r:id="rId11"/>
    <p:sldLayoutId id="2147484989" r:id="rId12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0070C0"/>
          </a:solidFill>
          <a:latin typeface="Verdana" pitchFamily="34" charset="0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0070C0"/>
          </a:solidFill>
          <a:latin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0070C0"/>
          </a:solidFill>
          <a:latin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0070C0"/>
          </a:solidFill>
          <a:latin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800">
          <a:solidFill>
            <a:srgbClr val="0070C0"/>
          </a:solidFill>
          <a:latin typeface="Verdana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800">
          <a:solidFill>
            <a:srgbClr val="0070C0"/>
          </a:solidFill>
          <a:latin typeface="Verdana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800">
          <a:solidFill>
            <a:srgbClr val="0070C0"/>
          </a:solidFill>
          <a:latin typeface="Verdana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800">
          <a:solidFill>
            <a:srgbClr val="0070C0"/>
          </a:solidFill>
          <a:latin typeface="Verdana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800">
          <a:solidFill>
            <a:srgbClr val="0070C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0070C0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70C0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0070C0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rgbClr val="0070C0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000" kern="1200">
          <a:solidFill>
            <a:srgbClr val="0070C0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631933A-42D1-41FF-AFA6-1124A614163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  <p:sp>
        <p:nvSpPr>
          <p:cNvPr id="15" name="Segnaposto numero diapositiva 5"/>
          <p:cNvSpPr>
            <a:spLocks noGrp="1"/>
          </p:cNvSpPr>
          <p:nvPr/>
        </p:nvSpPr>
        <p:spPr>
          <a:xfrm>
            <a:off x="6553200" y="6361113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it-IT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A00301C4-5F26-4DD3-A145-60A72FC1823B}" type="slidenum">
              <a:rPr lang="it-IT"/>
              <a:pPr>
                <a:defRPr/>
              </a:pPr>
              <a:t>‹#›</a:t>
            </a:fld>
            <a:endParaRPr lang="it-IT"/>
          </a:p>
        </p:txBody>
      </p:sp>
      <p:pic>
        <p:nvPicPr>
          <p:cNvPr id="14340" name="Immagine 15" descr="LOGONUOVO_oriz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42875" y="6164263"/>
            <a:ext cx="12144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Immagine 16" descr="TRACCIATI grande.png"/>
          <p:cNvPicPr>
            <a:picLocks noChangeAspect="1"/>
          </p:cNvPicPr>
          <p:nvPr/>
        </p:nvPicPr>
        <p:blipFill>
          <a:blip r:embed="rId14"/>
          <a:srcRect l="37500" t="42601" r="59375" b="14281"/>
          <a:stretch>
            <a:fillRect/>
          </a:stretch>
        </p:blipFill>
        <p:spPr bwMode="auto">
          <a:xfrm>
            <a:off x="0" y="4763"/>
            <a:ext cx="357188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Immagine 17" descr="TRACCIATI grande.png"/>
          <p:cNvPicPr>
            <a:picLocks noChangeAspect="1"/>
          </p:cNvPicPr>
          <p:nvPr/>
        </p:nvPicPr>
        <p:blipFill>
          <a:blip r:embed="rId15"/>
          <a:srcRect l="59375" t="14281" r="37500" b="42601"/>
          <a:stretch>
            <a:fillRect/>
          </a:stretch>
        </p:blipFill>
        <p:spPr bwMode="auto">
          <a:xfrm>
            <a:off x="8786813" y="790575"/>
            <a:ext cx="357187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012" r:id="rId1"/>
    <p:sldLayoutId id="2147485013" r:id="rId2"/>
    <p:sldLayoutId id="2147485014" r:id="rId3"/>
    <p:sldLayoutId id="2147485015" r:id="rId4"/>
    <p:sldLayoutId id="2147485016" r:id="rId5"/>
    <p:sldLayoutId id="2147485017" r:id="rId6"/>
    <p:sldLayoutId id="2147485018" r:id="rId7"/>
    <p:sldLayoutId id="2147485019" r:id="rId8"/>
    <p:sldLayoutId id="2147485020" r:id="rId9"/>
    <p:sldLayoutId id="2147485021" r:id="rId10"/>
    <p:sldLayoutId id="21474850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266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CDB44D3-AEC8-46BA-93FE-691AE3A739DC}" type="datetime1">
              <a:rPr lang="it-IT"/>
              <a:pPr>
                <a:defRPr/>
              </a:pPr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2473AB-2E9F-46AA-A567-510604560B54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09" r:id="rId1"/>
    <p:sldLayoutId id="2147485008" r:id="rId2"/>
    <p:sldLayoutId id="2147485007" r:id="rId3"/>
    <p:sldLayoutId id="2147485006" r:id="rId4"/>
    <p:sldLayoutId id="2147485005" r:id="rId5"/>
    <p:sldLayoutId id="2147485004" r:id="rId6"/>
    <p:sldLayoutId id="2147485003" r:id="rId7"/>
    <p:sldLayoutId id="2147485002" r:id="rId8"/>
    <p:sldLayoutId id="2147485001" r:id="rId9"/>
    <p:sldLayoutId id="2147485000" r:id="rId10"/>
    <p:sldLayoutId id="214748499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BAF974C1-F1A5-49A7-8FB9-E53AF8F9298B}" type="slidenum">
              <a:rPr lang="it-IT"/>
              <a:pPr>
                <a:defRPr/>
              </a:pPr>
              <a:t>‹#›</a:t>
            </a:fld>
            <a:endParaRPr lang="it-IT"/>
          </a:p>
        </p:txBody>
      </p:sp>
      <p:sp>
        <p:nvSpPr>
          <p:cNvPr id="15" name="Segnaposto numero diapositiva 5"/>
          <p:cNvSpPr>
            <a:spLocks noGrp="1"/>
          </p:cNvSpPr>
          <p:nvPr userDrawn="1"/>
        </p:nvSpPr>
        <p:spPr>
          <a:xfrm>
            <a:off x="6553200" y="6361113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it-IT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77ED038-C74E-4651-9D59-A6631899CE32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8916" name="Immagine 15" descr="LOGONUOVO_oriz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42875" y="6164263"/>
            <a:ext cx="12144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Immagine 16" descr="TRACCIATI grande.png"/>
          <p:cNvPicPr>
            <a:picLocks noChangeAspect="1"/>
          </p:cNvPicPr>
          <p:nvPr userDrawn="1"/>
        </p:nvPicPr>
        <p:blipFill>
          <a:blip r:embed="rId14"/>
          <a:srcRect l="37500" t="42601" r="59375" b="14281"/>
          <a:stretch>
            <a:fillRect/>
          </a:stretch>
        </p:blipFill>
        <p:spPr bwMode="auto">
          <a:xfrm>
            <a:off x="0" y="4763"/>
            <a:ext cx="357188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Immagine 17" descr="TRACCIATI grande.png"/>
          <p:cNvPicPr>
            <a:picLocks noChangeAspect="1"/>
          </p:cNvPicPr>
          <p:nvPr userDrawn="1"/>
        </p:nvPicPr>
        <p:blipFill>
          <a:blip r:embed="rId15"/>
          <a:srcRect l="59375" t="14281" r="37500" b="42601"/>
          <a:stretch>
            <a:fillRect/>
          </a:stretch>
        </p:blipFill>
        <p:spPr bwMode="auto">
          <a:xfrm>
            <a:off x="8786813" y="790575"/>
            <a:ext cx="357187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023" r:id="rId1"/>
    <p:sldLayoutId id="2147485024" r:id="rId2"/>
    <p:sldLayoutId id="2147485025" r:id="rId3"/>
    <p:sldLayoutId id="2147485026" r:id="rId4"/>
    <p:sldLayoutId id="2147485027" r:id="rId5"/>
    <p:sldLayoutId id="2147485028" r:id="rId6"/>
    <p:sldLayoutId id="2147485029" r:id="rId7"/>
    <p:sldLayoutId id="2147485030" r:id="rId8"/>
    <p:sldLayoutId id="2147485031" r:id="rId9"/>
    <p:sldLayoutId id="2147485032" r:id="rId10"/>
    <p:sldLayoutId id="21474850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87E5E421-F489-42F8-9967-955162C32604}" type="slidenum">
              <a:rPr lang="it-IT"/>
              <a:pPr>
                <a:defRPr/>
              </a:pPr>
              <a:t>‹#›</a:t>
            </a:fld>
            <a:endParaRPr lang="it-IT"/>
          </a:p>
        </p:txBody>
      </p:sp>
      <p:sp>
        <p:nvSpPr>
          <p:cNvPr id="15" name="Segnaposto numero diapositiva 5"/>
          <p:cNvSpPr>
            <a:spLocks noGrp="1"/>
          </p:cNvSpPr>
          <p:nvPr/>
        </p:nvSpPr>
        <p:spPr>
          <a:xfrm>
            <a:off x="6553200" y="6361113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it-IT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A9FC7DF-F947-4B97-98EF-CD0E1DB517D6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1204" name="Immagine 15" descr="LOGONUOVO_oriz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42875" y="6164263"/>
            <a:ext cx="121443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Immagine 16" descr="TRACCIATI grande.png"/>
          <p:cNvPicPr>
            <a:picLocks noChangeAspect="1"/>
          </p:cNvPicPr>
          <p:nvPr/>
        </p:nvPicPr>
        <p:blipFill>
          <a:blip r:embed="rId14"/>
          <a:srcRect l="37500" t="42601" r="59375" b="14281"/>
          <a:stretch>
            <a:fillRect/>
          </a:stretch>
        </p:blipFill>
        <p:spPr bwMode="auto">
          <a:xfrm>
            <a:off x="0" y="4763"/>
            <a:ext cx="357188" cy="60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Immagine 17" descr="TRACCIATI grande.png"/>
          <p:cNvPicPr>
            <a:picLocks noChangeAspect="1"/>
          </p:cNvPicPr>
          <p:nvPr/>
        </p:nvPicPr>
        <p:blipFill>
          <a:blip r:embed="rId15"/>
          <a:srcRect l="59375" t="14281" r="37500" b="42601"/>
          <a:stretch>
            <a:fillRect/>
          </a:stretch>
        </p:blipFill>
        <p:spPr bwMode="auto">
          <a:xfrm>
            <a:off x="8786813" y="790575"/>
            <a:ext cx="357187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034" r:id="rId1"/>
    <p:sldLayoutId id="2147485035" r:id="rId2"/>
    <p:sldLayoutId id="2147485036" r:id="rId3"/>
    <p:sldLayoutId id="2147485037" r:id="rId4"/>
    <p:sldLayoutId id="2147485038" r:id="rId5"/>
    <p:sldLayoutId id="2147485039" r:id="rId6"/>
    <p:sldLayoutId id="2147485040" r:id="rId7"/>
    <p:sldLayoutId id="2147485041" r:id="rId8"/>
    <p:sldLayoutId id="2147485042" r:id="rId9"/>
    <p:sldLayoutId id="2147485043" r:id="rId10"/>
    <p:sldLayoutId id="21474850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timpresa.it/phocadownload/Normative/normative_nazionali/quadro%20della%20disciplina%20in%20vigore%20aggiornato%20al%201%20gennaio%202013_.pdf" TargetMode="External"/><Relationship Id="rId2" Type="http://schemas.openxmlformats.org/officeDocument/2006/relationships/hyperlink" Target="http://www.avcp.it/portal/public/classic/AttivitaAutorita/AttiDellAutorita/_Atto?ca=5373" TargetMode="Externa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://www.agenziaentrate.gov.it/wps/wcm/connect/118a8100400a2f0389d7a9b261642a59/circolare+20e.pdf?MOD=AJPERES&amp;CACHEID=118a8100400a2f0389d7a9b261642a59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retimpresa.it/" TargetMode="Externa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retimpresa.it/" TargetMode="Externa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Immagine 13" descr="TRACCIATI.png"/>
          <p:cNvPicPr>
            <a:picLocks noChangeAspect="1"/>
          </p:cNvPicPr>
          <p:nvPr/>
        </p:nvPicPr>
        <p:blipFill>
          <a:blip r:embed="rId2"/>
          <a:srcRect l="20479" t="29028" r="32260" b="54305"/>
          <a:stretch>
            <a:fillRect/>
          </a:stretch>
        </p:blipFill>
        <p:spPr bwMode="auto">
          <a:xfrm>
            <a:off x="0" y="2857500"/>
            <a:ext cx="8001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8" name="Immagine 14" descr="LOGONUOVO.png"/>
          <p:cNvPicPr>
            <a:picLocks noChangeAspect="1"/>
          </p:cNvPicPr>
          <p:nvPr/>
        </p:nvPicPr>
        <p:blipFill>
          <a:blip r:embed="rId3"/>
          <a:srcRect l="18796" t="17964" r="19173" b="26147"/>
          <a:stretch>
            <a:fillRect/>
          </a:stretch>
        </p:blipFill>
        <p:spPr bwMode="auto">
          <a:xfrm>
            <a:off x="285750" y="428625"/>
            <a:ext cx="1431925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CasellaDiTesto 6"/>
          <p:cNvSpPr txBox="1">
            <a:spLocks noChangeArrowheads="1"/>
          </p:cNvSpPr>
          <p:nvPr/>
        </p:nvSpPr>
        <p:spPr bwMode="auto">
          <a:xfrm>
            <a:off x="2008188" y="1196975"/>
            <a:ext cx="6380162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it-IT" sz="2800" b="1">
                <a:solidFill>
                  <a:srgbClr val="265A9A"/>
                </a:solidFill>
                <a:latin typeface="Verdana" pitchFamily="34" charset="0"/>
              </a:rPr>
              <a:t>Il Progetto di Confindustria</a:t>
            </a:r>
          </a:p>
          <a:p>
            <a:pPr algn="r"/>
            <a:r>
              <a:rPr lang="it-IT" sz="2800" b="1">
                <a:solidFill>
                  <a:srgbClr val="265A9A"/>
                </a:solidFill>
                <a:latin typeface="Verdana" pitchFamily="34" charset="0"/>
              </a:rPr>
              <a:t> per </a:t>
            </a:r>
          </a:p>
          <a:p>
            <a:pPr algn="r"/>
            <a:r>
              <a:rPr lang="it-IT" sz="2800" b="1">
                <a:solidFill>
                  <a:srgbClr val="265A9A"/>
                </a:solidFill>
                <a:latin typeface="Verdana" pitchFamily="34" charset="0"/>
              </a:rPr>
              <a:t>competere in rete</a:t>
            </a:r>
          </a:p>
          <a:p>
            <a:pPr algn="r"/>
            <a:endParaRPr lang="it-IT" sz="2800" b="1">
              <a:solidFill>
                <a:srgbClr val="265A9A"/>
              </a:solidFill>
            </a:endParaRPr>
          </a:p>
          <a:p>
            <a:pPr algn="r"/>
            <a:r>
              <a:rPr lang="it-IT" b="1">
                <a:solidFill>
                  <a:srgbClr val="265A9A"/>
                </a:solidFill>
              </a:rPr>
              <a:t>Fulvio D’Alvia - Direttore RetImpresa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egnaposto numero diapositiva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8CD569F-698F-42CF-853F-3023DE1D1E5A}" type="slidenum">
              <a:rPr lang="it-IT" smtClean="0">
                <a:solidFill>
                  <a:srgbClr val="898989"/>
                </a:solidFill>
              </a:rPr>
              <a:pPr/>
              <a:t>2</a:t>
            </a:fld>
            <a:endParaRPr lang="it-IT" smtClean="0">
              <a:solidFill>
                <a:srgbClr val="898989"/>
              </a:solidFill>
            </a:endParaRPr>
          </a:p>
        </p:txBody>
      </p:sp>
      <p:sp>
        <p:nvSpPr>
          <p:cNvPr id="66562" name="Segnaposto contenuto 2"/>
          <p:cNvSpPr>
            <a:spLocks noGrp="1"/>
          </p:cNvSpPr>
          <p:nvPr>
            <p:ph idx="4294967295"/>
          </p:nvPr>
        </p:nvSpPr>
        <p:spPr bwMode="auto">
          <a:xfrm>
            <a:off x="914400" y="1171575"/>
            <a:ext cx="7834313" cy="51371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it-IT" sz="2400" smtClean="0">
                <a:solidFill>
                  <a:srgbClr val="000099"/>
                </a:solidFill>
              </a:rPr>
              <a:t>Volontà di:</a:t>
            </a:r>
          </a:p>
          <a:p>
            <a:pPr lvl="1" eaLnBrk="1" hangingPunct="1">
              <a:lnSpc>
                <a:spcPct val="70000"/>
              </a:lnSpc>
              <a:spcBef>
                <a:spcPct val="0"/>
              </a:spcBef>
              <a:spcAft>
                <a:spcPct val="60000"/>
              </a:spcAft>
            </a:pPr>
            <a:r>
              <a:rPr lang="it-IT" sz="1800" smtClean="0"/>
              <a:t>Aggregazione su programmi/progetti </a:t>
            </a:r>
          </a:p>
          <a:p>
            <a:pPr lvl="1" eaLnBrk="1" hangingPunct="1">
              <a:lnSpc>
                <a:spcPct val="70000"/>
              </a:lnSpc>
              <a:spcBef>
                <a:spcPct val="0"/>
              </a:spcBef>
              <a:spcAft>
                <a:spcPct val="60000"/>
              </a:spcAft>
            </a:pPr>
            <a:r>
              <a:rPr lang="it-IT" sz="1800" smtClean="0"/>
              <a:t>Superamento del localismo distrettuale</a:t>
            </a:r>
          </a:p>
          <a:p>
            <a:pPr lvl="1" eaLnBrk="1" hangingPunct="1">
              <a:lnSpc>
                <a:spcPct val="70000"/>
              </a:lnSpc>
              <a:spcBef>
                <a:spcPct val="0"/>
              </a:spcBef>
              <a:spcAft>
                <a:spcPct val="100000"/>
              </a:spcAft>
            </a:pPr>
            <a:r>
              <a:rPr lang="it-IT" sz="1800" smtClean="0"/>
              <a:t>Innovazione e Internazionalizzazione</a:t>
            </a:r>
          </a:p>
          <a:p>
            <a:pPr eaLnBrk="1" hangingPunct="1">
              <a:lnSpc>
                <a:spcPct val="50000"/>
              </a:lnSpc>
              <a:spcAft>
                <a:spcPct val="60000"/>
              </a:spcAft>
            </a:pPr>
            <a:r>
              <a:rPr lang="it-IT" sz="2400" smtClean="0">
                <a:solidFill>
                  <a:srgbClr val="000099"/>
                </a:solidFill>
              </a:rPr>
              <a:t>Governance: </a:t>
            </a:r>
          </a:p>
          <a:p>
            <a:pPr lvl="1" eaLnBrk="1" hangingPunct="1">
              <a:lnSpc>
                <a:spcPct val="70000"/>
              </a:lnSpc>
              <a:spcBef>
                <a:spcPct val="0"/>
              </a:spcBef>
              <a:spcAft>
                <a:spcPct val="60000"/>
              </a:spcAft>
            </a:pPr>
            <a:r>
              <a:rPr lang="it-IT" sz="1800" smtClean="0"/>
              <a:t>No a sovrastrutture burocratiche e parapubbliche </a:t>
            </a:r>
          </a:p>
          <a:p>
            <a:pPr lvl="1" eaLnBrk="1" hangingPunct="1">
              <a:lnSpc>
                <a:spcPct val="70000"/>
              </a:lnSpc>
              <a:spcBef>
                <a:spcPct val="0"/>
              </a:spcBef>
              <a:spcAft>
                <a:spcPct val="60000"/>
              </a:spcAft>
            </a:pPr>
            <a:r>
              <a:rPr lang="it-IT" sz="1800" smtClean="0"/>
              <a:t>Natura privatistica </a:t>
            </a:r>
          </a:p>
          <a:p>
            <a:pPr lvl="1" eaLnBrk="1" hangingPunct="1">
              <a:lnSpc>
                <a:spcPct val="70000"/>
              </a:lnSpc>
              <a:spcBef>
                <a:spcPct val="0"/>
              </a:spcBef>
              <a:spcAft>
                <a:spcPct val="60000"/>
              </a:spcAft>
            </a:pPr>
            <a:r>
              <a:rPr lang="it-IT" sz="1800" smtClean="0"/>
              <a:t>Estrema semplicità </a:t>
            </a:r>
          </a:p>
          <a:p>
            <a:pPr eaLnBrk="1" hangingPunct="1">
              <a:lnSpc>
                <a:spcPct val="90000"/>
              </a:lnSpc>
              <a:spcAft>
                <a:spcPct val="60000"/>
              </a:spcAft>
            </a:pPr>
            <a:r>
              <a:rPr lang="it-IT" sz="2400" smtClean="0">
                <a:solidFill>
                  <a:srgbClr val="000099"/>
                </a:solidFill>
              </a:rPr>
              <a:t>Autonomia</a:t>
            </a:r>
          </a:p>
          <a:p>
            <a:pPr eaLnBrk="1" hangingPunct="1">
              <a:lnSpc>
                <a:spcPct val="50000"/>
              </a:lnSpc>
              <a:spcAft>
                <a:spcPct val="50000"/>
              </a:spcAft>
            </a:pPr>
            <a:r>
              <a:rPr lang="it-IT" sz="2400" smtClean="0">
                <a:solidFill>
                  <a:srgbClr val="000099"/>
                </a:solidFill>
              </a:rPr>
              <a:t>Evidenza verso soggetti terzi: </a:t>
            </a:r>
          </a:p>
          <a:p>
            <a:pPr lvl="1" eaLnBrk="1" hangingPunct="1">
              <a:lnSpc>
                <a:spcPct val="70000"/>
              </a:lnSpc>
              <a:spcBef>
                <a:spcPct val="0"/>
              </a:spcBef>
              <a:spcAft>
                <a:spcPct val="60000"/>
              </a:spcAft>
            </a:pPr>
            <a:r>
              <a:rPr lang="it-IT" sz="1800" smtClean="0"/>
              <a:t>Pubblica Amministrazione</a:t>
            </a:r>
          </a:p>
          <a:p>
            <a:pPr lvl="1" eaLnBrk="1" hangingPunct="1">
              <a:lnSpc>
                <a:spcPct val="70000"/>
              </a:lnSpc>
              <a:spcBef>
                <a:spcPct val="0"/>
              </a:spcBef>
              <a:spcAft>
                <a:spcPct val="60000"/>
              </a:spcAft>
            </a:pPr>
            <a:r>
              <a:rPr lang="it-IT" sz="1800" smtClean="0"/>
              <a:t>Sistema bancario e assicurativo</a:t>
            </a:r>
          </a:p>
          <a:p>
            <a:pPr eaLnBrk="1" hangingPunct="1"/>
            <a:endParaRPr lang="it-IT" smtClean="0"/>
          </a:p>
        </p:txBody>
      </p:sp>
      <p:sp>
        <p:nvSpPr>
          <p:cNvPr id="66563" name="Titolo 1"/>
          <p:cNvSpPr>
            <a:spLocks noGrp="1"/>
          </p:cNvSpPr>
          <p:nvPr>
            <p:ph type="title" idx="4294967295"/>
          </p:nvPr>
        </p:nvSpPr>
        <p:spPr bwMode="auto">
          <a:xfrm>
            <a:off x="500063" y="142875"/>
            <a:ext cx="8229600" cy="5000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it-IT" sz="2400" b="1" smtClean="0">
                <a:solidFill>
                  <a:srgbClr val="0070C0"/>
                </a:solidFill>
              </a:rPr>
              <a:t>Esigenze espresse dalle Imprese</a:t>
            </a:r>
          </a:p>
        </p:txBody>
      </p:sp>
      <p:cxnSp>
        <p:nvCxnSpPr>
          <p:cNvPr id="5" name="Connettore 1 4"/>
          <p:cNvCxnSpPr/>
          <p:nvPr/>
        </p:nvCxnSpPr>
        <p:spPr>
          <a:xfrm>
            <a:off x="2714625" y="785813"/>
            <a:ext cx="6000750" cy="15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2B163B-357E-43E5-BDB5-CECD8669AF4B}" type="slidenum">
              <a:rPr lang="it-IT"/>
              <a:pPr>
                <a:defRPr/>
              </a:pPr>
              <a:t>3</a:t>
            </a:fld>
            <a:endParaRPr lang="it-IT"/>
          </a:p>
        </p:txBody>
      </p:sp>
      <p:sp>
        <p:nvSpPr>
          <p:cNvPr id="67586" name="Titolo 1"/>
          <p:cNvSpPr>
            <a:spLocks noGrp="1"/>
          </p:cNvSpPr>
          <p:nvPr>
            <p:ph type="title" idx="4294967295"/>
          </p:nvPr>
        </p:nvSpPr>
        <p:spPr bwMode="auto">
          <a:xfrm>
            <a:off x="571500" y="131763"/>
            <a:ext cx="8229600" cy="7254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it-IT" sz="2400" b="1" smtClean="0">
                <a:solidFill>
                  <a:srgbClr val="0070C0"/>
                </a:solidFill>
              </a:rPr>
              <a:t>Il “contratto di rete”</a:t>
            </a:r>
          </a:p>
        </p:txBody>
      </p:sp>
      <p:sp>
        <p:nvSpPr>
          <p:cNvPr id="10243" name="Segnaposto contenuto 2"/>
          <p:cNvSpPr>
            <a:spLocks noGrp="1"/>
          </p:cNvSpPr>
          <p:nvPr>
            <p:ph idx="4294967295"/>
          </p:nvPr>
        </p:nvSpPr>
        <p:spPr>
          <a:xfrm>
            <a:off x="395288" y="1196975"/>
            <a:ext cx="8229600" cy="4525963"/>
          </a:xfrm>
          <a:prstGeom prst="rect">
            <a:avLst/>
          </a:prstGeom>
        </p:spPr>
        <p:txBody>
          <a:bodyPr/>
          <a:lstStyle/>
          <a:p>
            <a:pPr algn="just" eaLnBrk="1" fontAlgn="auto" hangingPunct="1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it-IT" sz="2400" dirty="0" smtClean="0">
                <a:solidFill>
                  <a:srgbClr val="000099"/>
                </a:solidFill>
              </a:rPr>
              <a:t>Ha un riferimento normativo nazionale</a:t>
            </a:r>
          </a:p>
          <a:p>
            <a:pPr algn="just" eaLnBrk="1" fontAlgn="auto" hangingPunct="1">
              <a:lnSpc>
                <a:spcPct val="90000"/>
              </a:lnSpc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it-IT" sz="2400" dirty="0" smtClean="0">
                <a:solidFill>
                  <a:srgbClr val="000099"/>
                </a:solidFill>
              </a:rPr>
              <a:t>Non sostituisce, ma si affianca ad altri strumenti di aggregazione</a:t>
            </a:r>
          </a:p>
          <a:p>
            <a:pPr algn="just" eaLnBrk="1" fontAlgn="auto" hangingPunct="1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it-IT" sz="2400" dirty="0" smtClean="0">
                <a:solidFill>
                  <a:srgbClr val="000099"/>
                </a:solidFill>
              </a:rPr>
              <a:t>Riguarda tutte le Imprese (di tutte le dimensioni, di tutti i settori, di tutti i territori) </a:t>
            </a:r>
          </a:p>
          <a:p>
            <a:pPr algn="just" eaLnBrk="1" fontAlgn="auto" hangingPunct="1">
              <a:lnSpc>
                <a:spcPct val="90000"/>
              </a:lnSpc>
              <a:spcAft>
                <a:spcPct val="60000"/>
              </a:spcAft>
              <a:buFont typeface="Arial" pitchFamily="34" charset="0"/>
              <a:buChar char="•"/>
              <a:defRPr/>
            </a:pPr>
            <a:r>
              <a:rPr lang="it-IT" sz="2400" dirty="0" smtClean="0">
                <a:solidFill>
                  <a:srgbClr val="000099"/>
                </a:solidFill>
              </a:rPr>
              <a:t>Affiancato da quattro linee di intervento Statale:</a:t>
            </a:r>
          </a:p>
          <a:p>
            <a:pPr lvl="1" eaLnBrk="1" fontAlgn="auto" hangingPunct="1">
              <a:lnSpc>
                <a:spcPct val="70000"/>
              </a:lnSpc>
              <a:spcBef>
                <a:spcPct val="0"/>
              </a:spcBef>
              <a:spcAft>
                <a:spcPct val="60000"/>
              </a:spcAft>
              <a:buFont typeface="Arial" pitchFamily="34" charset="0"/>
              <a:buChar char="–"/>
              <a:defRPr/>
            </a:pPr>
            <a:r>
              <a:rPr lang="it-IT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semplificazione</a:t>
            </a:r>
          </a:p>
          <a:p>
            <a:pPr lvl="1" eaLnBrk="1" fontAlgn="auto" hangingPunct="1">
              <a:lnSpc>
                <a:spcPct val="70000"/>
              </a:lnSpc>
              <a:spcBef>
                <a:spcPct val="0"/>
              </a:spcBef>
              <a:spcAft>
                <a:spcPct val="60000"/>
              </a:spcAft>
              <a:buFont typeface="Arial" pitchFamily="34" charset="0"/>
              <a:buChar char="–"/>
              <a:defRPr/>
            </a:pPr>
            <a:r>
              <a:rPr lang="it-IT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incentivi nazionali e regionali</a:t>
            </a:r>
          </a:p>
          <a:p>
            <a:pPr lvl="1" eaLnBrk="1" fontAlgn="auto" hangingPunct="1">
              <a:lnSpc>
                <a:spcPct val="70000"/>
              </a:lnSpc>
              <a:spcBef>
                <a:spcPct val="0"/>
              </a:spcBef>
              <a:spcAft>
                <a:spcPct val="60000"/>
              </a:spcAft>
              <a:buFont typeface="Arial" pitchFamily="34" charset="0"/>
              <a:buChar char="–"/>
              <a:defRPr/>
            </a:pPr>
            <a:r>
              <a:rPr lang="it-IT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supporto finanziario</a:t>
            </a:r>
          </a:p>
          <a:p>
            <a:pPr lvl="1" eaLnBrk="1" fontAlgn="auto" hangingPunct="1">
              <a:lnSpc>
                <a:spcPct val="70000"/>
              </a:lnSpc>
              <a:spcBef>
                <a:spcPct val="0"/>
              </a:spcBef>
              <a:spcAft>
                <a:spcPct val="60000"/>
              </a:spcAft>
              <a:buFont typeface="Arial" pitchFamily="34" charset="0"/>
              <a:buChar char="–"/>
              <a:defRPr/>
            </a:pPr>
            <a:r>
              <a:rPr lang="it-IT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agevolazione fiscale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Connettore 4 8"/>
          <p:cNvCxnSpPr>
            <a:stCxn id="52" idx="2"/>
            <a:endCxn id="70" idx="0"/>
          </p:cNvCxnSpPr>
          <p:nvPr/>
        </p:nvCxnSpPr>
        <p:spPr>
          <a:xfrm rot="5400000">
            <a:off x="7411244" y="3604419"/>
            <a:ext cx="865187" cy="225425"/>
          </a:xfrm>
          <a:prstGeom prst="bentConnector3">
            <a:avLst>
              <a:gd name="adj1" fmla="val 50000"/>
            </a:avLst>
          </a:prstGeom>
          <a:ln w="127000">
            <a:solidFill>
              <a:schemeClr val="tx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ttangolo arrotondato 51"/>
          <p:cNvSpPr/>
          <p:nvPr/>
        </p:nvSpPr>
        <p:spPr>
          <a:xfrm>
            <a:off x="7164388" y="2565400"/>
            <a:ext cx="1584325" cy="7191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200" b="1" dirty="0">
                <a:solidFill>
                  <a:prstClr val="black"/>
                </a:solidFill>
                <a:latin typeface="Arial" charset="0"/>
                <a:cs typeface="Arial" charset="0"/>
              </a:rPr>
              <a:t>Decreto Legge  n. 76/2013 </a:t>
            </a:r>
          </a:p>
          <a:p>
            <a:pPr>
              <a:defRPr/>
            </a:pPr>
            <a:r>
              <a:rPr lang="it-IT" sz="1200" b="1" dirty="0">
                <a:solidFill>
                  <a:prstClr val="black"/>
                </a:solidFill>
                <a:latin typeface="Arial" charset="0"/>
                <a:cs typeface="Arial" charset="0"/>
              </a:rPr>
              <a:t>cd. “</a:t>
            </a:r>
            <a:r>
              <a:rPr lang="it-IT" sz="120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DL</a:t>
            </a:r>
            <a:r>
              <a:rPr lang="it-IT" sz="1200" b="1" dirty="0">
                <a:solidFill>
                  <a:prstClr val="black"/>
                </a:solidFill>
                <a:latin typeface="Arial" charset="0"/>
                <a:cs typeface="Arial" charset="0"/>
              </a:rPr>
              <a:t> Lavoro” </a:t>
            </a:r>
          </a:p>
        </p:txBody>
      </p:sp>
      <p:cxnSp>
        <p:nvCxnSpPr>
          <p:cNvPr id="72" name="Connettore 4 8"/>
          <p:cNvCxnSpPr>
            <a:stCxn id="70" idx="2"/>
            <a:endCxn id="74" idx="0"/>
          </p:cNvCxnSpPr>
          <p:nvPr/>
        </p:nvCxnSpPr>
        <p:spPr>
          <a:xfrm rot="5400000">
            <a:off x="7412038" y="4694237"/>
            <a:ext cx="539750" cy="98425"/>
          </a:xfrm>
          <a:prstGeom prst="bentConnector3">
            <a:avLst>
              <a:gd name="adj1" fmla="val 50000"/>
            </a:avLst>
          </a:prstGeom>
          <a:ln w="127000">
            <a:solidFill>
              <a:schemeClr val="tx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4 8"/>
          <p:cNvCxnSpPr>
            <a:stCxn id="45" idx="2"/>
            <a:endCxn id="48" idx="0"/>
          </p:cNvCxnSpPr>
          <p:nvPr/>
        </p:nvCxnSpPr>
        <p:spPr>
          <a:xfrm rot="5400000">
            <a:off x="4679950" y="5408613"/>
            <a:ext cx="504825" cy="720725"/>
          </a:xfrm>
          <a:prstGeom prst="bentConnector3">
            <a:avLst>
              <a:gd name="adj1" fmla="val 50000"/>
            </a:avLst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ttore 4 8"/>
          <p:cNvCxnSpPr/>
          <p:nvPr/>
        </p:nvCxnSpPr>
        <p:spPr>
          <a:xfrm rot="10800000">
            <a:off x="5580063" y="5157788"/>
            <a:ext cx="1152525" cy="1079500"/>
          </a:xfrm>
          <a:prstGeom prst="bentConnector3">
            <a:avLst>
              <a:gd name="adj1" fmla="val 50000"/>
            </a:avLst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ttangolo arrotondato 52"/>
          <p:cNvSpPr/>
          <p:nvPr/>
        </p:nvSpPr>
        <p:spPr>
          <a:xfrm>
            <a:off x="5867400" y="6092825"/>
            <a:ext cx="2286000" cy="417513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it-IT" sz="1200" b="1" dirty="0">
                <a:solidFill>
                  <a:srgbClr val="FF0000"/>
                </a:solidFill>
                <a:latin typeface="Arial" charset="0"/>
                <a:cs typeface="Arial" charset="0"/>
                <a:hlinkClick r:id="rId2"/>
              </a:rPr>
              <a:t>Partecipazione agli appalti  con segnalazione  AVCP</a:t>
            </a:r>
            <a:endParaRPr lang="it-IT" sz="12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cxnSp>
        <p:nvCxnSpPr>
          <p:cNvPr id="12" name="Connettore 4 80"/>
          <p:cNvCxnSpPr>
            <a:stCxn id="47" idx="1"/>
          </p:cNvCxnSpPr>
          <p:nvPr/>
        </p:nvCxnSpPr>
        <p:spPr>
          <a:xfrm rot="10800000" flipV="1">
            <a:off x="5357813" y="1525588"/>
            <a:ext cx="285750" cy="1668462"/>
          </a:xfrm>
          <a:prstGeom prst="bentConnector2">
            <a:avLst/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ttangolo arrotondato 46"/>
          <p:cNvSpPr/>
          <p:nvPr/>
        </p:nvSpPr>
        <p:spPr>
          <a:xfrm>
            <a:off x="5643563" y="1336675"/>
            <a:ext cx="2951162" cy="379413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200" dirty="0">
                <a:solidFill>
                  <a:prstClr val="black"/>
                </a:solidFill>
                <a:latin typeface="Arial" charset="0"/>
                <a:cs typeface="Arial" charset="0"/>
              </a:rPr>
              <a:t>Consorzi per l’internazionalizzazione</a:t>
            </a:r>
          </a:p>
        </p:txBody>
      </p:sp>
      <p:sp>
        <p:nvSpPr>
          <p:cNvPr id="49" name="Rettangolo arrotondato 48"/>
          <p:cNvSpPr/>
          <p:nvPr/>
        </p:nvSpPr>
        <p:spPr>
          <a:xfrm>
            <a:off x="5637213" y="836613"/>
            <a:ext cx="1863725" cy="376237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200" dirty="0">
                <a:solidFill>
                  <a:prstClr val="black"/>
                </a:solidFill>
                <a:latin typeface="Arial" charset="0"/>
                <a:cs typeface="Arial" charset="0"/>
              </a:rPr>
              <a:t>Fondo di Garanzia</a:t>
            </a:r>
          </a:p>
        </p:txBody>
      </p:sp>
      <p:sp>
        <p:nvSpPr>
          <p:cNvPr id="50" name="Rettangolo arrotondato 49"/>
          <p:cNvSpPr/>
          <p:nvPr/>
        </p:nvSpPr>
        <p:spPr>
          <a:xfrm>
            <a:off x="5643563" y="2336800"/>
            <a:ext cx="1008062" cy="379413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200" dirty="0">
                <a:solidFill>
                  <a:prstClr val="black"/>
                </a:solidFill>
                <a:latin typeface="Arial" charset="0"/>
                <a:cs typeface="Arial" charset="0"/>
              </a:rPr>
              <a:t>Turismo</a:t>
            </a:r>
          </a:p>
        </p:txBody>
      </p:sp>
      <p:sp>
        <p:nvSpPr>
          <p:cNvPr id="51" name="Rettangolo arrotondato 50"/>
          <p:cNvSpPr/>
          <p:nvPr/>
        </p:nvSpPr>
        <p:spPr>
          <a:xfrm>
            <a:off x="5629275" y="1836738"/>
            <a:ext cx="1800225" cy="357187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200" dirty="0">
                <a:solidFill>
                  <a:prstClr val="black"/>
                </a:solidFill>
                <a:latin typeface="Arial" charset="0"/>
                <a:cs typeface="Arial" charset="0"/>
              </a:rPr>
              <a:t>Atto con firma digitale</a:t>
            </a:r>
          </a:p>
        </p:txBody>
      </p:sp>
      <p:sp>
        <p:nvSpPr>
          <p:cNvPr id="68620" name="Titolo 1"/>
          <p:cNvSpPr>
            <a:spLocks noGrp="1"/>
          </p:cNvSpPr>
          <p:nvPr>
            <p:ph type="title" idx="4294967295"/>
          </p:nvPr>
        </p:nvSpPr>
        <p:spPr bwMode="auto">
          <a:xfrm>
            <a:off x="539750" y="115888"/>
            <a:ext cx="8496300" cy="4778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it-IT" sz="2400" b="1" smtClean="0">
                <a:solidFill>
                  <a:schemeClr val="accent1"/>
                </a:solidFill>
              </a:rPr>
              <a:t>Evoluzione Normativa</a:t>
            </a:r>
            <a:endParaRPr lang="it-IT" sz="2400" b="1" smtClean="0">
              <a:solidFill>
                <a:srgbClr val="0070C0"/>
              </a:solidFill>
            </a:endParaRPr>
          </a:p>
        </p:txBody>
      </p:sp>
      <p:cxnSp>
        <p:nvCxnSpPr>
          <p:cNvPr id="11" name="Connettore 4 80"/>
          <p:cNvCxnSpPr>
            <a:stCxn id="49" idx="1"/>
          </p:cNvCxnSpPr>
          <p:nvPr/>
        </p:nvCxnSpPr>
        <p:spPr>
          <a:xfrm rot="10800000" flipV="1">
            <a:off x="5357813" y="1023938"/>
            <a:ext cx="279400" cy="2170112"/>
          </a:xfrm>
          <a:prstGeom prst="bentConnector2">
            <a:avLst/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4 80"/>
          <p:cNvCxnSpPr>
            <a:stCxn id="50" idx="1"/>
          </p:cNvCxnSpPr>
          <p:nvPr/>
        </p:nvCxnSpPr>
        <p:spPr>
          <a:xfrm rot="10800000" flipV="1">
            <a:off x="5357813" y="2525713"/>
            <a:ext cx="285750" cy="668337"/>
          </a:xfrm>
          <a:prstGeom prst="bentConnector2">
            <a:avLst/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4 80"/>
          <p:cNvCxnSpPr>
            <a:stCxn id="51" idx="1"/>
          </p:cNvCxnSpPr>
          <p:nvPr/>
        </p:nvCxnSpPr>
        <p:spPr>
          <a:xfrm rot="10800000" flipV="1">
            <a:off x="5364163" y="2016125"/>
            <a:ext cx="265112" cy="1246188"/>
          </a:xfrm>
          <a:prstGeom prst="bentConnector2">
            <a:avLst/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4 80"/>
          <p:cNvCxnSpPr>
            <a:stCxn id="42" idx="3"/>
          </p:cNvCxnSpPr>
          <p:nvPr/>
        </p:nvCxnSpPr>
        <p:spPr>
          <a:xfrm>
            <a:off x="4857750" y="2643188"/>
            <a:ext cx="142875" cy="1536700"/>
          </a:xfrm>
          <a:prstGeom prst="bentConnector2">
            <a:avLst/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4 80"/>
          <p:cNvCxnSpPr>
            <a:stCxn id="41" idx="3"/>
          </p:cNvCxnSpPr>
          <p:nvPr/>
        </p:nvCxnSpPr>
        <p:spPr>
          <a:xfrm>
            <a:off x="4714875" y="3556000"/>
            <a:ext cx="285750" cy="623888"/>
          </a:xfrm>
          <a:prstGeom prst="bentConnector2">
            <a:avLst/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 rot="5400000" flipH="1" flipV="1">
            <a:off x="5504656" y="3925094"/>
            <a:ext cx="714375" cy="7938"/>
          </a:xfrm>
          <a:prstGeom prst="line">
            <a:avLst/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 flipV="1">
            <a:off x="5148263" y="4437063"/>
            <a:ext cx="719137" cy="431800"/>
          </a:xfrm>
          <a:prstGeom prst="line">
            <a:avLst/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 rot="5400000" flipH="1" flipV="1">
            <a:off x="2150269" y="4636294"/>
            <a:ext cx="565150" cy="7938"/>
          </a:xfrm>
          <a:prstGeom prst="line">
            <a:avLst/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1 19"/>
          <p:cNvCxnSpPr>
            <a:stCxn id="36" idx="0"/>
          </p:cNvCxnSpPr>
          <p:nvPr/>
        </p:nvCxnSpPr>
        <p:spPr>
          <a:xfrm rot="16200000" flipV="1">
            <a:off x="1146969" y="2710656"/>
            <a:ext cx="571500" cy="7938"/>
          </a:xfrm>
          <a:prstGeom prst="line">
            <a:avLst/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>
            <a:endCxn id="36" idx="2"/>
          </p:cNvCxnSpPr>
          <p:nvPr/>
        </p:nvCxnSpPr>
        <p:spPr>
          <a:xfrm rot="5400000" flipH="1" flipV="1">
            <a:off x="1150144" y="3999706"/>
            <a:ext cx="565150" cy="7938"/>
          </a:xfrm>
          <a:prstGeom prst="line">
            <a:avLst/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4 21"/>
          <p:cNvCxnSpPr>
            <a:stCxn id="38" idx="1"/>
            <a:endCxn id="40" idx="1"/>
          </p:cNvCxnSpPr>
          <p:nvPr/>
        </p:nvCxnSpPr>
        <p:spPr>
          <a:xfrm rot="10800000" flipV="1">
            <a:off x="2051050" y="5092700"/>
            <a:ext cx="92075" cy="1249363"/>
          </a:xfrm>
          <a:prstGeom prst="bentConnector3">
            <a:avLst>
              <a:gd name="adj1" fmla="val 350142"/>
            </a:avLst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4 22"/>
          <p:cNvCxnSpPr>
            <a:stCxn id="38" idx="1"/>
            <a:endCxn id="39" idx="1"/>
          </p:cNvCxnSpPr>
          <p:nvPr/>
        </p:nvCxnSpPr>
        <p:spPr>
          <a:xfrm rot="10800000" flipV="1">
            <a:off x="2071688" y="5092700"/>
            <a:ext cx="71437" cy="677863"/>
          </a:xfrm>
          <a:prstGeom prst="bentConnector3">
            <a:avLst>
              <a:gd name="adj1" fmla="val 419998"/>
            </a:avLst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o 97"/>
          <p:cNvGrpSpPr>
            <a:grpSpLocks/>
          </p:cNvGrpSpPr>
          <p:nvPr/>
        </p:nvGrpSpPr>
        <p:grpSpPr bwMode="auto">
          <a:xfrm>
            <a:off x="395288" y="4076700"/>
            <a:ext cx="1655762" cy="396875"/>
            <a:chOff x="395536" y="4077072"/>
            <a:chExt cx="1656184" cy="396008"/>
          </a:xfrm>
        </p:grpSpPr>
        <p:sp>
          <p:nvSpPr>
            <p:cNvPr id="25" name="Pentagono 24"/>
            <p:cNvSpPr/>
            <p:nvPr/>
          </p:nvSpPr>
          <p:spPr>
            <a:xfrm>
              <a:off x="395536" y="4148354"/>
              <a:ext cx="1656184" cy="324726"/>
            </a:xfrm>
            <a:prstGeom prst="homePlate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 sz="1200">
                <a:solidFill>
                  <a:prstClr val="white"/>
                </a:solidFill>
              </a:endParaRPr>
            </a:p>
          </p:txBody>
        </p:sp>
        <p:sp>
          <p:nvSpPr>
            <p:cNvPr id="68658" name="CasellaDiTesto 25"/>
            <p:cNvSpPr txBox="1">
              <a:spLocks noChangeArrowheads="1"/>
            </p:cNvSpPr>
            <p:nvPr/>
          </p:nvSpPr>
          <p:spPr bwMode="auto">
            <a:xfrm>
              <a:off x="827584" y="4077072"/>
              <a:ext cx="9361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b="1">
                  <a:solidFill>
                    <a:srgbClr val="FFFFFF"/>
                  </a:solidFill>
                </a:rPr>
                <a:t>2009</a:t>
              </a:r>
            </a:p>
          </p:txBody>
        </p:sp>
      </p:grpSp>
      <p:grpSp>
        <p:nvGrpSpPr>
          <p:cNvPr id="3" name="Gruppo 99"/>
          <p:cNvGrpSpPr>
            <a:grpSpLocks/>
          </p:cNvGrpSpPr>
          <p:nvPr/>
        </p:nvGrpSpPr>
        <p:grpSpPr bwMode="auto">
          <a:xfrm>
            <a:off x="3708400" y="4076700"/>
            <a:ext cx="1835150" cy="396875"/>
            <a:chOff x="3707904" y="4077072"/>
            <a:chExt cx="1836000" cy="396008"/>
          </a:xfrm>
        </p:grpSpPr>
        <p:sp>
          <p:nvSpPr>
            <p:cNvPr id="28" name="Gallone 27"/>
            <p:cNvSpPr/>
            <p:nvPr/>
          </p:nvSpPr>
          <p:spPr>
            <a:xfrm>
              <a:off x="3707904" y="4148354"/>
              <a:ext cx="1836000" cy="324726"/>
            </a:xfrm>
            <a:prstGeom prst="chevron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 sz="1200">
                <a:solidFill>
                  <a:prstClr val="black"/>
                </a:solidFill>
              </a:endParaRPr>
            </a:p>
          </p:txBody>
        </p:sp>
        <p:sp>
          <p:nvSpPr>
            <p:cNvPr id="68656" name="CasellaDiTesto 28"/>
            <p:cNvSpPr txBox="1">
              <a:spLocks noChangeArrowheads="1"/>
            </p:cNvSpPr>
            <p:nvPr/>
          </p:nvSpPr>
          <p:spPr bwMode="auto">
            <a:xfrm>
              <a:off x="3995936" y="4077072"/>
              <a:ext cx="9361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b="1">
                  <a:solidFill>
                    <a:srgbClr val="1F497D"/>
                  </a:solidFill>
                </a:rPr>
                <a:t>2011</a:t>
              </a:r>
            </a:p>
          </p:txBody>
        </p:sp>
      </p:grpSp>
      <p:grpSp>
        <p:nvGrpSpPr>
          <p:cNvPr id="4" name="Gruppo 98"/>
          <p:cNvGrpSpPr>
            <a:grpSpLocks/>
          </p:cNvGrpSpPr>
          <p:nvPr/>
        </p:nvGrpSpPr>
        <p:grpSpPr bwMode="auto">
          <a:xfrm>
            <a:off x="2051050" y="4076700"/>
            <a:ext cx="1657350" cy="396875"/>
            <a:chOff x="2051720" y="4077072"/>
            <a:chExt cx="1656184" cy="396008"/>
          </a:xfrm>
        </p:grpSpPr>
        <p:sp>
          <p:nvSpPr>
            <p:cNvPr id="31" name="Gallone 30"/>
            <p:cNvSpPr/>
            <p:nvPr/>
          </p:nvSpPr>
          <p:spPr>
            <a:xfrm>
              <a:off x="2051720" y="4148354"/>
              <a:ext cx="1656184" cy="324726"/>
            </a:xfrm>
            <a:prstGeom prst="chevron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 sz="1200">
                <a:solidFill>
                  <a:prstClr val="black"/>
                </a:solidFill>
              </a:endParaRPr>
            </a:p>
          </p:txBody>
        </p:sp>
        <p:sp>
          <p:nvSpPr>
            <p:cNvPr id="68654" name="CasellaDiTesto 31"/>
            <p:cNvSpPr txBox="1">
              <a:spLocks noChangeArrowheads="1"/>
            </p:cNvSpPr>
            <p:nvPr/>
          </p:nvSpPr>
          <p:spPr bwMode="auto">
            <a:xfrm>
              <a:off x="2411760" y="4077072"/>
              <a:ext cx="8640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b="1">
                  <a:solidFill>
                    <a:srgbClr val="FFFFFF"/>
                  </a:solidFill>
                </a:rPr>
                <a:t>2010</a:t>
              </a:r>
            </a:p>
          </p:txBody>
        </p:sp>
      </p:grpSp>
      <p:grpSp>
        <p:nvGrpSpPr>
          <p:cNvPr id="5" name="Gruppo 100"/>
          <p:cNvGrpSpPr>
            <a:grpSpLocks/>
          </p:cNvGrpSpPr>
          <p:nvPr/>
        </p:nvGrpSpPr>
        <p:grpSpPr bwMode="auto">
          <a:xfrm>
            <a:off x="5508625" y="4076700"/>
            <a:ext cx="1439863" cy="396875"/>
            <a:chOff x="5508104" y="4077072"/>
            <a:chExt cx="2736304" cy="396008"/>
          </a:xfrm>
        </p:grpSpPr>
        <p:sp>
          <p:nvSpPr>
            <p:cNvPr id="34" name="Gallone 33"/>
            <p:cNvSpPr/>
            <p:nvPr/>
          </p:nvSpPr>
          <p:spPr>
            <a:xfrm>
              <a:off x="5508104" y="4148354"/>
              <a:ext cx="2736304" cy="324726"/>
            </a:xfrm>
            <a:prstGeom prst="chevron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 sz="1600">
                <a:solidFill>
                  <a:prstClr val="black"/>
                </a:solidFill>
              </a:endParaRPr>
            </a:p>
          </p:txBody>
        </p:sp>
        <p:sp>
          <p:nvSpPr>
            <p:cNvPr id="68652" name="CasellaDiTesto 34"/>
            <p:cNvSpPr txBox="1">
              <a:spLocks noChangeArrowheads="1"/>
            </p:cNvSpPr>
            <p:nvPr/>
          </p:nvSpPr>
          <p:spPr bwMode="auto">
            <a:xfrm>
              <a:off x="5918550" y="4077072"/>
              <a:ext cx="18650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b="1">
                  <a:solidFill>
                    <a:srgbClr val="1F497D"/>
                  </a:solidFill>
                </a:rPr>
                <a:t>2012</a:t>
              </a:r>
            </a:p>
          </p:txBody>
        </p:sp>
      </p:grpSp>
      <p:sp>
        <p:nvSpPr>
          <p:cNvPr id="36" name="Rettangolo arrotondato 35"/>
          <p:cNvSpPr/>
          <p:nvPr/>
        </p:nvSpPr>
        <p:spPr>
          <a:xfrm>
            <a:off x="428625" y="3000375"/>
            <a:ext cx="2016125" cy="720725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2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Decreto Legge N. 5/2009 </a:t>
            </a:r>
            <a:r>
              <a:rPr lang="it-IT" sz="1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conversione  </a:t>
            </a:r>
            <a:r>
              <a:rPr lang="it-IT" sz="1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legge n. 33/2009 art. 3 comma 4-</a:t>
            </a:r>
            <a:r>
              <a:rPr lang="it-IT" sz="1000" b="1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ter</a:t>
            </a:r>
            <a:r>
              <a:rPr lang="it-IT" sz="1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 e ss</a:t>
            </a:r>
          </a:p>
        </p:txBody>
      </p:sp>
      <p:sp>
        <p:nvSpPr>
          <p:cNvPr id="37" name="Rettangolo arrotondato 36"/>
          <p:cNvSpPr/>
          <p:nvPr/>
        </p:nvSpPr>
        <p:spPr>
          <a:xfrm>
            <a:off x="428625" y="1928813"/>
            <a:ext cx="2087563" cy="720725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2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Legge n. 99/2009</a:t>
            </a:r>
          </a:p>
          <a:p>
            <a:pPr>
              <a:defRPr/>
            </a:pPr>
            <a:r>
              <a:rPr lang="it-IT" sz="12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art. 1 comma 1</a:t>
            </a:r>
          </a:p>
          <a:p>
            <a:pPr>
              <a:defRPr/>
            </a:pPr>
            <a:r>
              <a:rPr lang="it-IT" sz="10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(legge Sviluppo e internazionalizzazione imprese) </a:t>
            </a:r>
            <a:endParaRPr lang="it-IT" sz="1200" dirty="0">
              <a:solidFill>
                <a:prstClr val="white"/>
              </a:solidFill>
            </a:endParaRPr>
          </a:p>
        </p:txBody>
      </p:sp>
      <p:sp>
        <p:nvSpPr>
          <p:cNvPr id="38" name="Rettangolo arrotondato 37"/>
          <p:cNvSpPr/>
          <p:nvPr/>
        </p:nvSpPr>
        <p:spPr>
          <a:xfrm>
            <a:off x="2143125" y="4786313"/>
            <a:ext cx="1547813" cy="61277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200" b="1" dirty="0">
                <a:solidFill>
                  <a:prstClr val="white"/>
                </a:solidFill>
                <a:latin typeface="Arial" charset="0"/>
                <a:cs typeface="Arial" charset="0"/>
              </a:rPr>
              <a:t>Legge  122/2010  </a:t>
            </a:r>
            <a:r>
              <a:rPr lang="it-IT" sz="1000" dirty="0">
                <a:solidFill>
                  <a:prstClr val="white"/>
                </a:solidFill>
                <a:latin typeface="Arial" charset="0"/>
                <a:cs typeface="Arial" charset="0"/>
              </a:rPr>
              <a:t>(conversione D.L. 78/2010)</a:t>
            </a:r>
            <a:endParaRPr lang="it-IT" sz="1200" dirty="0">
              <a:solidFill>
                <a:prstClr val="white"/>
              </a:solidFill>
            </a:endParaRPr>
          </a:p>
        </p:txBody>
      </p:sp>
      <p:sp>
        <p:nvSpPr>
          <p:cNvPr id="39" name="Rettangolo arrotondato 38"/>
          <p:cNvSpPr/>
          <p:nvPr/>
        </p:nvSpPr>
        <p:spPr>
          <a:xfrm>
            <a:off x="2071688" y="5572125"/>
            <a:ext cx="1655762" cy="395288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it-IT" sz="12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it-IT" sz="1200" dirty="0">
                <a:solidFill>
                  <a:prstClr val="black"/>
                </a:solidFill>
                <a:latin typeface="Arial" charset="0"/>
                <a:cs typeface="Arial" charset="0"/>
              </a:rPr>
              <a:t>Beneficio Fiscale</a:t>
            </a:r>
          </a:p>
          <a:p>
            <a:pPr algn="ctr">
              <a:defRPr/>
            </a:pPr>
            <a:endParaRPr lang="it-IT" sz="1200" dirty="0">
              <a:solidFill>
                <a:prstClr val="black"/>
              </a:solidFill>
            </a:endParaRPr>
          </a:p>
        </p:txBody>
      </p:sp>
      <p:sp>
        <p:nvSpPr>
          <p:cNvPr id="40" name="Rettangolo arrotondato 39"/>
          <p:cNvSpPr/>
          <p:nvPr/>
        </p:nvSpPr>
        <p:spPr>
          <a:xfrm>
            <a:off x="2051050" y="6021388"/>
            <a:ext cx="1657350" cy="642937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200" dirty="0">
                <a:solidFill>
                  <a:prstClr val="black"/>
                </a:solidFill>
                <a:latin typeface="Arial" charset="0"/>
                <a:cs typeface="Arial" charset="0"/>
              </a:rPr>
              <a:t>Organo comune e Fondo patrimoniale facoltativo</a:t>
            </a:r>
            <a:endParaRPr lang="it-IT" sz="1200" dirty="0">
              <a:solidFill>
                <a:prstClr val="black"/>
              </a:solidFill>
            </a:endParaRPr>
          </a:p>
        </p:txBody>
      </p:sp>
      <p:sp>
        <p:nvSpPr>
          <p:cNvPr id="41" name="Rettangolo arrotondato 40"/>
          <p:cNvSpPr/>
          <p:nvPr/>
        </p:nvSpPr>
        <p:spPr>
          <a:xfrm>
            <a:off x="2786063" y="3286125"/>
            <a:ext cx="1928812" cy="53975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200" b="1" dirty="0">
                <a:solidFill>
                  <a:srgbClr val="1F497D"/>
                </a:solidFill>
                <a:latin typeface="Arial" charset="0"/>
                <a:cs typeface="Arial" charset="0"/>
              </a:rPr>
              <a:t>EU – </a:t>
            </a:r>
            <a:r>
              <a:rPr lang="it-IT" sz="1200" b="1" dirty="0" err="1">
                <a:solidFill>
                  <a:srgbClr val="1F497D"/>
                </a:solidFill>
                <a:latin typeface="Arial" charset="0"/>
                <a:cs typeface="Arial" charset="0"/>
              </a:rPr>
              <a:t>Dec</a:t>
            </a:r>
            <a:r>
              <a:rPr lang="it-IT" sz="1200" b="1" dirty="0">
                <a:solidFill>
                  <a:srgbClr val="1F497D"/>
                </a:solidFill>
                <a:latin typeface="Arial" charset="0"/>
                <a:cs typeface="Arial" charset="0"/>
              </a:rPr>
              <a:t> Aiuto di Stato N 343/2010 – Italia - </a:t>
            </a:r>
            <a:r>
              <a:rPr lang="it-IT" sz="1000" dirty="0">
                <a:solidFill>
                  <a:srgbClr val="1F497D"/>
                </a:solidFill>
                <a:latin typeface="Arial" charset="0"/>
                <a:cs typeface="Arial" charset="0"/>
              </a:rPr>
              <a:t>Gennaio 2011</a:t>
            </a:r>
          </a:p>
        </p:txBody>
      </p:sp>
      <p:sp>
        <p:nvSpPr>
          <p:cNvPr id="42" name="Rettangolo arrotondato 41"/>
          <p:cNvSpPr/>
          <p:nvPr/>
        </p:nvSpPr>
        <p:spPr>
          <a:xfrm>
            <a:off x="2714625" y="2214563"/>
            <a:ext cx="2143125" cy="85725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200" b="1" dirty="0">
                <a:solidFill>
                  <a:srgbClr val="1F497D"/>
                </a:solidFill>
                <a:latin typeface="Arial" charset="0"/>
                <a:cs typeface="Arial" charset="0"/>
              </a:rPr>
              <a:t>Legge n. 180/2011 </a:t>
            </a:r>
          </a:p>
          <a:p>
            <a:pPr>
              <a:defRPr/>
            </a:pPr>
            <a:r>
              <a:rPr lang="it-IT" sz="1200" b="1" dirty="0">
                <a:solidFill>
                  <a:srgbClr val="1F497D"/>
                </a:solidFill>
                <a:latin typeface="Arial" charset="0"/>
                <a:cs typeface="Arial" charset="0"/>
              </a:rPr>
              <a:t> </a:t>
            </a:r>
            <a:r>
              <a:rPr lang="it-IT" sz="1000" dirty="0">
                <a:solidFill>
                  <a:srgbClr val="1F497D"/>
                </a:solidFill>
                <a:latin typeface="Arial" charset="0"/>
                <a:cs typeface="Arial" charset="0"/>
              </a:rPr>
              <a:t>“</a:t>
            </a:r>
            <a:r>
              <a:rPr lang="it-IT" sz="1200" b="1" u="sng" dirty="0">
                <a:solidFill>
                  <a:srgbClr val="1F497D"/>
                </a:solidFill>
                <a:latin typeface="Arial" charset="0"/>
                <a:cs typeface="Arial" charset="0"/>
              </a:rPr>
              <a:t>Statuto delle Imprese</a:t>
            </a:r>
            <a:r>
              <a:rPr lang="it-IT" sz="1200" u="sng" dirty="0">
                <a:solidFill>
                  <a:srgbClr val="1F497D"/>
                </a:solidFill>
                <a:latin typeface="Arial" charset="0"/>
                <a:cs typeface="Arial" charset="0"/>
              </a:rPr>
              <a:t>”</a:t>
            </a:r>
            <a:r>
              <a:rPr lang="it-IT" sz="1200" dirty="0">
                <a:solidFill>
                  <a:srgbClr val="1F497D"/>
                </a:solidFill>
                <a:latin typeface="Arial" charset="0"/>
                <a:cs typeface="Arial" charset="0"/>
              </a:rPr>
              <a:t>, (</a:t>
            </a:r>
            <a:r>
              <a:rPr lang="it-IT" sz="1000" dirty="0">
                <a:solidFill>
                  <a:srgbClr val="1F497D"/>
                </a:solidFill>
                <a:latin typeface="Arial" charset="0"/>
                <a:cs typeface="Arial" charset="0"/>
              </a:rPr>
              <a:t>recezione  “</a:t>
            </a:r>
            <a:r>
              <a:rPr lang="it-IT" sz="1000" i="1" dirty="0" err="1">
                <a:solidFill>
                  <a:srgbClr val="1F497D"/>
                </a:solidFill>
                <a:latin typeface="Arial" charset="0"/>
                <a:cs typeface="Arial" charset="0"/>
              </a:rPr>
              <a:t>Small</a:t>
            </a:r>
            <a:r>
              <a:rPr lang="it-IT" sz="1000" i="1" dirty="0">
                <a:solidFill>
                  <a:srgbClr val="1F497D"/>
                </a:solidFill>
                <a:latin typeface="Arial" charset="0"/>
                <a:cs typeface="Arial" charset="0"/>
              </a:rPr>
              <a:t> Business </a:t>
            </a:r>
            <a:r>
              <a:rPr lang="it-IT" sz="1000" i="1" dirty="0" err="1">
                <a:solidFill>
                  <a:srgbClr val="1F497D"/>
                </a:solidFill>
                <a:latin typeface="Arial" charset="0"/>
                <a:cs typeface="Arial" charset="0"/>
              </a:rPr>
              <a:t>Act</a:t>
            </a:r>
            <a:r>
              <a:rPr lang="it-IT" sz="1000" dirty="0">
                <a:solidFill>
                  <a:srgbClr val="1F497D"/>
                </a:solidFill>
                <a:latin typeface="Arial" charset="0"/>
                <a:cs typeface="Arial" charset="0"/>
              </a:rPr>
              <a:t>”  -  COM(2008) 394 </a:t>
            </a:r>
            <a:r>
              <a:rPr lang="it-IT" sz="1000" dirty="0" err="1">
                <a:solidFill>
                  <a:srgbClr val="1F497D"/>
                </a:solidFill>
                <a:latin typeface="Arial" charset="0"/>
                <a:cs typeface="Arial" charset="0"/>
              </a:rPr>
              <a:t>def</a:t>
            </a:r>
            <a:r>
              <a:rPr lang="it-IT" sz="1000" dirty="0">
                <a:solidFill>
                  <a:srgbClr val="1F497D"/>
                </a:solidFill>
                <a:latin typeface="Arial" charset="0"/>
                <a:cs typeface="Arial" charset="0"/>
              </a:rPr>
              <a:t>.)</a:t>
            </a:r>
            <a:endParaRPr lang="it-IT" sz="1200" b="1" dirty="0">
              <a:solidFill>
                <a:srgbClr val="1F497D"/>
              </a:solidFill>
              <a:latin typeface="Arial" charset="0"/>
              <a:cs typeface="Arial" charset="0"/>
            </a:endParaRPr>
          </a:p>
        </p:txBody>
      </p:sp>
      <p:sp>
        <p:nvSpPr>
          <p:cNvPr id="43" name="Rettangolo arrotondato 42"/>
          <p:cNvSpPr/>
          <p:nvPr/>
        </p:nvSpPr>
        <p:spPr>
          <a:xfrm>
            <a:off x="5200650" y="3068638"/>
            <a:ext cx="1800225" cy="8604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200" b="1" dirty="0">
                <a:solidFill>
                  <a:prstClr val="black"/>
                </a:solidFill>
                <a:latin typeface="Arial" charset="0"/>
                <a:cs typeface="Arial" charset="0"/>
              </a:rPr>
              <a:t>Legge n.134/2012 </a:t>
            </a:r>
          </a:p>
          <a:p>
            <a:pPr>
              <a:defRPr/>
            </a:pPr>
            <a:r>
              <a:rPr lang="it-IT" sz="1200" dirty="0">
                <a:solidFill>
                  <a:prstClr val="black"/>
                </a:solidFill>
                <a:latin typeface="Arial" charset="0"/>
                <a:cs typeface="Arial" charset="0"/>
              </a:rPr>
              <a:t>(</a:t>
            </a:r>
            <a:r>
              <a:rPr lang="it-IT" sz="1000" dirty="0">
                <a:solidFill>
                  <a:prstClr val="black"/>
                </a:solidFill>
                <a:latin typeface="Arial" charset="0"/>
                <a:cs typeface="Arial" charset="0"/>
              </a:rPr>
              <a:t>conversione D.L. 83/2012  </a:t>
            </a:r>
            <a:r>
              <a:rPr lang="it-IT" sz="1100" b="1" u="sng" dirty="0">
                <a:solidFill>
                  <a:prstClr val="black"/>
                </a:solidFill>
                <a:latin typeface="Arial" charset="0"/>
                <a:cs typeface="Arial" charset="0"/>
              </a:rPr>
              <a:t>cd. Decreto Sviluppo)</a:t>
            </a:r>
            <a:endParaRPr lang="it-IT" sz="1100" b="1" u="sng" dirty="0">
              <a:solidFill>
                <a:prstClr val="black"/>
              </a:solidFill>
            </a:endParaRPr>
          </a:p>
        </p:txBody>
      </p:sp>
      <p:sp>
        <p:nvSpPr>
          <p:cNvPr id="45" name="Rettangolo arrotondato 44"/>
          <p:cNvSpPr/>
          <p:nvPr/>
        </p:nvSpPr>
        <p:spPr>
          <a:xfrm>
            <a:off x="4500563" y="4797425"/>
            <a:ext cx="1584325" cy="7191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200" b="1" dirty="0">
                <a:solidFill>
                  <a:schemeClr val="tx1"/>
                </a:solidFill>
                <a:latin typeface="Arial" charset="0"/>
                <a:cs typeface="Arial" charset="0"/>
              </a:rPr>
              <a:t>Legge n. 21/2012</a:t>
            </a:r>
            <a:r>
              <a:rPr lang="it-IT" sz="1200" b="1" dirty="0">
                <a:solidFill>
                  <a:schemeClr val="tx1"/>
                </a:solidFill>
                <a:latin typeface="Arial" charset="0"/>
                <a:cs typeface="Arial" charset="0"/>
                <a:hlinkClick r:id="rId3"/>
              </a:rPr>
              <a:t> </a:t>
            </a:r>
            <a:r>
              <a:rPr lang="it-IT" sz="1200" b="1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</a:p>
          <a:p>
            <a:pPr>
              <a:defRPr/>
            </a:pPr>
            <a:r>
              <a:rPr lang="it-IT" sz="1000" dirty="0">
                <a:solidFill>
                  <a:prstClr val="black"/>
                </a:solidFill>
                <a:latin typeface="Arial" charset="0"/>
                <a:cs typeface="Arial" charset="0"/>
              </a:rPr>
              <a:t>(conversione D. L. n. 179/2012  </a:t>
            </a:r>
            <a:r>
              <a:rPr lang="it-IT" sz="1000" b="1" u="sng" dirty="0">
                <a:solidFill>
                  <a:prstClr val="black"/>
                </a:solidFill>
                <a:latin typeface="Arial" charset="0"/>
                <a:cs typeface="Arial" charset="0"/>
              </a:rPr>
              <a:t>cd. Sviluppo bis) </a:t>
            </a:r>
          </a:p>
        </p:txBody>
      </p:sp>
      <p:sp>
        <p:nvSpPr>
          <p:cNvPr id="48" name="Rettangolo arrotondato 47"/>
          <p:cNvSpPr/>
          <p:nvPr/>
        </p:nvSpPr>
        <p:spPr>
          <a:xfrm>
            <a:off x="3779838" y="6021388"/>
            <a:ext cx="1584325" cy="647700"/>
          </a:xfrm>
          <a:prstGeom prst="roundRect">
            <a:avLst>
              <a:gd name="adj" fmla="val 42323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it-IT" sz="1200" b="1" dirty="0">
                <a:solidFill>
                  <a:srgbClr val="FF0000"/>
                </a:solidFill>
                <a:latin typeface="Arial" charset="0"/>
                <a:cs typeface="Arial" charset="0"/>
              </a:rPr>
              <a:t>SOGGETTIVITÀ GIURIDICA FACOLTATIVA</a:t>
            </a:r>
          </a:p>
        </p:txBody>
      </p:sp>
      <p:sp>
        <p:nvSpPr>
          <p:cNvPr id="74" name="Rettangolo arrotondato 73"/>
          <p:cNvSpPr/>
          <p:nvPr/>
        </p:nvSpPr>
        <p:spPr>
          <a:xfrm>
            <a:off x="6516688" y="5013325"/>
            <a:ext cx="2232025" cy="863600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it-IT" sz="1400" b="1" dirty="0">
                <a:solidFill>
                  <a:srgbClr val="FF0000"/>
                </a:solidFill>
                <a:latin typeface="Arial" charset="0"/>
                <a:cs typeface="Arial" charset="0"/>
                <a:hlinkClick r:id="rId4"/>
              </a:rPr>
              <a:t>CIRCOLARE n. 20/E – Agenzia delle </a:t>
            </a:r>
            <a:r>
              <a:rPr lang="it-IT" sz="1400" b="1" dirty="0" err="1">
                <a:solidFill>
                  <a:srgbClr val="FF0000"/>
                </a:solidFill>
                <a:latin typeface="Arial" charset="0"/>
                <a:cs typeface="Arial" charset="0"/>
                <a:hlinkClick r:id="rId4"/>
              </a:rPr>
              <a:t>Enrate</a:t>
            </a:r>
            <a:endParaRPr lang="it-IT" sz="14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6" name="Gruppo 100"/>
          <p:cNvGrpSpPr>
            <a:grpSpLocks/>
          </p:cNvGrpSpPr>
          <p:nvPr/>
        </p:nvGrpSpPr>
        <p:grpSpPr bwMode="auto">
          <a:xfrm>
            <a:off x="6948488" y="4076700"/>
            <a:ext cx="1727200" cy="396875"/>
            <a:chOff x="5234474" y="4077072"/>
            <a:chExt cx="2736304" cy="396008"/>
          </a:xfrm>
        </p:grpSpPr>
        <p:sp>
          <p:nvSpPr>
            <p:cNvPr id="68649" name="CasellaDiTesto 70"/>
            <p:cNvSpPr txBox="1">
              <a:spLocks noChangeArrowheads="1"/>
            </p:cNvSpPr>
            <p:nvPr/>
          </p:nvSpPr>
          <p:spPr bwMode="auto">
            <a:xfrm>
              <a:off x="5918550" y="4077072"/>
              <a:ext cx="18650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b="1">
                  <a:solidFill>
                    <a:srgbClr val="1F497D"/>
                  </a:solidFill>
                </a:rPr>
                <a:t>2013</a:t>
              </a:r>
            </a:p>
          </p:txBody>
        </p:sp>
        <p:sp>
          <p:nvSpPr>
            <p:cNvPr id="70" name="Gallone 69"/>
            <p:cNvSpPr/>
            <p:nvPr/>
          </p:nvSpPr>
          <p:spPr>
            <a:xfrm>
              <a:off x="5234474" y="4148354"/>
              <a:ext cx="2736304" cy="324726"/>
            </a:xfrm>
            <a:prstGeom prst="chevron">
              <a:avLst/>
            </a:prstGeom>
            <a:solidFill>
              <a:schemeClr val="tx2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 sz="160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000"/>
                            </p:stCondLst>
                            <p:childTnLst>
                              <p:par>
                                <p:cTn id="14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47" grpId="0" animBg="1"/>
      <p:bldP spid="49" grpId="0" animBg="1"/>
      <p:bldP spid="50" grpId="0" animBg="1"/>
      <p:bldP spid="51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5" grpId="0" animBg="1"/>
      <p:bldP spid="48" grpId="0" animBg="1"/>
      <p:bldP spid="7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egnaposto numero diapositiva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0381295-19AC-457A-9038-A31F51B344CB}" type="slidenum">
              <a:rPr lang="it-IT" smtClean="0">
                <a:solidFill>
                  <a:srgbClr val="898989"/>
                </a:solidFill>
              </a:rPr>
              <a:pPr/>
              <a:t>5</a:t>
            </a:fld>
            <a:endParaRPr lang="it-IT" smtClean="0">
              <a:solidFill>
                <a:srgbClr val="898989"/>
              </a:solidFill>
            </a:endParaRPr>
          </a:p>
        </p:txBody>
      </p:sp>
      <p:sp>
        <p:nvSpPr>
          <p:cNvPr id="69634" name="Titolo 1"/>
          <p:cNvSpPr txBox="1">
            <a:spLocks/>
          </p:cNvSpPr>
          <p:nvPr/>
        </p:nvSpPr>
        <p:spPr bwMode="auto">
          <a:xfrm>
            <a:off x="500063" y="44450"/>
            <a:ext cx="82296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/>
            <a:r>
              <a:rPr lang="it-IT" sz="320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it-IT" sz="3200" b="1">
                <a:solidFill>
                  <a:srgbClr val="0070C0"/>
                </a:solidFill>
                <a:latin typeface="Trebuchet MS" pitchFamily="34" charset="0"/>
              </a:rPr>
              <a:t>Riepilogo sui contratti di rete</a:t>
            </a:r>
            <a:endParaRPr lang="it-IT" sz="2400" b="1">
              <a:solidFill>
                <a:srgbClr val="00B0F0"/>
              </a:solidFill>
              <a:latin typeface="Verdana" pitchFamily="34" charset="0"/>
            </a:endParaRPr>
          </a:p>
        </p:txBody>
      </p:sp>
      <p:sp>
        <p:nvSpPr>
          <p:cNvPr id="69635" name="Text Box 1"/>
          <p:cNvSpPr txBox="1">
            <a:spLocks noChangeArrowheads="1"/>
          </p:cNvSpPr>
          <p:nvPr/>
        </p:nvSpPr>
        <p:spPr bwMode="auto">
          <a:xfrm>
            <a:off x="-77788" y="123825"/>
            <a:ext cx="1768476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684213" y="954088"/>
            <a:ext cx="7991475" cy="49704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it-IT" sz="2400" b="1" dirty="0">
                <a:solidFill>
                  <a:srgbClr val="0070C0"/>
                </a:solidFill>
                <a:latin typeface="Trebuchet MS" pitchFamily="34" charset="0"/>
              </a:rPr>
              <a:t> </a:t>
            </a:r>
            <a:r>
              <a:rPr lang="it-IT" sz="2400" b="1" dirty="0">
                <a:solidFill>
                  <a:srgbClr val="FF0000"/>
                </a:solidFill>
                <a:latin typeface="Trebuchet MS" pitchFamily="34" charset="0"/>
              </a:rPr>
              <a:t>1167</a:t>
            </a:r>
            <a:r>
              <a:rPr lang="it-IT" sz="2400" b="1" dirty="0">
                <a:solidFill>
                  <a:srgbClr val="0070C0"/>
                </a:solidFill>
                <a:latin typeface="Trebuchet MS" pitchFamily="34" charset="0"/>
              </a:rPr>
              <a:t> </a:t>
            </a:r>
            <a:r>
              <a:rPr lang="it-IT" sz="2400" dirty="0">
                <a:solidFill>
                  <a:srgbClr val="0070C0"/>
                </a:solidFill>
                <a:latin typeface="Trebuchet MS" pitchFamily="34" charset="0"/>
              </a:rPr>
              <a:t>contratti di rete al 7 ottobre 2013:</a:t>
            </a:r>
          </a:p>
          <a:p>
            <a:pPr>
              <a:defRPr/>
            </a:pPr>
            <a:endParaRPr lang="it-IT" sz="800" dirty="0">
              <a:solidFill>
                <a:srgbClr val="0070C0"/>
              </a:solidFill>
              <a:latin typeface="Trebuchet MS" pitchFamily="34" charset="0"/>
            </a:endParaRPr>
          </a:p>
          <a:p>
            <a:pPr marL="717550" indent="358775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it-IT" sz="1600" b="1" dirty="0">
                <a:solidFill>
                  <a:srgbClr val="0070C0"/>
                </a:solidFill>
                <a:latin typeface="Trebuchet MS" pitchFamily="34" charset="0"/>
              </a:rPr>
              <a:t>TUTTE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	le Regioni coinvolte	</a:t>
            </a:r>
          </a:p>
          <a:p>
            <a:pPr marL="717550" indent="358775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it-IT" sz="1600" b="1" dirty="0">
                <a:solidFill>
                  <a:srgbClr val="0070C0"/>
                </a:solidFill>
                <a:latin typeface="Trebuchet MS" pitchFamily="34" charset="0"/>
              </a:rPr>
              <a:t>102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	Province 	</a:t>
            </a:r>
          </a:p>
          <a:p>
            <a:pPr marL="717550" indent="358775" algn="just">
              <a:lnSpc>
                <a:spcPct val="150000"/>
              </a:lnSpc>
              <a:defRPr/>
            </a:pPr>
            <a:endParaRPr lang="it-IT" sz="1200" dirty="0">
              <a:solidFill>
                <a:srgbClr val="0070C0"/>
              </a:solidFill>
              <a:latin typeface="Trebuchet MS" pitchFamily="34" charset="0"/>
            </a:endParaRPr>
          </a:p>
          <a:p>
            <a:pPr marL="717550" indent="358775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it-IT" b="1" dirty="0">
                <a:solidFill>
                  <a:srgbClr val="FF0000"/>
                </a:solidFill>
                <a:latin typeface="Trebuchet MS" pitchFamily="34" charset="0"/>
              </a:rPr>
              <a:t>5627</a:t>
            </a:r>
            <a:r>
              <a:rPr lang="it-IT" dirty="0">
                <a:solidFill>
                  <a:srgbClr val="0070C0"/>
                </a:solidFill>
                <a:latin typeface="Trebuchet MS" pitchFamily="34" charset="0"/>
              </a:rPr>
              <a:t>	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imprese coinvolte di cui circa </a:t>
            </a:r>
            <a:r>
              <a:rPr lang="it-IT" sz="1600" b="1" dirty="0">
                <a:solidFill>
                  <a:srgbClr val="0070C0"/>
                </a:solidFill>
                <a:latin typeface="Trebuchet MS" pitchFamily="34" charset="0"/>
              </a:rPr>
              <a:t>300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 in più contratti	</a:t>
            </a:r>
          </a:p>
          <a:p>
            <a:pPr marL="1076325" indent="26670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b="1" dirty="0">
                <a:solidFill>
                  <a:srgbClr val="0070C0"/>
                </a:solidFill>
                <a:latin typeface="Trebuchet MS" pitchFamily="34" charset="0"/>
              </a:rPr>
              <a:t>4010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 Società di capitale </a:t>
            </a:r>
            <a:r>
              <a:rPr lang="it-IT" sz="1600" b="1" dirty="0">
                <a:solidFill>
                  <a:srgbClr val="0070C0"/>
                </a:solidFill>
                <a:latin typeface="Trebuchet MS" pitchFamily="34" charset="0"/>
              </a:rPr>
              <a:t>(</a:t>
            </a:r>
            <a:r>
              <a:rPr lang="it-IT" sz="1600" b="1" dirty="0">
                <a:solidFill>
                  <a:srgbClr val="FF0000"/>
                </a:solidFill>
                <a:latin typeface="Trebuchet MS" pitchFamily="34" charset="0"/>
              </a:rPr>
              <a:t>3.377 srl, 633 spa</a:t>
            </a:r>
            <a:r>
              <a:rPr lang="it-IT" sz="1600" b="1" dirty="0">
                <a:solidFill>
                  <a:srgbClr val="0070C0"/>
                </a:solidFill>
                <a:latin typeface="Trebuchet MS" pitchFamily="34" charset="0"/>
              </a:rPr>
              <a:t>)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	</a:t>
            </a:r>
          </a:p>
          <a:p>
            <a:pPr marL="1076325" indent="26670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b="1" dirty="0">
                <a:solidFill>
                  <a:srgbClr val="0070C0"/>
                </a:solidFill>
                <a:latin typeface="Trebuchet MS" pitchFamily="34" charset="0"/>
              </a:rPr>
              <a:t>770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	Società di persone (</a:t>
            </a:r>
            <a:r>
              <a:rPr lang="it-IT" sz="1600" b="1" dirty="0">
                <a:solidFill>
                  <a:srgbClr val="FF0000"/>
                </a:solidFill>
                <a:latin typeface="Trebuchet MS" pitchFamily="34" charset="0"/>
              </a:rPr>
              <a:t>422 snc, 289 </a:t>
            </a:r>
            <a:r>
              <a:rPr lang="it-IT" sz="1600" b="1" dirty="0" err="1">
                <a:solidFill>
                  <a:srgbClr val="FF0000"/>
                </a:solidFill>
                <a:latin typeface="Trebuchet MS" pitchFamily="34" charset="0"/>
              </a:rPr>
              <a:t>sas</a:t>
            </a:r>
            <a:r>
              <a:rPr lang="it-IT" sz="1600" b="1" dirty="0">
                <a:solidFill>
                  <a:srgbClr val="FF0000"/>
                </a:solidFill>
                <a:latin typeface="Trebuchet MS" pitchFamily="34" charset="0"/>
              </a:rPr>
              <a:t>, 59 ss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)	</a:t>
            </a:r>
          </a:p>
          <a:p>
            <a:pPr marL="1076325" indent="26670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b="1" dirty="0">
                <a:solidFill>
                  <a:srgbClr val="0070C0"/>
                </a:solidFill>
                <a:latin typeface="Trebuchet MS" pitchFamily="34" charset="0"/>
              </a:rPr>
              <a:t>610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	Imprese individuali	</a:t>
            </a:r>
          </a:p>
          <a:p>
            <a:pPr marL="1076325" indent="26670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b="1" dirty="0">
                <a:solidFill>
                  <a:srgbClr val="0070C0"/>
                </a:solidFill>
                <a:latin typeface="Trebuchet MS" pitchFamily="34" charset="0"/>
              </a:rPr>
              <a:t>415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	Società cooperative	</a:t>
            </a:r>
          </a:p>
          <a:p>
            <a:pPr marL="1076325" indent="266700" algn="just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b="1" dirty="0">
                <a:solidFill>
                  <a:srgbClr val="0070C0"/>
                </a:solidFill>
                <a:latin typeface="Trebuchet MS" pitchFamily="34" charset="0"/>
              </a:rPr>
              <a:t>139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	Altre forme (di cui </a:t>
            </a:r>
            <a:r>
              <a:rPr lang="it-IT" sz="1600" dirty="0">
                <a:solidFill>
                  <a:srgbClr val="FF0000"/>
                </a:solidFill>
                <a:latin typeface="Trebuchet MS" pitchFamily="34" charset="0"/>
              </a:rPr>
              <a:t>54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 consorzi, </a:t>
            </a:r>
            <a:r>
              <a:rPr lang="it-IT" sz="1600" dirty="0">
                <a:solidFill>
                  <a:srgbClr val="FF0000"/>
                </a:solidFill>
                <a:latin typeface="Trebuchet MS" pitchFamily="34" charset="0"/>
              </a:rPr>
              <a:t>39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 soc. consortili a </a:t>
            </a:r>
            <a:r>
              <a:rPr lang="it-IT" sz="1600" dirty="0" err="1">
                <a:solidFill>
                  <a:srgbClr val="0070C0"/>
                </a:solidFill>
                <a:latin typeface="Trebuchet MS" pitchFamily="34" charset="0"/>
              </a:rPr>
              <a:t>resp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. 			      limitata e </a:t>
            </a:r>
            <a:r>
              <a:rPr lang="it-IT" sz="1600" dirty="0">
                <a:solidFill>
                  <a:srgbClr val="FF0000"/>
                </a:solidFill>
                <a:latin typeface="Trebuchet MS" pitchFamily="34" charset="0"/>
              </a:rPr>
              <a:t>18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 consorzi con attività esterna)</a:t>
            </a:r>
          </a:p>
          <a:p>
            <a:pPr marL="1076325" indent="266700" algn="just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it-IT" sz="1600" dirty="0">
              <a:solidFill>
                <a:srgbClr val="0070C0"/>
              </a:solidFill>
              <a:latin typeface="Trebuchet MS" pitchFamily="34" charset="0"/>
            </a:endParaRPr>
          </a:p>
          <a:p>
            <a:pPr indent="266700" algn="just">
              <a:lnSpc>
                <a:spcPct val="150000"/>
              </a:lnSpc>
              <a:defRPr/>
            </a:pPr>
            <a:r>
              <a:rPr lang="it-IT" sz="1400" b="1" dirty="0">
                <a:solidFill>
                  <a:srgbClr val="0070C0"/>
                </a:solidFill>
                <a:latin typeface="Trebuchet MS" pitchFamily="34" charset="0"/>
              </a:rPr>
              <a:t>+  50	</a:t>
            </a:r>
            <a:r>
              <a:rPr lang="it-IT" sz="1400" dirty="0">
                <a:solidFill>
                  <a:srgbClr val="0070C0"/>
                </a:solidFill>
                <a:latin typeface="Trebuchet MS" pitchFamily="34" charset="0"/>
              </a:rPr>
              <a:t>Contratti di rete con soggettività giuridica</a:t>
            </a:r>
            <a:r>
              <a:rPr lang="it-IT" sz="1600" dirty="0">
                <a:solidFill>
                  <a:srgbClr val="0070C0"/>
                </a:solidFill>
                <a:latin typeface="Trebuchet MS" pitchFamily="34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egnaposto numero diapositiva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0DDEDB-F8D8-419B-9459-4570C38C78DD}" type="slidenum">
              <a:rPr lang="it-IT" smtClean="0">
                <a:solidFill>
                  <a:srgbClr val="898989"/>
                </a:solidFill>
              </a:rPr>
              <a:pPr/>
              <a:t>6</a:t>
            </a:fld>
            <a:endParaRPr lang="it-IT" smtClean="0">
              <a:solidFill>
                <a:srgbClr val="898989"/>
              </a:solidFill>
            </a:endParaRPr>
          </a:p>
        </p:txBody>
      </p:sp>
      <p:sp>
        <p:nvSpPr>
          <p:cNvPr id="70658" name="Titolo 1"/>
          <p:cNvSpPr txBox="1">
            <a:spLocks/>
          </p:cNvSpPr>
          <p:nvPr/>
        </p:nvSpPr>
        <p:spPr bwMode="auto">
          <a:xfrm>
            <a:off x="500063" y="44450"/>
            <a:ext cx="82296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/>
            <a:r>
              <a:rPr lang="it-IT" sz="3200">
                <a:solidFill>
                  <a:srgbClr val="0070C0"/>
                </a:solidFill>
                <a:latin typeface="Verdana" pitchFamily="34" charset="0"/>
              </a:rPr>
              <a:t>                           </a:t>
            </a:r>
            <a:r>
              <a:rPr lang="it-IT" sz="3200" b="1">
                <a:solidFill>
                  <a:srgbClr val="0070C0"/>
                </a:solidFill>
                <a:latin typeface="Trebuchet MS" pitchFamily="34" charset="0"/>
              </a:rPr>
              <a:t>Incremento</a:t>
            </a:r>
          </a:p>
        </p:txBody>
      </p:sp>
      <p:sp>
        <p:nvSpPr>
          <p:cNvPr id="70659" name="Text Box 1"/>
          <p:cNvSpPr txBox="1">
            <a:spLocks noChangeArrowheads="1"/>
          </p:cNvSpPr>
          <p:nvPr/>
        </p:nvSpPr>
        <p:spPr bwMode="auto">
          <a:xfrm>
            <a:off x="-77788" y="123825"/>
            <a:ext cx="1768476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0660" name="Rettangolo 4"/>
          <p:cNvSpPr>
            <a:spLocks noChangeArrowheads="1"/>
          </p:cNvSpPr>
          <p:nvPr/>
        </p:nvSpPr>
        <p:spPr bwMode="auto">
          <a:xfrm>
            <a:off x="571500" y="1000125"/>
            <a:ext cx="8178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>
                <a:solidFill>
                  <a:srgbClr val="0070C0"/>
                </a:solidFill>
                <a:latin typeface="Trebuchet MS" pitchFamily="34" charset="0"/>
              </a:rPr>
              <a:t>Dal primo anno fino ad oggi : </a:t>
            </a:r>
          </a:p>
          <a:p>
            <a:endParaRPr lang="it-IT" sz="2000">
              <a:solidFill>
                <a:srgbClr val="0070C0"/>
              </a:solidFill>
              <a:latin typeface="Trebuchet MS" pitchFamily="34" charset="0"/>
            </a:endParaRPr>
          </a:p>
          <a:p>
            <a:endParaRPr lang="it-IT" sz="2000">
              <a:solidFill>
                <a:srgbClr val="0070C0"/>
              </a:solidFill>
              <a:latin typeface="Trebuchet MS" pitchFamily="34" charset="0"/>
            </a:endParaRPr>
          </a:p>
        </p:txBody>
      </p:sp>
      <p:pic>
        <p:nvPicPr>
          <p:cNvPr id="706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808163"/>
            <a:ext cx="7921625" cy="403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Immagine 1" descr="giro di bo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1125538"/>
            <a:ext cx="6648450" cy="516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olo 1"/>
          <p:cNvSpPr txBox="1">
            <a:spLocks/>
          </p:cNvSpPr>
          <p:nvPr/>
        </p:nvSpPr>
        <p:spPr bwMode="auto">
          <a:xfrm>
            <a:off x="755650" y="0"/>
            <a:ext cx="82296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it-IT" sz="3200" dirty="0">
                <a:solidFill>
                  <a:srgbClr val="0070C0"/>
                </a:solidFill>
                <a:latin typeface="Verdana" pitchFamily="34" charset="0"/>
                <a:ea typeface="+mj-ea"/>
                <a:cs typeface="+mj-cs"/>
              </a:rPr>
              <a:t>         </a:t>
            </a:r>
            <a:r>
              <a:rPr lang="it-IT" sz="3200" b="1" dirty="0">
                <a:solidFill>
                  <a:srgbClr val="0070C0"/>
                </a:solidFill>
                <a:latin typeface="Trebuchet MS" pitchFamily="34" charset="0"/>
              </a:rPr>
              <a:t>Obiettivo 2000 reti: il giro di boa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D24485-5280-47B9-B590-2EE1FDCD526A}" type="slidenum">
              <a:rPr lang="it-IT"/>
              <a:pPr>
                <a:defRPr/>
              </a:pPr>
              <a:t>8</a:t>
            </a:fld>
            <a:endParaRPr lang="it-IT"/>
          </a:p>
        </p:txBody>
      </p:sp>
      <p:sp>
        <p:nvSpPr>
          <p:cNvPr id="6" name="Titolo 1"/>
          <p:cNvSpPr txBox="1">
            <a:spLocks/>
          </p:cNvSpPr>
          <p:nvPr/>
        </p:nvSpPr>
        <p:spPr bwMode="auto">
          <a:xfrm>
            <a:off x="642938" y="0"/>
            <a:ext cx="82296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it-IT" sz="3200" dirty="0">
                <a:solidFill>
                  <a:srgbClr val="0070C0"/>
                </a:solidFill>
                <a:latin typeface="Verdana" pitchFamily="34" charset="0"/>
                <a:ea typeface="+mj-ea"/>
                <a:cs typeface="+mj-cs"/>
              </a:rPr>
              <a:t>        </a:t>
            </a:r>
            <a:r>
              <a:rPr lang="it-IT" sz="3200" b="1" dirty="0">
                <a:solidFill>
                  <a:srgbClr val="0070C0"/>
                </a:solidFill>
                <a:latin typeface="Trebuchet MS" pitchFamily="34" charset="0"/>
              </a:rPr>
              <a:t>Distribuzione regionale</a:t>
            </a:r>
            <a:endParaRPr lang="it-IT" b="1" dirty="0">
              <a:solidFill>
                <a:srgbClr val="0070C0"/>
              </a:solidFill>
              <a:latin typeface="Trebuchet MS" pitchFamily="34" charset="0"/>
            </a:endParaRPr>
          </a:p>
        </p:txBody>
      </p:sp>
      <p:sp>
        <p:nvSpPr>
          <p:cNvPr id="72707" name="Rectangle 5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395288" y="836613"/>
            <a:ext cx="82089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65113" indent="1588">
              <a:spcBef>
                <a:spcPct val="20000"/>
              </a:spcBef>
              <a:defRPr/>
            </a:pPr>
            <a:r>
              <a:rPr lang="it-IT" sz="1600" b="1" dirty="0">
                <a:solidFill>
                  <a:srgbClr val="0070C0"/>
                </a:solidFill>
                <a:latin typeface="Trebuchet MS" pitchFamily="34" charset="0"/>
              </a:rPr>
              <a:t>le imprese in rete sono situate in 102 Province e coinvolgono </a:t>
            </a:r>
            <a:r>
              <a:rPr lang="it-IT" b="1" dirty="0">
                <a:solidFill>
                  <a:srgbClr val="0070C0"/>
                </a:solidFill>
                <a:latin typeface="Trebuchet MS" pitchFamily="34" charset="0"/>
              </a:rPr>
              <a:t>tutte le Regioni</a:t>
            </a:r>
          </a:p>
          <a:p>
            <a:pPr>
              <a:defRPr/>
            </a:pPr>
            <a:endParaRPr lang="it-IT" dirty="0"/>
          </a:p>
        </p:txBody>
      </p:sp>
      <p:pic>
        <p:nvPicPr>
          <p:cNvPr id="72709" name="Immagine 7" descr="Cartina Contratti_7ottobre 201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1285875"/>
            <a:ext cx="4071938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63" y="1500188"/>
            <a:ext cx="270827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1FEFEF-2BD0-4803-B771-1838827DBB2D}" type="slidenum">
              <a:rPr lang="it-IT"/>
              <a:pPr>
                <a:defRPr/>
              </a:pPr>
              <a:t>9</a:t>
            </a:fld>
            <a:endParaRPr lang="it-IT"/>
          </a:p>
        </p:txBody>
      </p:sp>
      <p:sp>
        <p:nvSpPr>
          <p:cNvPr id="73730" name="Titolo 1"/>
          <p:cNvSpPr txBox="1">
            <a:spLocks/>
          </p:cNvSpPr>
          <p:nvPr/>
        </p:nvSpPr>
        <p:spPr bwMode="auto">
          <a:xfrm>
            <a:off x="557213" y="-11113"/>
            <a:ext cx="82296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/>
            <a:r>
              <a:rPr lang="it-IT" sz="3200" b="1">
                <a:solidFill>
                  <a:srgbClr val="0070C0"/>
                </a:solidFill>
                <a:latin typeface="Trebuchet MS" pitchFamily="34" charset="0"/>
              </a:rPr>
              <a:t>Settori imprese in rete</a:t>
            </a:r>
          </a:p>
        </p:txBody>
      </p:sp>
      <p:sp>
        <p:nvSpPr>
          <p:cNvPr id="73731" name="Text Box 1"/>
          <p:cNvSpPr txBox="1">
            <a:spLocks noChangeArrowheads="1"/>
          </p:cNvSpPr>
          <p:nvPr/>
        </p:nvSpPr>
        <p:spPr bwMode="auto">
          <a:xfrm>
            <a:off x="-77788" y="123825"/>
            <a:ext cx="1768476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grpSp>
        <p:nvGrpSpPr>
          <p:cNvPr id="73732" name="Gruppo 9"/>
          <p:cNvGrpSpPr>
            <a:grpSpLocks/>
          </p:cNvGrpSpPr>
          <p:nvPr/>
        </p:nvGrpSpPr>
        <p:grpSpPr bwMode="auto">
          <a:xfrm>
            <a:off x="1000125" y="857250"/>
            <a:ext cx="6618288" cy="5535613"/>
            <a:chOff x="1000100" y="857232"/>
            <a:chExt cx="6618284" cy="5535629"/>
          </a:xfrm>
        </p:grpSpPr>
        <p:pic>
          <p:nvPicPr>
            <p:cNvPr id="73733" name="Picture 3"/>
            <p:cNvPicPr>
              <a:picLocks noChangeAspect="1" noChangeArrowheads="1"/>
            </p:cNvPicPr>
            <p:nvPr/>
          </p:nvPicPr>
          <p:blipFill>
            <a:blip r:embed="rId2"/>
            <a:srcRect t="1524" r="20274"/>
            <a:stretch>
              <a:fillRect/>
            </a:stretch>
          </p:blipFill>
          <p:spPr bwMode="auto">
            <a:xfrm>
              <a:off x="1000100" y="857232"/>
              <a:ext cx="6618284" cy="5535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CasellaDiTesto 4"/>
            <p:cNvSpPr txBox="1"/>
            <p:nvPr/>
          </p:nvSpPr>
          <p:spPr>
            <a:xfrm>
              <a:off x="3214662" y="3428989"/>
              <a:ext cx="3743323" cy="1066803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it-IT" sz="2400" b="1" dirty="0"/>
                <a:t>Settori imprese in rete</a:t>
              </a:r>
              <a:endParaRPr lang="it-IT" sz="2400" dirty="0"/>
            </a:p>
            <a:p>
              <a:pPr algn="ctr">
                <a:defRPr/>
              </a:pPr>
              <a:r>
                <a:rPr lang="it-IT" sz="1400" b="1" dirty="0"/>
                <a:t>SEZIONE ATECO 2007</a:t>
              </a:r>
              <a:endParaRPr lang="it-IT" sz="1400" dirty="0"/>
            </a:p>
            <a:p>
              <a:pPr>
                <a:defRPr/>
              </a:pPr>
              <a:endParaRPr lang="it-IT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ttangolo 3"/>
          <p:cNvSpPr>
            <a:spLocks noChangeArrowheads="1"/>
          </p:cNvSpPr>
          <p:nvPr/>
        </p:nvSpPr>
        <p:spPr bwMode="auto">
          <a:xfrm>
            <a:off x="1223963" y="260350"/>
            <a:ext cx="7740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/>
            <a:r>
              <a:rPr lang="it-IT" sz="2800" b="1">
                <a:solidFill>
                  <a:srgbClr val="0070C0"/>
                </a:solidFill>
                <a:latin typeface="Trebuchet MS" pitchFamily="34" charset="0"/>
              </a:rPr>
              <a:t>Settori imprese in rete: </a:t>
            </a:r>
            <a:r>
              <a:rPr lang="it-IT" sz="2800" b="1">
                <a:solidFill>
                  <a:srgbClr val="FF0000"/>
                </a:solidFill>
                <a:latin typeface="Trebuchet MS" pitchFamily="34" charset="0"/>
              </a:rPr>
              <a:t>Focus Manifatturiero</a:t>
            </a: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4813" y="928688"/>
            <a:ext cx="8351837" cy="502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8279B4-9444-4F04-A323-D7A8C50D7F05}" type="slidenum">
              <a:rPr lang="it-IT"/>
              <a:pPr>
                <a:defRPr/>
              </a:pPr>
              <a:t>11</a:t>
            </a:fld>
            <a:endParaRPr lang="it-IT"/>
          </a:p>
        </p:txBody>
      </p:sp>
      <p:sp>
        <p:nvSpPr>
          <p:cNvPr id="75778" name="Titolo 1"/>
          <p:cNvSpPr txBox="1">
            <a:spLocks/>
          </p:cNvSpPr>
          <p:nvPr/>
        </p:nvSpPr>
        <p:spPr bwMode="auto">
          <a:xfrm>
            <a:off x="357188" y="0"/>
            <a:ext cx="8143875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/>
            <a:r>
              <a:rPr lang="it-IT" sz="2400" b="1">
                <a:solidFill>
                  <a:srgbClr val="0070C0"/>
                </a:solidFill>
                <a:latin typeface="Trebuchet MS" pitchFamily="34" charset="0"/>
              </a:rPr>
              <a:t>Ripartizione imprese e Distribuzione Regionale</a:t>
            </a:r>
            <a:endParaRPr lang="it-IT" sz="3200" b="1">
              <a:solidFill>
                <a:srgbClr val="0070C0"/>
              </a:solidFill>
              <a:latin typeface="Trebuchet MS" pitchFamily="34" charset="0"/>
            </a:endParaRPr>
          </a:p>
        </p:txBody>
      </p:sp>
      <p:pic>
        <p:nvPicPr>
          <p:cNvPr id="75779" name="Picture 2"/>
          <p:cNvPicPr>
            <a:picLocks noChangeAspect="1" noChangeArrowheads="1"/>
          </p:cNvPicPr>
          <p:nvPr/>
        </p:nvPicPr>
        <p:blipFill>
          <a:blip r:embed="rId2"/>
          <a:srcRect l="10744" t="7161" r="16853" b="3537"/>
          <a:stretch>
            <a:fillRect/>
          </a:stretch>
        </p:blipFill>
        <p:spPr bwMode="auto">
          <a:xfrm>
            <a:off x="530225" y="928688"/>
            <a:ext cx="3756025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0" name="Picture 3"/>
          <p:cNvPicPr>
            <a:picLocks noChangeAspect="1" noChangeArrowheads="1"/>
          </p:cNvPicPr>
          <p:nvPr/>
        </p:nvPicPr>
        <p:blipFill>
          <a:blip r:embed="rId3"/>
          <a:srcRect l="2538" t="4585" r="1054" b="5911"/>
          <a:stretch>
            <a:fillRect/>
          </a:stretch>
        </p:blipFill>
        <p:spPr bwMode="auto">
          <a:xfrm>
            <a:off x="3502025" y="3571875"/>
            <a:ext cx="5030788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it-IT" sz="2400" b="1" smtClean="0">
                <a:solidFill>
                  <a:srgbClr val="0070C0"/>
                </a:solidFill>
              </a:rPr>
              <a:t>Principali Driver (1)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785813" y="4562475"/>
            <a:ext cx="7429500" cy="1897063"/>
          </a:xfrm>
          <a:prstGeom prst="roundRect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grpSp>
        <p:nvGrpSpPr>
          <p:cNvPr id="76803" name="Gruppo 9"/>
          <p:cNvGrpSpPr>
            <a:grpSpLocks/>
          </p:cNvGrpSpPr>
          <p:nvPr/>
        </p:nvGrpSpPr>
        <p:grpSpPr bwMode="auto">
          <a:xfrm>
            <a:off x="1071563" y="4419600"/>
            <a:ext cx="4572000" cy="357188"/>
            <a:chOff x="1142976" y="285728"/>
            <a:chExt cx="4572032" cy="357190"/>
          </a:xfrm>
        </p:grpSpPr>
        <p:sp>
          <p:nvSpPr>
            <p:cNvPr id="5" name="Rettangolo arrotondato 4"/>
            <p:cNvSpPr/>
            <p:nvPr/>
          </p:nvSpPr>
          <p:spPr>
            <a:xfrm>
              <a:off x="1142976" y="285728"/>
              <a:ext cx="4572032" cy="35719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 dirty="0"/>
            </a:p>
          </p:txBody>
        </p:sp>
        <p:sp>
          <p:nvSpPr>
            <p:cNvPr id="76816" name="CasellaDiTesto 5"/>
            <p:cNvSpPr txBox="1">
              <a:spLocks noChangeArrowheads="1"/>
            </p:cNvSpPr>
            <p:nvPr/>
          </p:nvSpPr>
          <p:spPr bwMode="auto">
            <a:xfrm>
              <a:off x="1285852" y="285728"/>
              <a:ext cx="30718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400" b="1">
                  <a:solidFill>
                    <a:schemeClr val="bg1"/>
                  </a:solidFill>
                </a:rPr>
                <a:t>INTERNAZIONALIZZAZIONE</a:t>
              </a:r>
            </a:p>
          </p:txBody>
        </p:sp>
      </p:grpSp>
      <p:sp>
        <p:nvSpPr>
          <p:cNvPr id="11" name="CasellaDiTesto 10"/>
          <p:cNvSpPr txBox="1"/>
          <p:nvPr/>
        </p:nvSpPr>
        <p:spPr>
          <a:xfrm>
            <a:off x="1000125" y="4745038"/>
            <a:ext cx="7286625" cy="1970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73050" indent="-2730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</a:rPr>
              <a:t>Accrescere la produzione all’estero e l’assistenza post vendita</a:t>
            </a:r>
          </a:p>
          <a:p>
            <a:pPr marL="273050" indent="-273050"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</a:rPr>
              <a:t>Contrattare i prezzi di acquisto e condividere conoscenze e informazioni sui mercati  </a:t>
            </a:r>
          </a:p>
          <a:p>
            <a:pPr marL="273050" indent="-2730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</a:rPr>
              <a:t>Formazione comune per il personale specializzato</a:t>
            </a:r>
          </a:p>
          <a:p>
            <a:pPr marL="273050" indent="-2730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</a:rPr>
              <a:t>Partecipazione a missioni, fiere e bandi </a:t>
            </a:r>
          </a:p>
          <a:p>
            <a:pPr>
              <a:defRPr/>
            </a:pPr>
            <a:endParaRPr lang="it-IT" dirty="0"/>
          </a:p>
        </p:txBody>
      </p:sp>
      <p:sp>
        <p:nvSpPr>
          <p:cNvPr id="15" name="Rettangolo arrotondato 14"/>
          <p:cNvSpPr/>
          <p:nvPr/>
        </p:nvSpPr>
        <p:spPr>
          <a:xfrm>
            <a:off x="785813" y="2419350"/>
            <a:ext cx="7429500" cy="1897063"/>
          </a:xfrm>
          <a:prstGeom prst="roundRect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grpSp>
        <p:nvGrpSpPr>
          <p:cNvPr id="76806" name="Gruppo 9"/>
          <p:cNvGrpSpPr>
            <a:grpSpLocks/>
          </p:cNvGrpSpPr>
          <p:nvPr/>
        </p:nvGrpSpPr>
        <p:grpSpPr bwMode="auto">
          <a:xfrm>
            <a:off x="1071563" y="2276475"/>
            <a:ext cx="4572000" cy="357188"/>
            <a:chOff x="1142976" y="285728"/>
            <a:chExt cx="4572032" cy="357190"/>
          </a:xfrm>
        </p:grpSpPr>
        <p:sp>
          <p:nvSpPr>
            <p:cNvPr id="19" name="Rettangolo arrotondato 18"/>
            <p:cNvSpPr/>
            <p:nvPr/>
          </p:nvSpPr>
          <p:spPr>
            <a:xfrm>
              <a:off x="1142976" y="285728"/>
              <a:ext cx="4572032" cy="35719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 dirty="0"/>
            </a:p>
          </p:txBody>
        </p:sp>
        <p:sp>
          <p:nvSpPr>
            <p:cNvPr id="76814" name="CasellaDiTesto 19"/>
            <p:cNvSpPr txBox="1">
              <a:spLocks noChangeArrowheads="1"/>
            </p:cNvSpPr>
            <p:nvPr/>
          </p:nvSpPr>
          <p:spPr bwMode="auto">
            <a:xfrm>
              <a:off x="1285852" y="285728"/>
              <a:ext cx="30718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400" b="1">
                  <a:solidFill>
                    <a:schemeClr val="bg1"/>
                  </a:solidFill>
                </a:rPr>
                <a:t>MARKETING</a:t>
              </a:r>
            </a:p>
          </p:txBody>
        </p:sp>
      </p:grpSp>
      <p:sp>
        <p:nvSpPr>
          <p:cNvPr id="21" name="CasellaDiTesto 20"/>
          <p:cNvSpPr txBox="1"/>
          <p:nvPr/>
        </p:nvSpPr>
        <p:spPr>
          <a:xfrm>
            <a:off x="857250" y="2705100"/>
            <a:ext cx="7286625" cy="1724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0850" indent="-273050"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</a:rPr>
              <a:t>Sviluppare e implementare sistemi informatici di promozione, di nuovi servizi finanziari ed assicurativi</a:t>
            </a:r>
          </a:p>
          <a:p>
            <a:pPr marL="450850" indent="-2730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</a:rPr>
              <a:t>Condivisione di informazioni commerciali sui clienti del comparto</a:t>
            </a:r>
          </a:p>
          <a:p>
            <a:pPr marL="450850" indent="-273050"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</a:rPr>
              <a:t>Diffusione del valore di qualità, tecnologia, e distinzione della componentistica </a:t>
            </a:r>
            <a:r>
              <a:rPr lang="it-IT" sz="1600" dirty="0" err="1">
                <a:solidFill>
                  <a:schemeClr val="tx2">
                    <a:lumMod val="75000"/>
                  </a:schemeClr>
                </a:solidFill>
              </a:rPr>
              <a:t>Made</a:t>
            </a:r>
            <a:r>
              <a:rPr lang="it-IT" sz="1600" dirty="0">
                <a:solidFill>
                  <a:schemeClr val="tx2">
                    <a:lumMod val="75000"/>
                  </a:schemeClr>
                </a:solidFill>
              </a:rPr>
              <a:t> in Italy</a:t>
            </a:r>
          </a:p>
          <a:p>
            <a:pPr>
              <a:defRPr/>
            </a:pPr>
            <a:endParaRPr lang="it-IT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857250" y="1143000"/>
            <a:ext cx="7215188" cy="785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0850" indent="-2730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</a:rPr>
              <a:t>realizzazione di materiali e processi produttivi innovativi  </a:t>
            </a:r>
          </a:p>
          <a:p>
            <a:pPr marL="450850" indent="-2730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sz="1600" dirty="0">
                <a:solidFill>
                  <a:schemeClr val="tx2">
                    <a:lumMod val="75000"/>
                  </a:schemeClr>
                </a:solidFill>
              </a:rPr>
              <a:t>abbattere gli sprechi e attenzione all’ambiente</a:t>
            </a:r>
          </a:p>
        </p:txBody>
      </p:sp>
      <p:sp>
        <p:nvSpPr>
          <p:cNvPr id="23" name="Rettangolo arrotondato 22"/>
          <p:cNvSpPr/>
          <p:nvPr/>
        </p:nvSpPr>
        <p:spPr>
          <a:xfrm>
            <a:off x="785813" y="857250"/>
            <a:ext cx="7429500" cy="1285875"/>
          </a:xfrm>
          <a:prstGeom prst="roundRect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dirty="0"/>
              <a:t>&lt;</a:t>
            </a:r>
          </a:p>
        </p:txBody>
      </p:sp>
      <p:grpSp>
        <p:nvGrpSpPr>
          <p:cNvPr id="76810" name="Gruppo 14"/>
          <p:cNvGrpSpPr>
            <a:grpSpLocks/>
          </p:cNvGrpSpPr>
          <p:nvPr/>
        </p:nvGrpSpPr>
        <p:grpSpPr bwMode="auto">
          <a:xfrm>
            <a:off x="1071563" y="714375"/>
            <a:ext cx="4572000" cy="357188"/>
            <a:chOff x="1142976" y="285728"/>
            <a:chExt cx="4572032" cy="357190"/>
          </a:xfrm>
        </p:grpSpPr>
        <p:sp>
          <p:nvSpPr>
            <p:cNvPr id="25" name="Rettangolo arrotondato 24"/>
            <p:cNvSpPr/>
            <p:nvPr/>
          </p:nvSpPr>
          <p:spPr>
            <a:xfrm>
              <a:off x="1142976" y="285728"/>
              <a:ext cx="4572032" cy="35719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 dirty="0"/>
            </a:p>
          </p:txBody>
        </p:sp>
        <p:sp>
          <p:nvSpPr>
            <p:cNvPr id="76812" name="CasellaDiTesto 25"/>
            <p:cNvSpPr txBox="1">
              <a:spLocks noChangeArrowheads="1"/>
            </p:cNvSpPr>
            <p:nvPr/>
          </p:nvSpPr>
          <p:spPr bwMode="auto">
            <a:xfrm>
              <a:off x="1285852" y="285728"/>
              <a:ext cx="42862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400" b="1">
                  <a:solidFill>
                    <a:schemeClr val="bg1"/>
                  </a:solidFill>
                </a:rPr>
                <a:t>RICERCA SVILUPPO INNOVAZIONE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it-IT" sz="2400" b="1" smtClean="0">
                <a:solidFill>
                  <a:srgbClr val="0070C0"/>
                </a:solidFill>
              </a:rPr>
              <a:t>Principali Driver (2)</a:t>
            </a:r>
          </a:p>
        </p:txBody>
      </p:sp>
      <p:sp>
        <p:nvSpPr>
          <p:cNvPr id="77826" name="CasellaDiTesto 7"/>
          <p:cNvSpPr txBox="1">
            <a:spLocks noChangeArrowheads="1"/>
          </p:cNvSpPr>
          <p:nvPr/>
        </p:nvSpPr>
        <p:spPr bwMode="auto">
          <a:xfrm>
            <a:off x="1285875" y="1357313"/>
            <a:ext cx="3071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b="1">
                <a:solidFill>
                  <a:schemeClr val="bg1"/>
                </a:solidFill>
              </a:rPr>
              <a:t>TERRITORIO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642938" y="1357313"/>
            <a:ext cx="7643812" cy="2143125"/>
          </a:xfrm>
          <a:prstGeom prst="roundRect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grpSp>
        <p:nvGrpSpPr>
          <p:cNvPr id="77828" name="Gruppo 9"/>
          <p:cNvGrpSpPr>
            <a:grpSpLocks/>
          </p:cNvGrpSpPr>
          <p:nvPr/>
        </p:nvGrpSpPr>
        <p:grpSpPr bwMode="auto">
          <a:xfrm>
            <a:off x="928688" y="1214438"/>
            <a:ext cx="4572000" cy="357187"/>
            <a:chOff x="1142976" y="285728"/>
            <a:chExt cx="4572032" cy="357190"/>
          </a:xfrm>
        </p:grpSpPr>
        <p:sp>
          <p:nvSpPr>
            <p:cNvPr id="5" name="Rettangolo arrotondato 4"/>
            <p:cNvSpPr/>
            <p:nvPr/>
          </p:nvSpPr>
          <p:spPr>
            <a:xfrm>
              <a:off x="1142976" y="285728"/>
              <a:ext cx="4572032" cy="35719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 dirty="0"/>
            </a:p>
          </p:txBody>
        </p:sp>
        <p:sp>
          <p:nvSpPr>
            <p:cNvPr id="77836" name="CasellaDiTesto 5"/>
            <p:cNvSpPr txBox="1">
              <a:spLocks noChangeArrowheads="1"/>
            </p:cNvSpPr>
            <p:nvPr/>
          </p:nvSpPr>
          <p:spPr bwMode="auto">
            <a:xfrm>
              <a:off x="1285852" y="285728"/>
              <a:ext cx="30718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400" b="1">
                  <a:solidFill>
                    <a:schemeClr val="bg1"/>
                  </a:solidFill>
                </a:rPr>
                <a:t>QUALITÀ</a:t>
              </a:r>
            </a:p>
          </p:txBody>
        </p:sp>
      </p:grpSp>
      <p:sp>
        <p:nvSpPr>
          <p:cNvPr id="11" name="CasellaDiTesto 10"/>
          <p:cNvSpPr txBox="1"/>
          <p:nvPr/>
        </p:nvSpPr>
        <p:spPr>
          <a:xfrm>
            <a:off x="857250" y="1785938"/>
            <a:ext cx="7286625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7800" indent="-177800">
              <a:buFont typeface="Arial" pitchFamily="34" charset="0"/>
              <a:buChar char="•"/>
              <a:defRPr/>
            </a:pPr>
            <a:r>
              <a:rPr lang="it-IT" dirty="0">
                <a:solidFill>
                  <a:schemeClr val="tx2">
                    <a:lumMod val="75000"/>
                  </a:schemeClr>
                </a:solidFill>
              </a:rPr>
              <a:t>Realizzare prodotti (e servizi connessi) dall’elevato standard qualitativo (tecnologico, informatico, estetico)</a:t>
            </a:r>
          </a:p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dirty="0">
                <a:solidFill>
                  <a:schemeClr val="tx2">
                    <a:lumMod val="75000"/>
                  </a:schemeClr>
                </a:solidFill>
              </a:rPr>
              <a:t>Migliorare i processi di produzione</a:t>
            </a:r>
          </a:p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dirty="0">
                <a:solidFill>
                  <a:schemeClr val="tx2">
                    <a:lumMod val="75000"/>
                  </a:schemeClr>
                </a:solidFill>
              </a:rPr>
              <a:t>Ricevere riconoscimenti e  certificazioni</a:t>
            </a:r>
          </a:p>
          <a:p>
            <a:pPr>
              <a:defRPr/>
            </a:pP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857250" y="4514850"/>
            <a:ext cx="721518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dirty="0">
                <a:solidFill>
                  <a:schemeClr val="tx2">
                    <a:lumMod val="75000"/>
                  </a:schemeClr>
                </a:solidFill>
              </a:rPr>
              <a:t>Valorizzare le tradizioni culturali</a:t>
            </a:r>
          </a:p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it-IT" dirty="0">
                <a:solidFill>
                  <a:schemeClr val="tx2">
                    <a:lumMod val="75000"/>
                  </a:schemeClr>
                </a:solidFill>
              </a:rPr>
              <a:t>Porre maggiore attenzione alle caratteristiche geografiche e sociali</a:t>
            </a:r>
          </a:p>
          <a:p>
            <a:pPr>
              <a:defRPr/>
            </a:pPr>
            <a:endParaRPr lang="it-IT" dirty="0"/>
          </a:p>
        </p:txBody>
      </p:sp>
      <p:sp>
        <p:nvSpPr>
          <p:cNvPr id="14" name="Rettangolo arrotondato 13"/>
          <p:cNvSpPr/>
          <p:nvPr/>
        </p:nvSpPr>
        <p:spPr>
          <a:xfrm>
            <a:off x="642938" y="4157663"/>
            <a:ext cx="7643812" cy="1500187"/>
          </a:xfrm>
          <a:prstGeom prst="roundRect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grpSp>
        <p:nvGrpSpPr>
          <p:cNvPr id="77832" name="Gruppo 14"/>
          <p:cNvGrpSpPr>
            <a:grpSpLocks/>
          </p:cNvGrpSpPr>
          <p:nvPr/>
        </p:nvGrpSpPr>
        <p:grpSpPr bwMode="auto">
          <a:xfrm>
            <a:off x="928688" y="4014788"/>
            <a:ext cx="4572000" cy="357187"/>
            <a:chOff x="1142976" y="285728"/>
            <a:chExt cx="4572032" cy="357190"/>
          </a:xfrm>
        </p:grpSpPr>
        <p:sp>
          <p:nvSpPr>
            <p:cNvPr id="16" name="Rettangolo arrotondato 15"/>
            <p:cNvSpPr/>
            <p:nvPr/>
          </p:nvSpPr>
          <p:spPr>
            <a:xfrm>
              <a:off x="1142976" y="285728"/>
              <a:ext cx="4572032" cy="35719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 dirty="0"/>
            </a:p>
          </p:txBody>
        </p:sp>
        <p:sp>
          <p:nvSpPr>
            <p:cNvPr id="77834" name="CasellaDiTesto 16"/>
            <p:cNvSpPr txBox="1">
              <a:spLocks noChangeArrowheads="1"/>
            </p:cNvSpPr>
            <p:nvPr/>
          </p:nvSpPr>
          <p:spPr bwMode="auto">
            <a:xfrm>
              <a:off x="1285852" y="285728"/>
              <a:ext cx="30718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1400" b="1">
                  <a:solidFill>
                    <a:schemeClr val="bg1"/>
                  </a:solidFill>
                </a:rPr>
                <a:t>TERRITORIO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539750" y="1196975"/>
            <a:ext cx="8110538" cy="4191000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it-IT" sz="3200" dirty="0">
              <a:latin typeface="Verdana" pitchFamily="34" charset="0"/>
              <a:cs typeface="+mn-c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268538" y="260350"/>
            <a:ext cx="655161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it-IT" sz="2400" b="1" dirty="0">
                <a:solidFill>
                  <a:srgbClr val="FF0000"/>
                </a:solidFill>
                <a:latin typeface="Verdana" pitchFamily="34" charset="0"/>
                <a:ea typeface="+mj-ea"/>
                <a:cs typeface="+mj-cs"/>
              </a:rPr>
              <a:t>Focus Turismo</a:t>
            </a:r>
          </a:p>
        </p:txBody>
      </p:sp>
      <p:sp>
        <p:nvSpPr>
          <p:cNvPr id="9" name="Rettangolo 8"/>
          <p:cNvSpPr/>
          <p:nvPr/>
        </p:nvSpPr>
        <p:spPr>
          <a:xfrm>
            <a:off x="900113" y="1052513"/>
            <a:ext cx="5886450" cy="16240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0070C0"/>
                </a:solidFill>
                <a:latin typeface="Trebuchet MS" pitchFamily="34" charset="0"/>
              </a:rPr>
              <a:t>Al 29 luglio 2013:</a:t>
            </a:r>
          </a:p>
          <a:p>
            <a:pPr>
              <a:defRPr/>
            </a:pPr>
            <a:endParaRPr lang="it-IT" sz="1050" dirty="0">
              <a:solidFill>
                <a:srgbClr val="0070C0"/>
              </a:solidFill>
              <a:latin typeface="Trebuchet MS" pitchFamily="34" charset="0"/>
            </a:endParaRPr>
          </a:p>
          <a:p>
            <a:pPr>
              <a:defRPr/>
            </a:pPr>
            <a:r>
              <a:rPr lang="it-IT" sz="2400" dirty="0">
                <a:solidFill>
                  <a:srgbClr val="0070C0"/>
                </a:solidFill>
                <a:latin typeface="Trebuchet MS" pitchFamily="34" charset="0"/>
              </a:rPr>
              <a:t>-  </a:t>
            </a:r>
            <a:r>
              <a:rPr lang="it-IT" sz="2400" dirty="0">
                <a:solidFill>
                  <a:srgbClr val="FF0000"/>
                </a:solidFill>
                <a:latin typeface="Trebuchet MS" pitchFamily="34" charset="0"/>
              </a:rPr>
              <a:t>33</a:t>
            </a:r>
            <a:r>
              <a:rPr lang="it-IT" sz="2400" dirty="0">
                <a:solidFill>
                  <a:srgbClr val="0070C0"/>
                </a:solidFill>
                <a:latin typeface="Trebuchet MS" pitchFamily="34" charset="0"/>
              </a:rPr>
              <a:t>   Contratti di Rete</a:t>
            </a:r>
          </a:p>
          <a:p>
            <a:pPr>
              <a:defRPr/>
            </a:pPr>
            <a:r>
              <a:rPr lang="it-IT" sz="2400" dirty="0">
                <a:solidFill>
                  <a:srgbClr val="0070C0"/>
                </a:solidFill>
                <a:latin typeface="Trebuchet MS" pitchFamily="34" charset="0"/>
              </a:rPr>
              <a:t>-  </a:t>
            </a:r>
            <a:r>
              <a:rPr lang="it-IT" sz="2400" dirty="0">
                <a:solidFill>
                  <a:srgbClr val="FF0000"/>
                </a:solidFill>
                <a:latin typeface="Trebuchet MS" pitchFamily="34" charset="0"/>
              </a:rPr>
              <a:t>85</a:t>
            </a:r>
            <a:r>
              <a:rPr lang="it-IT" sz="2400" dirty="0">
                <a:solidFill>
                  <a:srgbClr val="0070C0"/>
                </a:solidFill>
                <a:latin typeface="Trebuchet MS" pitchFamily="34" charset="0"/>
              </a:rPr>
              <a:t>   Imprese</a:t>
            </a:r>
          </a:p>
          <a:p>
            <a:pPr>
              <a:defRPr/>
            </a:pPr>
            <a:endParaRPr lang="it-IT" sz="500" dirty="0">
              <a:solidFill>
                <a:srgbClr val="0070C0"/>
              </a:solidFill>
              <a:latin typeface="Trebuchet MS" pitchFamily="34" charset="0"/>
            </a:endParaRPr>
          </a:p>
          <a:p>
            <a:pPr>
              <a:defRPr/>
            </a:pPr>
            <a:r>
              <a:rPr lang="it-IT" sz="1200" dirty="0">
                <a:solidFill>
                  <a:srgbClr val="0070C0"/>
                </a:solidFill>
                <a:latin typeface="Trebuchet MS" pitchFamily="34" charset="0"/>
              </a:rPr>
              <a:t>(Fonte: </a:t>
            </a:r>
            <a:r>
              <a:rPr lang="it-IT" sz="1200" dirty="0" err="1">
                <a:solidFill>
                  <a:srgbClr val="0070C0"/>
                </a:solidFill>
                <a:latin typeface="Trebuchet MS" pitchFamily="34" charset="0"/>
              </a:rPr>
              <a:t>RetImpresa</a:t>
            </a:r>
            <a:r>
              <a:rPr lang="it-IT" sz="1200" dirty="0">
                <a:solidFill>
                  <a:srgbClr val="0070C0"/>
                </a:solidFill>
                <a:latin typeface="Trebuchet MS" pitchFamily="34" charset="0"/>
              </a:rPr>
              <a:t> su dati </a:t>
            </a:r>
            <a:r>
              <a:rPr lang="it-IT" sz="1200" dirty="0" err="1">
                <a:solidFill>
                  <a:srgbClr val="0070C0"/>
                </a:solidFill>
                <a:latin typeface="Trebuchet MS" pitchFamily="34" charset="0"/>
              </a:rPr>
              <a:t>InfoCamere</a:t>
            </a:r>
            <a:r>
              <a:rPr lang="it-IT" sz="1200" dirty="0">
                <a:solidFill>
                  <a:srgbClr val="0070C0"/>
                </a:solidFill>
                <a:latin typeface="Trebuchet MS" pitchFamily="34" charset="0"/>
              </a:rPr>
              <a:t>) </a:t>
            </a:r>
            <a:endParaRPr lang="it-IT" sz="2400" dirty="0"/>
          </a:p>
        </p:txBody>
      </p:sp>
      <p:pic>
        <p:nvPicPr>
          <p:cNvPr id="78852" name="Immagine 4"/>
          <p:cNvPicPr>
            <a:picLocks noChangeAspect="1" noChangeArrowheads="1"/>
          </p:cNvPicPr>
          <p:nvPr/>
        </p:nvPicPr>
        <p:blipFill>
          <a:blip r:embed="rId2"/>
          <a:srcRect l="11494" t="18259" r="14088" b="5180"/>
          <a:stretch>
            <a:fillRect/>
          </a:stretch>
        </p:blipFill>
        <p:spPr bwMode="auto">
          <a:xfrm>
            <a:off x="1042988" y="3789363"/>
            <a:ext cx="3249612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3" name="CasellaDiTesto 12"/>
          <p:cNvSpPr txBox="1">
            <a:spLocks noChangeArrowheads="1"/>
          </p:cNvSpPr>
          <p:nvPr/>
        </p:nvSpPr>
        <p:spPr bwMode="auto">
          <a:xfrm>
            <a:off x="2195513" y="2924175"/>
            <a:ext cx="5184775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/>
              <a:t>Ripartizione imprese per contratto di rete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187450" y="3378200"/>
            <a:ext cx="71294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49263">
              <a:defRPr/>
            </a:pPr>
            <a:r>
              <a:rPr lang="it-IT" sz="1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lang="it-IT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GENERALE  			TURISMO</a:t>
            </a:r>
          </a:p>
        </p:txBody>
      </p:sp>
      <p:pic>
        <p:nvPicPr>
          <p:cNvPr id="78855" name="Immagine 3"/>
          <p:cNvPicPr>
            <a:picLocks noChangeAspect="1" noChangeArrowheads="1"/>
          </p:cNvPicPr>
          <p:nvPr/>
        </p:nvPicPr>
        <p:blipFill>
          <a:blip r:embed="rId3"/>
          <a:srcRect l="9157" t="12132" r="12991" b="5959"/>
          <a:stretch>
            <a:fillRect/>
          </a:stretch>
        </p:blipFill>
        <p:spPr bwMode="auto">
          <a:xfrm>
            <a:off x="4859338" y="3730625"/>
            <a:ext cx="3529012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Immagine 1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b="1859"/>
          <a:stretch>
            <a:fillRect/>
          </a:stretch>
        </p:blipFill>
        <p:spPr bwMode="auto">
          <a:xfrm>
            <a:off x="1403350" y="1341438"/>
            <a:ext cx="6985000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sellaDiTesto 2"/>
          <p:cNvSpPr txBox="1"/>
          <p:nvPr/>
        </p:nvSpPr>
        <p:spPr>
          <a:xfrm>
            <a:off x="827088" y="260350"/>
            <a:ext cx="799306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it-IT" sz="2400" b="1" dirty="0">
                <a:solidFill>
                  <a:srgbClr val="FF0000"/>
                </a:solidFill>
                <a:latin typeface="Verdana" pitchFamily="34" charset="0"/>
                <a:ea typeface="+mj-ea"/>
                <a:cs typeface="+mj-cs"/>
              </a:rPr>
              <a:t>Focus Turismo (2)</a:t>
            </a:r>
            <a:endParaRPr lang="it-IT" sz="2400" b="1" dirty="0">
              <a:solidFill>
                <a:schemeClr val="tx2">
                  <a:lumMod val="60000"/>
                  <a:lumOff val="40000"/>
                </a:schemeClr>
              </a:solidFill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79875" name="CasellaDiTesto 3"/>
          <p:cNvSpPr txBox="1">
            <a:spLocks noChangeArrowheads="1"/>
          </p:cNvSpPr>
          <p:nvPr/>
        </p:nvSpPr>
        <p:spPr bwMode="auto">
          <a:xfrm>
            <a:off x="2987675" y="765175"/>
            <a:ext cx="51847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solidFill>
                  <a:schemeClr val="accent1"/>
                </a:solidFill>
              </a:rPr>
              <a:t>Driver di Competitività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1979613" y="2708275"/>
          <a:ext cx="4752975" cy="3744913"/>
        </p:xfrm>
        <a:graphic>
          <a:graphicData uri="http://schemas.openxmlformats.org/drawingml/2006/table">
            <a:tbl>
              <a:tblPr/>
              <a:tblGrid>
                <a:gridCol w="2516044"/>
                <a:gridCol w="2236484"/>
              </a:tblGrid>
              <a:tr h="288311"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Regioni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Num</a:t>
                      </a:r>
                      <a:r>
                        <a:rPr lang="it-IT" sz="16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 Imprese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Lombardia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Liguria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Veneto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Abruzzo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Puglia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Sardegna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Toscana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Campania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Lazio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Marche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Piemonte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684">
                <a:tc>
                  <a:txBody>
                    <a:bodyPr/>
                    <a:lstStyle/>
                    <a:p>
                      <a:pPr lv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Emilia Romagna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it-IT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  <p:sp>
        <p:nvSpPr>
          <p:cNvPr id="80941" name="Rectangle 1"/>
          <p:cNvSpPr>
            <a:spLocks noChangeArrowheads="1"/>
          </p:cNvSpPr>
          <p:nvPr/>
        </p:nvSpPr>
        <p:spPr bwMode="auto">
          <a:xfrm>
            <a:off x="3022600" y="900113"/>
            <a:ext cx="32781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it-IT" b="1">
                <a:solidFill>
                  <a:schemeClr val="accent1"/>
                </a:solidFill>
                <a:latin typeface="Verdana" pitchFamily="34" charset="0"/>
              </a:rPr>
              <a:t>Distribuzione Regionale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827088" y="260350"/>
            <a:ext cx="799306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it-IT" sz="2400" b="1" dirty="0">
                <a:solidFill>
                  <a:srgbClr val="FF0000"/>
                </a:solidFill>
                <a:latin typeface="Verdana" pitchFamily="34" charset="0"/>
                <a:ea typeface="+mj-ea"/>
                <a:cs typeface="+mj-cs"/>
              </a:rPr>
              <a:t>Focus Turismo (3)</a:t>
            </a:r>
            <a:endParaRPr lang="it-IT" sz="2400" b="1" dirty="0">
              <a:solidFill>
                <a:schemeClr val="tx2">
                  <a:lumMod val="60000"/>
                  <a:lumOff val="40000"/>
                </a:schemeClr>
              </a:solidFill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042988" y="1238250"/>
            <a:ext cx="6192837" cy="12541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sz="1050" dirty="0">
              <a:solidFill>
                <a:srgbClr val="0070C0"/>
              </a:solidFill>
              <a:latin typeface="Trebuchet MS" pitchFamily="34" charset="0"/>
            </a:endParaRPr>
          </a:p>
          <a:p>
            <a:pPr>
              <a:defRPr/>
            </a:pPr>
            <a:r>
              <a:rPr lang="it-IT" sz="2400" dirty="0">
                <a:solidFill>
                  <a:srgbClr val="0070C0"/>
                </a:solidFill>
                <a:latin typeface="Trebuchet MS" pitchFamily="34" charset="0"/>
              </a:rPr>
              <a:t> </a:t>
            </a:r>
            <a:r>
              <a:rPr lang="it-IT" sz="2400" dirty="0">
                <a:solidFill>
                  <a:srgbClr val="FF0000"/>
                </a:solidFill>
                <a:latin typeface="Trebuchet MS" pitchFamily="34" charset="0"/>
              </a:rPr>
              <a:t>23</a:t>
            </a:r>
            <a:r>
              <a:rPr lang="it-IT" sz="2400" dirty="0">
                <a:solidFill>
                  <a:srgbClr val="0070C0"/>
                </a:solidFill>
                <a:latin typeface="Trebuchet MS" pitchFamily="34" charset="0"/>
              </a:rPr>
              <a:t>   UNIREGIONALI</a:t>
            </a:r>
          </a:p>
          <a:p>
            <a:pPr>
              <a:defRPr/>
            </a:pPr>
            <a:r>
              <a:rPr lang="it-IT" sz="2400" dirty="0">
                <a:solidFill>
                  <a:srgbClr val="0070C0"/>
                </a:solidFill>
                <a:latin typeface="Trebuchet MS" pitchFamily="34" charset="0"/>
              </a:rPr>
              <a:t> </a:t>
            </a:r>
            <a:r>
              <a:rPr lang="it-IT" sz="2400" dirty="0">
                <a:solidFill>
                  <a:srgbClr val="FF0000"/>
                </a:solidFill>
                <a:latin typeface="Trebuchet MS" pitchFamily="34" charset="0"/>
              </a:rPr>
              <a:t>10</a:t>
            </a:r>
            <a:r>
              <a:rPr lang="it-IT" sz="2400" dirty="0">
                <a:solidFill>
                  <a:srgbClr val="0070C0"/>
                </a:solidFill>
                <a:latin typeface="Trebuchet MS" pitchFamily="34" charset="0"/>
              </a:rPr>
              <a:t>   MULTIREGIONALI</a:t>
            </a:r>
          </a:p>
          <a:p>
            <a:pPr>
              <a:defRPr/>
            </a:pPr>
            <a:endParaRPr lang="it-IT" sz="500" dirty="0">
              <a:solidFill>
                <a:srgbClr val="0070C0"/>
              </a:solidFill>
              <a:latin typeface="Trebuchet MS" pitchFamily="34" charset="0"/>
            </a:endParaRPr>
          </a:p>
          <a:p>
            <a:pPr>
              <a:defRPr/>
            </a:pPr>
            <a:r>
              <a:rPr lang="it-IT" sz="1200" dirty="0">
                <a:solidFill>
                  <a:srgbClr val="0070C0"/>
                </a:solidFill>
                <a:latin typeface="Trebuchet MS" pitchFamily="34" charset="0"/>
              </a:rPr>
              <a:t>(Fonte: </a:t>
            </a:r>
            <a:r>
              <a:rPr lang="it-IT" sz="1200" dirty="0" err="1">
                <a:solidFill>
                  <a:srgbClr val="0070C0"/>
                </a:solidFill>
                <a:latin typeface="Trebuchet MS" pitchFamily="34" charset="0"/>
              </a:rPr>
              <a:t>RetImpresa</a:t>
            </a:r>
            <a:r>
              <a:rPr lang="it-IT" sz="1200" dirty="0">
                <a:solidFill>
                  <a:srgbClr val="0070C0"/>
                </a:solidFill>
                <a:latin typeface="Trebuchet MS" pitchFamily="34" charset="0"/>
              </a:rPr>
              <a:t> su dati </a:t>
            </a:r>
            <a:r>
              <a:rPr lang="it-IT" sz="1200" dirty="0" err="1">
                <a:solidFill>
                  <a:srgbClr val="0070C0"/>
                </a:solidFill>
                <a:latin typeface="Trebuchet MS" pitchFamily="34" charset="0"/>
              </a:rPr>
              <a:t>InfoCamere</a:t>
            </a:r>
            <a:r>
              <a:rPr lang="it-IT" sz="1200" dirty="0">
                <a:solidFill>
                  <a:srgbClr val="0070C0"/>
                </a:solidFill>
                <a:latin typeface="Trebuchet MS" pitchFamily="34" charset="0"/>
              </a:rPr>
              <a:t>) 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olo 1"/>
          <p:cNvSpPr>
            <a:spLocks noGrp="1"/>
          </p:cNvSpPr>
          <p:nvPr>
            <p:ph type="title" idx="4294967295"/>
          </p:nvPr>
        </p:nvSpPr>
        <p:spPr bwMode="auto">
          <a:xfrm>
            <a:off x="996950" y="274638"/>
            <a:ext cx="8147050" cy="7064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2400" b="1" smtClean="0">
                <a:solidFill>
                  <a:srgbClr val="0070C0"/>
                </a:solidFill>
              </a:rPr>
              <a:t>                     RetImpresa: obiettivi e servizi</a:t>
            </a:r>
          </a:p>
        </p:txBody>
      </p:sp>
      <p:grpSp>
        <p:nvGrpSpPr>
          <p:cNvPr id="3" name="Gruppo 58"/>
          <p:cNvGrpSpPr>
            <a:grpSpLocks/>
          </p:cNvGrpSpPr>
          <p:nvPr/>
        </p:nvGrpSpPr>
        <p:grpSpPr bwMode="auto">
          <a:xfrm>
            <a:off x="468313" y="2087563"/>
            <a:ext cx="9575800" cy="4797425"/>
            <a:chOff x="323528" y="2060847"/>
            <a:chExt cx="9577064" cy="4797153"/>
          </a:xfrm>
        </p:grpSpPr>
        <p:sp>
          <p:nvSpPr>
            <p:cNvPr id="32" name="CasellaDiTesto 31"/>
            <p:cNvSpPr txBox="1"/>
            <p:nvPr/>
          </p:nvSpPr>
          <p:spPr>
            <a:xfrm>
              <a:off x="4356310" y="3589522"/>
              <a:ext cx="5544282" cy="31398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it-IT" dirty="0">
                  <a:solidFill>
                    <a:schemeClr val="tx2">
                      <a:lumMod val="75000"/>
                    </a:schemeClr>
                  </a:solidFill>
                </a:rPr>
                <a:t>                   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it-IT" dirty="0">
                  <a:solidFill>
                    <a:schemeClr val="tx2">
                      <a:lumMod val="75000"/>
                    </a:schemeClr>
                  </a:solidFill>
                </a:rPr>
                <a:t>             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it-IT" dirty="0">
                  <a:solidFill>
                    <a:schemeClr val="tx2">
                      <a:lumMod val="75000"/>
                    </a:schemeClr>
                  </a:solidFill>
                </a:rPr>
                <a:t>                                 Asseverazione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it-IT" dirty="0">
                  <a:solidFill>
                    <a:schemeClr val="tx2">
                      <a:lumMod val="75000"/>
                    </a:schemeClr>
                  </a:solidFill>
                </a:rPr>
                <a:t>                                Manualistica</a:t>
              </a:r>
            </a:p>
            <a:p>
              <a:pPr>
                <a:defRPr/>
              </a:pPr>
              <a:r>
                <a:rPr lang="it-IT" dirty="0">
                  <a:solidFill>
                    <a:schemeClr val="tx2">
                      <a:lumMod val="75000"/>
                    </a:schemeClr>
                  </a:solidFill>
                </a:rPr>
                <a:t>                             Bandi</a:t>
              </a:r>
            </a:p>
            <a:p>
              <a:pPr>
                <a:defRPr/>
              </a:pPr>
              <a:r>
                <a:rPr lang="it-IT" dirty="0">
                  <a:solidFill>
                    <a:schemeClr val="tx2">
                      <a:lumMod val="75000"/>
                    </a:schemeClr>
                  </a:solidFill>
                </a:rPr>
                <a:t>      	          </a:t>
              </a:r>
              <a:r>
                <a:rPr lang="it-IT" dirty="0">
                  <a:solidFill>
                    <a:schemeClr val="tx2">
                      <a:lumMod val="75000"/>
                    </a:schemeClr>
                  </a:solidFill>
                  <a:hlinkClick r:id="rId2"/>
                </a:rPr>
                <a:t>Sito</a:t>
              </a:r>
              <a:endParaRPr lang="it-IT" dirty="0">
                <a:solidFill>
                  <a:schemeClr val="tx2">
                    <a:lumMod val="75000"/>
                  </a:schemeClr>
                </a:solidFill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it-IT" dirty="0">
                  <a:solidFill>
                    <a:schemeClr val="tx2">
                      <a:lumMod val="75000"/>
                    </a:schemeClr>
                  </a:solidFill>
                </a:rPr>
                <a:t>                 Formazione  specialistica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it-IT" dirty="0">
                  <a:solidFill>
                    <a:schemeClr val="tx2">
                      <a:lumMod val="75000"/>
                    </a:schemeClr>
                  </a:solidFill>
                </a:rPr>
                <a:t>      Credito – Rating – BEI </a:t>
              </a:r>
              <a:endParaRPr lang="it-IT" dirty="0"/>
            </a:p>
          </p:txBody>
        </p:sp>
        <p:grpSp>
          <p:nvGrpSpPr>
            <p:cNvPr id="81929" name="Gruppo 39"/>
            <p:cNvGrpSpPr>
              <a:grpSpLocks/>
            </p:cNvGrpSpPr>
            <p:nvPr/>
          </p:nvGrpSpPr>
          <p:grpSpPr bwMode="auto">
            <a:xfrm>
              <a:off x="323528" y="2060847"/>
              <a:ext cx="8568952" cy="4797153"/>
              <a:chOff x="273589" y="1164900"/>
              <a:chExt cx="9222915" cy="5391024"/>
            </a:xfrm>
          </p:grpSpPr>
          <p:grpSp>
            <p:nvGrpSpPr>
              <p:cNvPr id="5" name="Gruppo 17"/>
              <p:cNvGrpSpPr/>
              <p:nvPr/>
            </p:nvGrpSpPr>
            <p:grpSpPr>
              <a:xfrm>
                <a:off x="2133674" y="1164900"/>
                <a:ext cx="2246523" cy="2143140"/>
                <a:chOff x="2868818" y="969638"/>
                <a:chExt cx="1468253" cy="1329068"/>
              </a:xfrm>
              <a:gradFill flip="none" rotWithShape="1">
                <a:gsLst>
                  <a:gs pos="16000">
                    <a:schemeClr val="bg1"/>
                  </a:gs>
                  <a:gs pos="76000">
                    <a:srgbClr val="0E1496">
                      <a:alpha val="75000"/>
                    </a:srgbClr>
                  </a:gs>
                </a:gsLst>
                <a:lin ang="13500000" scaled="1"/>
                <a:tileRect/>
              </a:gradFill>
            </p:grpSpPr>
            <p:sp>
              <p:nvSpPr>
                <p:cNvPr id="19" name="Torta 18"/>
                <p:cNvSpPr/>
                <p:nvPr/>
              </p:nvSpPr>
              <p:spPr>
                <a:xfrm>
                  <a:off x="2868818" y="969638"/>
                  <a:ext cx="1468253" cy="1329068"/>
                </a:xfrm>
                <a:prstGeom prst="pieWedge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0" name="Torta 4"/>
                <p:cNvSpPr/>
                <p:nvPr/>
              </p:nvSpPr>
              <p:spPr>
                <a:xfrm>
                  <a:off x="3173705" y="1797790"/>
                  <a:ext cx="1055275" cy="268421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2456" tIns="92456" rIns="92456" bIns="92456" spcCol="1270" anchor="ctr"/>
                <a:lstStyle/>
                <a:p>
                  <a:pPr algn="ctr" defTabSz="5778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it-IT" b="1" dirty="0">
                      <a:solidFill>
                        <a:srgbClr val="235795"/>
                      </a:solidFill>
                    </a:rPr>
                    <a:t>Relazioni Istituzionali</a:t>
                  </a:r>
                </a:p>
              </p:txBody>
            </p:sp>
          </p:grpSp>
          <p:grpSp>
            <p:nvGrpSpPr>
              <p:cNvPr id="6" name="Gruppo 20"/>
              <p:cNvGrpSpPr/>
              <p:nvPr/>
            </p:nvGrpSpPr>
            <p:grpSpPr>
              <a:xfrm>
                <a:off x="4786314" y="1214422"/>
                <a:ext cx="2039757" cy="2143140"/>
                <a:chOff x="4186519" y="826504"/>
                <a:chExt cx="1468253" cy="1329068"/>
              </a:xfrm>
              <a:gradFill flip="none" rotWithShape="1">
                <a:gsLst>
                  <a:gs pos="16000">
                    <a:schemeClr val="bg1"/>
                  </a:gs>
                  <a:gs pos="71000">
                    <a:schemeClr val="tx2">
                      <a:lumMod val="20000"/>
                      <a:lumOff val="80000"/>
                    </a:schemeClr>
                  </a:gs>
                </a:gsLst>
                <a:lin ang="18900000" scaled="1"/>
                <a:tileRect/>
              </a:gradFill>
            </p:grpSpPr>
            <p:sp>
              <p:nvSpPr>
                <p:cNvPr id="22" name="Torta 21"/>
                <p:cNvSpPr/>
                <p:nvPr/>
              </p:nvSpPr>
              <p:spPr>
                <a:xfrm rot="5400000">
                  <a:off x="4256112" y="756911"/>
                  <a:ext cx="1329068" cy="1468253"/>
                </a:xfrm>
                <a:prstGeom prst="pieWedge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</p:sp>
            <p:sp>
              <p:nvSpPr>
                <p:cNvPr id="23" name="Torta 6"/>
                <p:cNvSpPr/>
                <p:nvPr/>
              </p:nvSpPr>
              <p:spPr>
                <a:xfrm>
                  <a:off x="4229694" y="1535340"/>
                  <a:ext cx="1139538" cy="443023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2456" tIns="92456" rIns="92456" bIns="92456" spcCol="1270" anchor="ctr"/>
                <a:lstStyle/>
                <a:p>
                  <a:pPr defTabSz="577850">
                    <a:spcAft>
                      <a:spcPts val="0"/>
                    </a:spcAft>
                    <a:defRPr/>
                  </a:pPr>
                  <a:r>
                    <a:rPr lang="it-IT" b="1" dirty="0">
                      <a:solidFill>
                        <a:srgbClr val="235795"/>
                      </a:solidFill>
                    </a:rPr>
                    <a:t>Assistenza </a:t>
                  </a:r>
                </a:p>
                <a:p>
                  <a:pPr defTabSz="577850">
                    <a:spcAft>
                      <a:spcPts val="0"/>
                    </a:spcAft>
                    <a:defRPr/>
                  </a:pPr>
                  <a:r>
                    <a:rPr lang="it-IT" b="1" dirty="0">
                      <a:solidFill>
                        <a:srgbClr val="235795"/>
                      </a:solidFill>
                    </a:rPr>
                    <a:t>Associativa </a:t>
                  </a:r>
                </a:p>
              </p:txBody>
            </p:sp>
          </p:grpSp>
          <p:grpSp>
            <p:nvGrpSpPr>
              <p:cNvPr id="7" name="Gruppo 23"/>
              <p:cNvGrpSpPr/>
              <p:nvPr/>
            </p:nvGrpSpPr>
            <p:grpSpPr>
              <a:xfrm>
                <a:off x="4786314" y="3857628"/>
                <a:ext cx="2039757" cy="2000264"/>
                <a:chOff x="4186519" y="2332583"/>
                <a:chExt cx="1468253" cy="1329068"/>
              </a:xfrm>
              <a:gradFill flip="none" rotWithShape="1">
                <a:gsLst>
                  <a:gs pos="16000">
                    <a:schemeClr val="bg1"/>
                  </a:gs>
                  <a:gs pos="71000">
                    <a:srgbClr val="6B9EDB"/>
                  </a:gs>
                </a:gsLst>
                <a:lin ang="2700000" scaled="1"/>
                <a:tileRect/>
              </a:gradFill>
            </p:grpSpPr>
            <p:sp>
              <p:nvSpPr>
                <p:cNvPr id="25" name="Torta 24"/>
                <p:cNvSpPr/>
                <p:nvPr/>
              </p:nvSpPr>
              <p:spPr>
                <a:xfrm rot="10800000">
                  <a:off x="4186519" y="2332583"/>
                  <a:ext cx="1468253" cy="1329068"/>
                </a:xfrm>
                <a:prstGeom prst="pieWedge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6" name="Torta 8"/>
                <p:cNvSpPr/>
                <p:nvPr/>
              </p:nvSpPr>
              <p:spPr>
                <a:xfrm>
                  <a:off x="4530405" y="2664850"/>
                  <a:ext cx="870845" cy="306708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2456" tIns="92456" rIns="92456" bIns="92456" spcCol="1270" anchor="ctr"/>
                <a:lstStyle/>
                <a:p>
                  <a:pPr algn="ctr" defTabSz="5778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it-IT" sz="1300" dirty="0"/>
                    <a:t> </a:t>
                  </a:r>
                </a:p>
                <a:p>
                  <a:pPr defTabSz="5778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it-IT" b="1" dirty="0">
                      <a:solidFill>
                        <a:srgbClr val="235795"/>
                      </a:solidFill>
                    </a:rPr>
                    <a:t>Servizi</a:t>
                  </a:r>
                </a:p>
                <a:p>
                  <a:pPr algn="ctr" defTabSz="5778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it-IT" sz="1300" dirty="0"/>
                </a:p>
              </p:txBody>
            </p:sp>
          </p:grpSp>
          <p:grpSp>
            <p:nvGrpSpPr>
              <p:cNvPr id="8" name="Gruppo 26"/>
              <p:cNvGrpSpPr/>
              <p:nvPr/>
            </p:nvGrpSpPr>
            <p:grpSpPr>
              <a:xfrm>
                <a:off x="2143104" y="3857630"/>
                <a:ext cx="2146982" cy="2000262"/>
                <a:chOff x="2608729" y="2332583"/>
                <a:chExt cx="1468253" cy="1329068"/>
              </a:xfrm>
              <a:gradFill flip="none" rotWithShape="1">
                <a:gsLst>
                  <a:gs pos="16000">
                    <a:schemeClr val="bg1"/>
                  </a:gs>
                  <a:gs pos="71000">
                    <a:srgbClr val="2F6EBB"/>
                  </a:gs>
                </a:gsLst>
                <a:lin ang="8100000" scaled="1"/>
                <a:tileRect/>
              </a:gradFill>
            </p:grpSpPr>
            <p:sp>
              <p:nvSpPr>
                <p:cNvPr id="28" name="Torta 27"/>
                <p:cNvSpPr/>
                <p:nvPr/>
              </p:nvSpPr>
              <p:spPr>
                <a:xfrm rot="16200000">
                  <a:off x="2678322" y="2262990"/>
                  <a:ext cx="1329068" cy="1468253"/>
                </a:xfrm>
                <a:prstGeom prst="pieWedge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</p:sp>
            <p:sp>
              <p:nvSpPr>
                <p:cNvPr id="29" name="Torta 10"/>
                <p:cNvSpPr/>
                <p:nvPr/>
              </p:nvSpPr>
              <p:spPr>
                <a:xfrm>
                  <a:off x="2920292" y="2673704"/>
                  <a:ext cx="1060882" cy="314780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2456" tIns="92456" rIns="92456" bIns="92456" spcCol="1270" anchor="ctr"/>
                <a:lstStyle/>
                <a:p>
                  <a:pPr algn="ctr" defTabSz="5778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it-IT" b="1" dirty="0">
                      <a:solidFill>
                        <a:srgbClr val="235795"/>
                      </a:solidFill>
                    </a:rPr>
                    <a:t>Sinergie di Sistema</a:t>
                  </a:r>
                </a:p>
              </p:txBody>
            </p:sp>
          </p:grpSp>
          <p:pic>
            <p:nvPicPr>
              <p:cNvPr id="81934" name="Immagine 29" descr="LOGONUOVO-TRASP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961003" y="2928934"/>
                <a:ext cx="1143008" cy="9900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1935" name="CasellaDiTesto 30"/>
              <p:cNvSpPr txBox="1">
                <a:spLocks noChangeArrowheads="1"/>
              </p:cNvSpPr>
              <p:nvPr/>
            </p:nvSpPr>
            <p:spPr bwMode="auto">
              <a:xfrm>
                <a:off x="273589" y="1164901"/>
                <a:ext cx="2928958" cy="22827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it-IT">
                    <a:solidFill>
                      <a:srgbClr val="235795"/>
                    </a:solidFill>
                  </a:rPr>
                  <a:t>                        Europee     </a:t>
                </a:r>
              </a:p>
              <a:p>
                <a:pPr>
                  <a:lnSpc>
                    <a:spcPct val="150000"/>
                  </a:lnSpc>
                </a:pPr>
                <a:r>
                  <a:rPr lang="it-IT">
                    <a:solidFill>
                      <a:srgbClr val="235795"/>
                    </a:solidFill>
                  </a:rPr>
                  <a:t>                 Nazionali</a:t>
                </a:r>
              </a:p>
              <a:p>
                <a:pPr>
                  <a:lnSpc>
                    <a:spcPct val="150000"/>
                  </a:lnSpc>
                </a:pPr>
                <a:r>
                  <a:rPr lang="it-IT">
                    <a:solidFill>
                      <a:srgbClr val="235795"/>
                    </a:solidFill>
                  </a:rPr>
                  <a:t>            Regionali</a:t>
                </a:r>
              </a:p>
              <a:p>
                <a:pPr>
                  <a:lnSpc>
                    <a:spcPct val="150000"/>
                  </a:lnSpc>
                </a:pPr>
                <a:r>
                  <a:rPr lang="it-IT">
                    <a:solidFill>
                      <a:srgbClr val="235795"/>
                    </a:solidFill>
                  </a:rPr>
                  <a:t>Comunicazione</a:t>
                </a:r>
              </a:p>
              <a:p>
                <a:endParaRPr lang="it-IT"/>
              </a:p>
            </p:txBody>
          </p:sp>
          <p:sp>
            <p:nvSpPr>
              <p:cNvPr id="33" name="CasellaDiTesto 32"/>
              <p:cNvSpPr txBox="1"/>
              <p:nvPr/>
            </p:nvSpPr>
            <p:spPr>
              <a:xfrm>
                <a:off x="5572825" y="1245176"/>
                <a:ext cx="3923588" cy="181603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it-IT" dirty="0">
                    <a:solidFill>
                      <a:schemeClr val="tx2">
                        <a:lumMod val="75000"/>
                      </a:schemeClr>
                    </a:solidFill>
                  </a:rPr>
                  <a:t>      Formazione Quadri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it-IT" dirty="0">
                    <a:solidFill>
                      <a:schemeClr val="tx2">
                        <a:lumMod val="75000"/>
                      </a:schemeClr>
                    </a:solidFill>
                  </a:rPr>
                  <a:t>             </a:t>
                </a:r>
                <a:r>
                  <a:rPr lang="it-IT" dirty="0" err="1">
                    <a:solidFill>
                      <a:schemeClr val="tx2">
                        <a:lumMod val="75000"/>
                      </a:schemeClr>
                    </a:solidFill>
                  </a:rPr>
                  <a:t>RetImpresa</a:t>
                </a:r>
                <a:r>
                  <a:rPr lang="it-IT" dirty="0">
                    <a:solidFill>
                      <a:schemeClr val="tx2">
                        <a:lumMod val="75000"/>
                      </a:schemeClr>
                    </a:solidFill>
                  </a:rPr>
                  <a:t> Risponde                    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it-IT" dirty="0">
                    <a:solidFill>
                      <a:schemeClr val="tx2">
                        <a:lumMod val="75000"/>
                      </a:schemeClr>
                    </a:solidFill>
                  </a:rPr>
                  <a:t>                 200 Seminari</a:t>
                </a:r>
              </a:p>
              <a:p>
                <a:pPr>
                  <a:defRPr/>
                </a:pPr>
                <a:endParaRPr lang="it-IT" dirty="0"/>
              </a:p>
            </p:txBody>
          </p:sp>
          <p:sp>
            <p:nvSpPr>
              <p:cNvPr id="34" name="CasellaDiTesto 33"/>
              <p:cNvSpPr txBox="1"/>
              <p:nvPr/>
            </p:nvSpPr>
            <p:spPr>
              <a:xfrm>
                <a:off x="273589" y="4272499"/>
                <a:ext cx="3583521" cy="228342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it-IT" dirty="0">
                    <a:solidFill>
                      <a:schemeClr val="tx2">
                        <a:lumMod val="75000"/>
                      </a:schemeClr>
                    </a:solidFill>
                  </a:rPr>
                  <a:t>Reti associative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it-IT" dirty="0">
                    <a:solidFill>
                      <a:schemeClr val="tx2">
                        <a:lumMod val="75000"/>
                      </a:schemeClr>
                    </a:solidFill>
                  </a:rPr>
                  <a:t>    Scuola/impresa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it-IT" dirty="0">
                    <a:solidFill>
                      <a:schemeClr val="tx2">
                        <a:lumMod val="75000"/>
                      </a:schemeClr>
                    </a:solidFill>
                  </a:rPr>
                  <a:t>   Monitoraggio attività</a:t>
                </a:r>
                <a:r>
                  <a:rPr lang="it-IT" b="1" dirty="0">
                    <a:solidFill>
                      <a:schemeClr val="tx2">
                        <a:lumMod val="75000"/>
                      </a:schemeClr>
                    </a:solidFill>
                  </a:rPr>
                  <a:t>  </a:t>
                </a:r>
                <a:r>
                  <a:rPr lang="it-IT" dirty="0">
                    <a:solidFill>
                      <a:schemeClr val="tx2">
                        <a:lumMod val="75000"/>
                      </a:schemeClr>
                    </a:solidFill>
                  </a:rPr>
                  <a:t>                 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it-IT" dirty="0">
                    <a:solidFill>
                      <a:schemeClr val="tx2">
                        <a:lumMod val="75000"/>
                      </a:schemeClr>
                    </a:solidFill>
                  </a:rPr>
                  <a:t>                                Accordi </a:t>
                </a:r>
              </a:p>
              <a:p>
                <a:pPr>
                  <a:defRPr/>
                </a:pPr>
                <a:endParaRPr lang="it-IT" dirty="0"/>
              </a:p>
            </p:txBody>
          </p:sp>
          <p:sp>
            <p:nvSpPr>
              <p:cNvPr id="35" name="Ovale 34"/>
              <p:cNvSpPr/>
              <p:nvPr/>
            </p:nvSpPr>
            <p:spPr>
              <a:xfrm>
                <a:off x="2288358" y="2347642"/>
                <a:ext cx="143546" cy="142714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36" name="Ovale 35"/>
              <p:cNvSpPr/>
              <p:nvPr/>
            </p:nvSpPr>
            <p:spPr>
              <a:xfrm>
                <a:off x="2132850" y="2782920"/>
                <a:ext cx="143546" cy="142714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37" name="Ovale 36"/>
              <p:cNvSpPr/>
              <p:nvPr/>
            </p:nvSpPr>
            <p:spPr>
              <a:xfrm>
                <a:off x="2599374" y="1862414"/>
                <a:ext cx="141838" cy="142714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38" name="Ovale 37"/>
              <p:cNvSpPr/>
              <p:nvPr/>
            </p:nvSpPr>
            <p:spPr>
              <a:xfrm>
                <a:off x="2908682" y="1539524"/>
                <a:ext cx="143546" cy="142714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39" name="Ovale 38"/>
              <p:cNvSpPr/>
              <p:nvPr/>
            </p:nvSpPr>
            <p:spPr>
              <a:xfrm>
                <a:off x="6552014" y="2460030"/>
                <a:ext cx="141836" cy="142714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41" name="Ovale 40"/>
              <p:cNvSpPr/>
              <p:nvPr/>
            </p:nvSpPr>
            <p:spPr>
              <a:xfrm>
                <a:off x="6319606" y="1974802"/>
                <a:ext cx="141836" cy="142714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42" name="Ovale 41"/>
              <p:cNvSpPr/>
              <p:nvPr/>
            </p:nvSpPr>
            <p:spPr>
              <a:xfrm>
                <a:off x="5853082" y="1487790"/>
                <a:ext cx="143546" cy="144499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43" name="Ovale 42"/>
              <p:cNvSpPr/>
              <p:nvPr/>
            </p:nvSpPr>
            <p:spPr>
              <a:xfrm>
                <a:off x="6396505" y="4805892"/>
                <a:ext cx="141838" cy="142714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44" name="Ovale 43"/>
              <p:cNvSpPr/>
              <p:nvPr/>
            </p:nvSpPr>
            <p:spPr>
              <a:xfrm>
                <a:off x="6164098" y="5180517"/>
                <a:ext cx="141838" cy="142714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45" name="Ovale 44"/>
              <p:cNvSpPr/>
              <p:nvPr/>
            </p:nvSpPr>
            <p:spPr>
              <a:xfrm>
                <a:off x="6628913" y="4400942"/>
                <a:ext cx="143546" cy="144497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46" name="Ovale 45"/>
              <p:cNvSpPr/>
              <p:nvPr/>
            </p:nvSpPr>
            <p:spPr>
              <a:xfrm>
                <a:off x="6705813" y="3997774"/>
                <a:ext cx="143546" cy="142714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47" name="Ovale 46"/>
              <p:cNvSpPr/>
              <p:nvPr/>
            </p:nvSpPr>
            <p:spPr>
              <a:xfrm>
                <a:off x="2214877" y="4429484"/>
                <a:ext cx="141836" cy="142714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48" name="Ovale 47"/>
              <p:cNvSpPr/>
              <p:nvPr/>
            </p:nvSpPr>
            <p:spPr>
              <a:xfrm>
                <a:off x="2443867" y="4968230"/>
                <a:ext cx="141836" cy="142714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49" name="Ovale 48"/>
              <p:cNvSpPr/>
              <p:nvPr/>
            </p:nvSpPr>
            <p:spPr>
              <a:xfrm>
                <a:off x="5078959" y="5778132"/>
                <a:ext cx="141836" cy="142714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50" name="Ovale 49"/>
              <p:cNvSpPr/>
              <p:nvPr/>
            </p:nvSpPr>
            <p:spPr>
              <a:xfrm>
                <a:off x="5620674" y="5535518"/>
                <a:ext cx="143546" cy="142714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51" name="Ovale 50"/>
              <p:cNvSpPr/>
              <p:nvPr/>
            </p:nvSpPr>
            <p:spPr>
              <a:xfrm>
                <a:off x="2831782" y="5373181"/>
                <a:ext cx="141838" cy="142714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52" name="Ovale 51"/>
              <p:cNvSpPr/>
              <p:nvPr/>
            </p:nvSpPr>
            <p:spPr>
              <a:xfrm>
                <a:off x="3358117" y="5644337"/>
                <a:ext cx="141838" cy="142714"/>
              </a:xfrm>
              <a:prstGeom prst="ellipse">
                <a:avLst/>
              </a:prstGeom>
              <a:solidFill>
                <a:srgbClr val="2F6EB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</p:grpSp>
      </p:grpSp>
      <p:grpSp>
        <p:nvGrpSpPr>
          <p:cNvPr id="81923" name="Gruppo 52"/>
          <p:cNvGrpSpPr>
            <a:grpSpLocks/>
          </p:cNvGrpSpPr>
          <p:nvPr/>
        </p:nvGrpSpPr>
        <p:grpSpPr bwMode="auto">
          <a:xfrm>
            <a:off x="900113" y="908050"/>
            <a:ext cx="7848600" cy="1022350"/>
            <a:chOff x="827584" y="2636912"/>
            <a:chExt cx="8316416" cy="1383367"/>
          </a:xfrm>
        </p:grpSpPr>
        <p:sp>
          <p:nvSpPr>
            <p:cNvPr id="54" name="Gallone 53"/>
            <p:cNvSpPr/>
            <p:nvPr/>
          </p:nvSpPr>
          <p:spPr>
            <a:xfrm>
              <a:off x="2844449" y="2636912"/>
              <a:ext cx="5759589" cy="1376923"/>
            </a:xfrm>
            <a:prstGeom prst="chevron">
              <a:avLst>
                <a:gd name="adj" fmla="val 66839"/>
              </a:avLst>
            </a:prstGeom>
            <a:gradFill flip="none" rotWithShape="1">
              <a:gsLst>
                <a:gs pos="0">
                  <a:srgbClr val="5E9EFF"/>
                </a:gs>
                <a:gs pos="19000">
                  <a:srgbClr val="85C2FF"/>
                </a:gs>
                <a:gs pos="49000">
                  <a:srgbClr val="C4D6EB"/>
                </a:gs>
                <a:gs pos="84000">
                  <a:srgbClr val="DADAFE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55" name="Pentagono 54"/>
            <p:cNvSpPr/>
            <p:nvPr/>
          </p:nvSpPr>
          <p:spPr>
            <a:xfrm>
              <a:off x="827584" y="2636912"/>
              <a:ext cx="2304508" cy="1376923"/>
            </a:xfrm>
            <a:prstGeom prst="homePlate">
              <a:avLst/>
            </a:prstGeom>
            <a:gradFill flip="none" rotWithShape="1">
              <a:gsLst>
                <a:gs pos="30000">
                  <a:srgbClr val="0070C0"/>
                </a:gs>
                <a:gs pos="70000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81926" name="CasellaDiTesto 55"/>
            <p:cNvSpPr txBox="1">
              <a:spLocks noChangeArrowheads="1"/>
            </p:cNvSpPr>
            <p:nvPr/>
          </p:nvSpPr>
          <p:spPr bwMode="auto">
            <a:xfrm>
              <a:off x="827584" y="3068960"/>
              <a:ext cx="2143140" cy="79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3200">
                  <a:solidFill>
                    <a:srgbClr val="F9F7FF"/>
                  </a:solidFill>
                </a:rPr>
                <a:t> </a:t>
              </a:r>
              <a:r>
                <a:rPr lang="it-IT" sz="3200" b="1">
                  <a:solidFill>
                    <a:srgbClr val="F9F7FF"/>
                  </a:solidFill>
                </a:rPr>
                <a:t>Obiettivi</a:t>
              </a:r>
            </a:p>
          </p:txBody>
        </p:sp>
        <p:sp>
          <p:nvSpPr>
            <p:cNvPr id="81927" name="CasellaDiTesto 56"/>
            <p:cNvSpPr txBox="1">
              <a:spLocks noChangeArrowheads="1"/>
            </p:cNvSpPr>
            <p:nvPr/>
          </p:nvSpPr>
          <p:spPr bwMode="auto">
            <a:xfrm>
              <a:off x="3500430" y="2636912"/>
              <a:ext cx="5643570" cy="1383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63525" indent="-263525">
                <a:lnSpc>
                  <a:spcPct val="150000"/>
                </a:lnSpc>
                <a:buFont typeface="Arial" charset="0"/>
                <a:buChar char="•"/>
              </a:pPr>
              <a:r>
                <a:rPr lang="it-IT" sz="1400" b="1">
                  <a:solidFill>
                    <a:srgbClr val="002060"/>
                  </a:solidFill>
                </a:rPr>
                <a:t>SVILUPPO RETI DI IMPRESE</a:t>
              </a:r>
            </a:p>
            <a:p>
              <a:pPr marL="720725" lvl="1" indent="-263525">
                <a:lnSpc>
                  <a:spcPct val="150000"/>
                </a:lnSpc>
                <a:buFont typeface="Arial" charset="0"/>
                <a:buChar char="•"/>
              </a:pPr>
              <a:r>
                <a:rPr lang="it-IT" sz="1400" b="1">
                  <a:solidFill>
                    <a:srgbClr val="002060"/>
                  </a:solidFill>
                </a:rPr>
                <a:t>SVILUPPO RETI INTERNAZIONALI</a:t>
              </a:r>
            </a:p>
            <a:p>
              <a:pPr marL="263525" indent="-263525">
                <a:lnSpc>
                  <a:spcPct val="150000"/>
                </a:lnSpc>
                <a:buFont typeface="Arial" charset="0"/>
                <a:buChar char="•"/>
              </a:pPr>
              <a:r>
                <a:rPr lang="it-IT" sz="1400" b="1">
                  <a:solidFill>
                    <a:srgbClr val="002060"/>
                  </a:solidFill>
                </a:rPr>
                <a:t>SVILUPPO RETI ASSOCIATIVE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9D7DDC-BB94-4A1C-AEA6-254DF83C6834}" type="slidenum">
              <a:rPr lang="it-IT"/>
              <a:pPr>
                <a:defRPr/>
              </a:pPr>
              <a:t>18</a:t>
            </a:fld>
            <a:endParaRPr lang="it-IT" dirty="0"/>
          </a:p>
        </p:txBody>
      </p:sp>
      <p:sp>
        <p:nvSpPr>
          <p:cNvPr id="82946" name="Titolo 1"/>
          <p:cNvSpPr>
            <a:spLocks noGrp="1"/>
          </p:cNvSpPr>
          <p:nvPr>
            <p:ph type="title" idx="4294967295"/>
          </p:nvPr>
        </p:nvSpPr>
        <p:spPr bwMode="auto">
          <a:xfrm>
            <a:off x="1285875" y="203200"/>
            <a:ext cx="7429500" cy="7254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it-IT" sz="2400" b="1" smtClean="0">
                <a:solidFill>
                  <a:srgbClr val="00B0F0"/>
                </a:solidFill>
              </a:rPr>
              <a:t>Accesso al Credito  </a:t>
            </a:r>
          </a:p>
        </p:txBody>
      </p:sp>
      <p:sp>
        <p:nvSpPr>
          <p:cNvPr id="82947" name="CasellaDiTesto 45"/>
          <p:cNvSpPr txBox="1">
            <a:spLocks noChangeArrowheads="1"/>
          </p:cNvSpPr>
          <p:nvPr/>
        </p:nvSpPr>
        <p:spPr bwMode="auto">
          <a:xfrm rot="-5400000">
            <a:off x="7241382" y="2670968"/>
            <a:ext cx="32004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it-IT" sz="1200" b="1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928688" y="857250"/>
            <a:ext cx="7358062" cy="584200"/>
          </a:xfrm>
          <a:prstGeom prst="rect">
            <a:avLst/>
          </a:prstGeom>
          <a:noFill/>
          <a:ln w="28575" algn="ctr">
            <a:noFill/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it-IT" i="1" dirty="0">
              <a:solidFill>
                <a:schemeClr val="tx2">
                  <a:lumMod val="60000"/>
                  <a:lumOff val="40000"/>
                </a:schemeClr>
              </a:solidFill>
              <a:latin typeface="Verdana" pitchFamily="34" charset="0"/>
              <a:ea typeface="ＭＳ Ｐゴシック"/>
              <a:cs typeface="ＭＳ Ｐゴシック"/>
            </a:endParaRPr>
          </a:p>
        </p:txBody>
      </p:sp>
      <p:sp>
        <p:nvSpPr>
          <p:cNvPr id="32" name="Rettangolo 31"/>
          <p:cNvSpPr/>
          <p:nvPr/>
        </p:nvSpPr>
        <p:spPr>
          <a:xfrm>
            <a:off x="571500" y="1000125"/>
            <a:ext cx="3786188" cy="2786063"/>
          </a:xfrm>
          <a:prstGeom prst="rect">
            <a:avLst/>
          </a:prstGeom>
          <a:solidFill>
            <a:srgbClr val="B5EDB6"/>
          </a:solidFill>
        </p:spPr>
        <p:txBody>
          <a:bodyPr>
            <a:spAutoFit/>
          </a:bodyPr>
          <a:lstStyle/>
          <a:p>
            <a:pPr marL="273050" lvl="1" indent="-273050" algn="just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it-IT" sz="1400" b="1" dirty="0">
                <a:solidFill>
                  <a:srgbClr val="0070C0"/>
                </a:solidFill>
                <a:latin typeface="Verdana" pitchFamily="34" charset="0"/>
                <a:cs typeface="+mn-cs"/>
              </a:rPr>
              <a:t>Accordi:</a:t>
            </a:r>
          </a:p>
          <a:p>
            <a:pPr marL="903288" lvl="1" indent="-190500" algn="just">
              <a:spcAft>
                <a:spcPts val="0"/>
              </a:spcAft>
              <a:buFontTx/>
              <a:buChar char="-"/>
              <a:defRPr/>
            </a:pPr>
            <a:r>
              <a:rPr lang="it-IT" sz="1400" b="1" dirty="0">
                <a:solidFill>
                  <a:srgbClr val="0070C0"/>
                </a:solidFill>
                <a:latin typeface="Verdana" pitchFamily="34" charset="0"/>
                <a:cs typeface="+mn-cs"/>
              </a:rPr>
              <a:t>BARCLAYS Italia</a:t>
            </a:r>
          </a:p>
          <a:p>
            <a:pPr marL="903288" lvl="1" indent="-190500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it-IT" sz="1400" b="1" dirty="0">
                <a:solidFill>
                  <a:srgbClr val="0070C0"/>
                </a:solidFill>
                <a:latin typeface="Verdana" pitchFamily="34" charset="0"/>
                <a:cs typeface="+mn-cs"/>
              </a:rPr>
              <a:t>UNICREDIT</a:t>
            </a:r>
          </a:p>
          <a:p>
            <a:pPr marL="903288" lvl="1" indent="-190500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it-IT" sz="1400" b="1" dirty="0">
                <a:solidFill>
                  <a:srgbClr val="0070C0"/>
                </a:solidFill>
                <a:latin typeface="Verdana" pitchFamily="34" charset="0"/>
                <a:cs typeface="+mn-cs"/>
              </a:rPr>
              <a:t>BNL</a:t>
            </a:r>
          </a:p>
          <a:p>
            <a:pPr marL="903288" lvl="1" indent="-190500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it-IT" sz="1400" b="1" dirty="0">
                <a:solidFill>
                  <a:srgbClr val="0070C0"/>
                </a:solidFill>
                <a:latin typeface="Verdana" pitchFamily="34" charset="0"/>
                <a:cs typeface="+mn-cs"/>
              </a:rPr>
              <a:t>CARIGE </a:t>
            </a:r>
          </a:p>
          <a:p>
            <a:pPr marL="903288" lvl="1" indent="-190500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it-IT" sz="1400" b="1" dirty="0">
                <a:solidFill>
                  <a:srgbClr val="0070C0"/>
                </a:solidFill>
                <a:latin typeface="Verdana" pitchFamily="34" charset="0"/>
                <a:cs typeface="+mn-cs"/>
              </a:rPr>
              <a:t>BANCO POPOLARE</a:t>
            </a:r>
          </a:p>
          <a:p>
            <a:pPr marL="903288" lvl="1" indent="-190500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it-IT" sz="1400" b="1" dirty="0">
                <a:solidFill>
                  <a:srgbClr val="0070C0"/>
                </a:solidFill>
                <a:latin typeface="Verdana" pitchFamily="34" charset="0"/>
              </a:rPr>
              <a:t>INTESA SANPAOLO</a:t>
            </a:r>
          </a:p>
          <a:p>
            <a:pPr marL="903288" lvl="1" indent="-190500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it-IT" sz="1400" b="1" dirty="0">
                <a:solidFill>
                  <a:srgbClr val="0070C0"/>
                </a:solidFill>
                <a:latin typeface="Verdana" pitchFamily="34" charset="0"/>
              </a:rPr>
              <a:t>DEUTSCHE BANK</a:t>
            </a:r>
          </a:p>
          <a:p>
            <a:pPr marL="903288" lvl="1" indent="-190500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it-IT" sz="1400" b="1" dirty="0" err="1">
                <a:solidFill>
                  <a:srgbClr val="00B050"/>
                </a:solidFill>
                <a:latin typeface="Verdana" pitchFamily="34" charset="0"/>
              </a:rPr>
              <a:t>FederConfidi</a:t>
            </a:r>
            <a:endParaRPr lang="it-IT" sz="1400" b="1" dirty="0">
              <a:solidFill>
                <a:srgbClr val="00B050"/>
              </a:solidFill>
              <a:latin typeface="Verdana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571500" y="3929063"/>
            <a:ext cx="3786188" cy="2492375"/>
          </a:xfrm>
          <a:prstGeom prst="rect">
            <a:avLst/>
          </a:prstGeom>
          <a:solidFill>
            <a:srgbClr val="DADAFE"/>
          </a:solidFill>
        </p:spPr>
        <p:txBody>
          <a:bodyPr>
            <a:spAutoFit/>
          </a:bodyPr>
          <a:lstStyle/>
          <a:p>
            <a:pPr marL="0" lvl="1" algn="ctr">
              <a:spcAft>
                <a:spcPts val="600"/>
              </a:spcAft>
              <a:defRPr/>
            </a:pPr>
            <a:r>
              <a:rPr lang="it-IT" sz="1400" b="1" dirty="0">
                <a:solidFill>
                  <a:srgbClr val="0070C0"/>
                </a:solidFill>
                <a:latin typeface="Verdana" pitchFamily="34" charset="0"/>
                <a:cs typeface="+mn-cs"/>
              </a:rPr>
              <a:t>OPPORTUNITA’ PER LE BANCHE</a:t>
            </a:r>
          </a:p>
          <a:p>
            <a:pPr marL="0" lvl="1"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it-IT" dirty="0">
                <a:solidFill>
                  <a:srgbClr val="FF0000"/>
                </a:solidFill>
                <a:latin typeface="Verdana" pitchFamily="34" charset="0"/>
                <a:cs typeface="+mn-cs"/>
              </a:rPr>
              <a:t>Affidabilità</a:t>
            </a:r>
          </a:p>
          <a:p>
            <a:pPr marL="0" lvl="1"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it-IT" dirty="0">
                <a:solidFill>
                  <a:srgbClr val="FF0000"/>
                </a:solidFill>
                <a:latin typeface="Verdana" pitchFamily="34" charset="0"/>
                <a:cs typeface="+mn-cs"/>
              </a:rPr>
              <a:t>Trasparenza</a:t>
            </a:r>
          </a:p>
          <a:p>
            <a:pPr marL="0" lvl="1"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it-IT" dirty="0">
                <a:solidFill>
                  <a:srgbClr val="FF0000"/>
                </a:solidFill>
                <a:latin typeface="Verdana" pitchFamily="34" charset="0"/>
                <a:cs typeface="+mn-cs"/>
              </a:rPr>
              <a:t>Monitoraggio</a:t>
            </a:r>
          </a:p>
          <a:p>
            <a:pPr marL="0" lvl="1" algn="ctr">
              <a:lnSpc>
                <a:spcPct val="150000"/>
              </a:lnSpc>
              <a:spcAft>
                <a:spcPts val="600"/>
              </a:spcAft>
              <a:defRPr/>
            </a:pPr>
            <a:endParaRPr lang="it-IT" sz="1200" dirty="0">
              <a:solidFill>
                <a:srgbClr val="FF0000"/>
              </a:solidFill>
              <a:latin typeface="Verdana" pitchFamily="34" charset="0"/>
              <a:cs typeface="+mn-cs"/>
            </a:endParaRPr>
          </a:p>
          <a:p>
            <a:pPr marL="0" lvl="1" algn="ctr">
              <a:lnSpc>
                <a:spcPct val="150000"/>
              </a:lnSpc>
              <a:spcAft>
                <a:spcPts val="600"/>
              </a:spcAft>
              <a:defRPr/>
            </a:pPr>
            <a:endParaRPr lang="it-IT" sz="1200" dirty="0">
              <a:solidFill>
                <a:srgbClr val="00B050"/>
              </a:solidFill>
              <a:latin typeface="Verdana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572000" y="1000125"/>
            <a:ext cx="3857625" cy="27860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273050" lvl="1" indent="-273050" algn="just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it-IT" sz="1400" b="1" dirty="0">
                <a:solidFill>
                  <a:srgbClr val="0070C0"/>
                </a:solidFill>
                <a:latin typeface="Verdana" pitchFamily="34" charset="0"/>
                <a:cs typeface="+mn-cs"/>
              </a:rPr>
              <a:t>COSA CHIEDIAMO ALLE BANCHE:</a:t>
            </a:r>
          </a:p>
          <a:p>
            <a:pPr marL="273050" lvl="1" indent="-273050" algn="just">
              <a:spcAft>
                <a:spcPts val="600"/>
              </a:spcAft>
              <a:defRPr/>
            </a:pPr>
            <a:endParaRPr lang="it-IT" sz="1400" b="1" dirty="0">
              <a:solidFill>
                <a:srgbClr val="0070C0"/>
              </a:solidFill>
              <a:latin typeface="Verdana" pitchFamily="34" charset="0"/>
              <a:cs typeface="+mn-cs"/>
            </a:endParaRPr>
          </a:p>
          <a:p>
            <a:pPr marL="273050" lvl="1" indent="-273050">
              <a:lnSpc>
                <a:spcPct val="150000"/>
              </a:lnSpc>
              <a:spcAft>
                <a:spcPts val="600"/>
              </a:spcAft>
              <a:buFontTx/>
              <a:buChar char="-"/>
              <a:defRPr/>
            </a:pPr>
            <a:r>
              <a:rPr lang="it-IT" sz="1400" dirty="0">
                <a:solidFill>
                  <a:srgbClr val="0070C0"/>
                </a:solidFill>
                <a:latin typeface="Verdana" pitchFamily="34" charset="0"/>
                <a:cs typeface="+mn-cs"/>
              </a:rPr>
              <a:t>UNITI NELLA STESSA DIREZIONE</a:t>
            </a:r>
          </a:p>
          <a:p>
            <a:pPr marL="273050" lvl="1" indent="-273050">
              <a:lnSpc>
                <a:spcPct val="150000"/>
              </a:lnSpc>
              <a:spcAft>
                <a:spcPts val="600"/>
              </a:spcAft>
              <a:buFontTx/>
              <a:buChar char="-"/>
              <a:defRPr/>
            </a:pPr>
            <a:r>
              <a:rPr lang="it-IT" sz="1400" dirty="0">
                <a:solidFill>
                  <a:srgbClr val="0070C0"/>
                </a:solidFill>
                <a:latin typeface="Verdana" pitchFamily="34" charset="0"/>
                <a:cs typeface="+mn-cs"/>
              </a:rPr>
              <a:t>CENTRALITA’ ALLE AZIENDE IN RETE</a:t>
            </a:r>
          </a:p>
          <a:p>
            <a:pPr marL="273050" lvl="1" indent="-273050">
              <a:spcAft>
                <a:spcPts val="600"/>
              </a:spcAft>
              <a:buFontTx/>
              <a:buChar char="-"/>
              <a:defRPr/>
            </a:pPr>
            <a:r>
              <a:rPr lang="it-IT" sz="1400" dirty="0">
                <a:solidFill>
                  <a:srgbClr val="0070C0"/>
                </a:solidFill>
                <a:latin typeface="Verdana" pitchFamily="34" charset="0"/>
                <a:cs typeface="+mn-cs"/>
              </a:rPr>
              <a:t>ATTENZIONE AL PROGRAMMA </a:t>
            </a:r>
            <a:r>
              <a:rPr lang="it-IT" sz="1400" dirty="0" err="1">
                <a:solidFill>
                  <a:srgbClr val="0070C0"/>
                </a:solidFill>
                <a:latin typeface="Verdana" pitchFamily="34" charset="0"/>
                <a:cs typeface="+mn-cs"/>
              </a:rPr>
              <a:t>DI</a:t>
            </a:r>
            <a:r>
              <a:rPr lang="it-IT" sz="1400" dirty="0">
                <a:solidFill>
                  <a:srgbClr val="0070C0"/>
                </a:solidFill>
                <a:latin typeface="Verdana" pitchFamily="34" charset="0"/>
                <a:cs typeface="+mn-cs"/>
              </a:rPr>
              <a:t> RETE</a:t>
            </a:r>
          </a:p>
          <a:p>
            <a:pPr marL="273050" lvl="1" indent="-273050">
              <a:spcAft>
                <a:spcPts val="1200"/>
              </a:spcAft>
              <a:buFontTx/>
              <a:buChar char="-"/>
              <a:defRPr/>
            </a:pPr>
            <a:r>
              <a:rPr lang="it-IT" sz="1400" dirty="0">
                <a:solidFill>
                  <a:srgbClr val="0070C0"/>
                </a:solidFill>
                <a:latin typeface="Verdana" pitchFamily="34" charset="0"/>
                <a:cs typeface="+mn-cs"/>
              </a:rPr>
              <a:t>SPORTELLI BANCARI E FORMAZIONE SULLE RETI </a:t>
            </a:r>
            <a:r>
              <a:rPr lang="it-IT" sz="1400" dirty="0" err="1">
                <a:solidFill>
                  <a:srgbClr val="0070C0"/>
                </a:solidFill>
                <a:latin typeface="Verdana" pitchFamily="34" charset="0"/>
                <a:cs typeface="+mn-cs"/>
              </a:rPr>
              <a:t>D’IMPRESA</a:t>
            </a:r>
            <a:endParaRPr lang="it-IT" sz="1400" dirty="0">
              <a:solidFill>
                <a:srgbClr val="0070C0"/>
              </a:solidFill>
              <a:latin typeface="Verdana" pitchFamily="34" charset="0"/>
              <a:cs typeface="+mn-cs"/>
            </a:endParaRPr>
          </a:p>
          <a:p>
            <a:pPr marL="273050" lvl="1" indent="-273050">
              <a:spcAft>
                <a:spcPts val="1200"/>
              </a:spcAft>
              <a:buFontTx/>
              <a:buChar char="-"/>
              <a:defRPr/>
            </a:pPr>
            <a:endParaRPr lang="it-IT" sz="1400" dirty="0">
              <a:solidFill>
                <a:srgbClr val="0070C0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572000" y="3929063"/>
            <a:ext cx="3857625" cy="26463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273050" lvl="1" indent="-273050"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it-IT" sz="1400" b="1" dirty="0">
                <a:solidFill>
                  <a:srgbClr val="0070C0"/>
                </a:solidFill>
                <a:latin typeface="Verdana" pitchFamily="34" charset="0"/>
              </a:rPr>
              <a:t>PRODOTTI CHIARI E LEGGIBILI:</a:t>
            </a:r>
          </a:p>
          <a:p>
            <a:pPr marL="273050" lvl="1" indent="-273050"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it-IT" sz="1600" b="1" dirty="0">
                <a:solidFill>
                  <a:srgbClr val="FF0000"/>
                </a:solidFill>
                <a:latin typeface="Verdana" pitchFamily="34" charset="0"/>
              </a:rPr>
              <a:t>Rating migliore</a:t>
            </a:r>
          </a:p>
          <a:p>
            <a:pPr marL="273050" lvl="1" indent="-273050"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it-IT" sz="1600" b="1" dirty="0">
                <a:solidFill>
                  <a:srgbClr val="FF0000"/>
                </a:solidFill>
                <a:latin typeface="Verdana" pitchFamily="34" charset="0"/>
              </a:rPr>
              <a:t>più finanziamenti</a:t>
            </a:r>
          </a:p>
          <a:p>
            <a:pPr marL="273050" lvl="1" indent="-273050"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it-IT" sz="1600" b="1" dirty="0">
                <a:solidFill>
                  <a:srgbClr val="FF0000"/>
                </a:solidFill>
                <a:latin typeface="Verdana" pitchFamily="34" charset="0"/>
              </a:rPr>
              <a:t>Tassi migliori</a:t>
            </a:r>
          </a:p>
          <a:p>
            <a:pPr marL="273050" lvl="1" indent="-273050"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it-IT" sz="1600" b="1" dirty="0">
                <a:solidFill>
                  <a:srgbClr val="FF0000"/>
                </a:solidFill>
                <a:latin typeface="Verdana" pitchFamily="34" charset="0"/>
              </a:rPr>
              <a:t>Possibilità di crescita</a:t>
            </a:r>
          </a:p>
          <a:p>
            <a:pPr marL="0" lvl="1" algn="ctr">
              <a:lnSpc>
                <a:spcPct val="150000"/>
              </a:lnSpc>
              <a:spcAft>
                <a:spcPts val="600"/>
              </a:spcAft>
              <a:defRPr/>
            </a:pPr>
            <a:r>
              <a:rPr lang="it-IT" sz="1600" b="1" dirty="0">
                <a:solidFill>
                  <a:srgbClr val="FF0000"/>
                </a:solidFill>
                <a:latin typeface="Verdana" pitchFamily="34" charset="0"/>
              </a:rPr>
              <a:t>Verifica degli obiettivi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670C1B-8155-478E-B0BB-159A6CB67822}" type="slidenum">
              <a:rPr lang="it-IT"/>
              <a:pPr>
                <a:defRPr/>
              </a:pPr>
              <a:t>19</a:t>
            </a:fld>
            <a:endParaRPr lang="it-IT"/>
          </a:p>
        </p:txBody>
      </p:sp>
      <p:sp>
        <p:nvSpPr>
          <p:cNvPr id="83970" name="Titolo 1"/>
          <p:cNvSpPr>
            <a:spLocks noGrp="1"/>
          </p:cNvSpPr>
          <p:nvPr>
            <p:ph type="title" idx="4294967295"/>
          </p:nvPr>
        </p:nvSpPr>
        <p:spPr bwMode="auto">
          <a:xfrm>
            <a:off x="571500" y="214313"/>
            <a:ext cx="8229600" cy="7254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it-IT" sz="2000" b="1" smtClean="0">
                <a:solidFill>
                  <a:srgbClr val="00B0F0"/>
                </a:solidFill>
              </a:rPr>
              <a:t>Il portale : </a:t>
            </a:r>
            <a:r>
              <a:rPr lang="it-IT" sz="2000" b="1" smtClean="0">
                <a:solidFill>
                  <a:srgbClr val="0070C0"/>
                </a:solidFill>
              </a:rPr>
              <a:t>www.retimpresa.it</a:t>
            </a:r>
            <a:r>
              <a:rPr lang="it-IT" sz="2000" b="1" smtClean="0">
                <a:solidFill>
                  <a:srgbClr val="00B0F0"/>
                </a:solidFill>
              </a:rPr>
              <a:t>   </a:t>
            </a:r>
          </a:p>
        </p:txBody>
      </p:sp>
      <p:pic>
        <p:nvPicPr>
          <p:cNvPr id="83971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l="18283" t="10001" r="19835" b="7483"/>
          <a:stretch>
            <a:fillRect/>
          </a:stretch>
        </p:blipFill>
        <p:spPr bwMode="auto">
          <a:xfrm>
            <a:off x="1071563" y="857250"/>
            <a:ext cx="7286625" cy="546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tangolo arrotondato 32"/>
          <p:cNvSpPr/>
          <p:nvPr/>
        </p:nvSpPr>
        <p:spPr>
          <a:xfrm>
            <a:off x="611560" y="4797152"/>
            <a:ext cx="2488930" cy="1584176"/>
          </a:xfrm>
          <a:prstGeom prst="round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3" name="Rettangolo arrotondato 22"/>
          <p:cNvSpPr/>
          <p:nvPr/>
        </p:nvSpPr>
        <p:spPr>
          <a:xfrm>
            <a:off x="3203848" y="4797152"/>
            <a:ext cx="2664296" cy="1571636"/>
          </a:xfrm>
          <a:prstGeom prst="round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2" name="Rettangolo arrotondato 21"/>
          <p:cNvSpPr/>
          <p:nvPr/>
        </p:nvSpPr>
        <p:spPr>
          <a:xfrm>
            <a:off x="5857884" y="2964758"/>
            <a:ext cx="2571768" cy="1643074"/>
          </a:xfrm>
          <a:prstGeom prst="round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8" name="Rettangolo arrotondato 17"/>
          <p:cNvSpPr/>
          <p:nvPr/>
        </p:nvSpPr>
        <p:spPr>
          <a:xfrm>
            <a:off x="3203848" y="1066416"/>
            <a:ext cx="2571768" cy="1714512"/>
          </a:xfrm>
          <a:prstGeom prst="round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0" name="Rettangolo arrotondato 19"/>
          <p:cNvSpPr/>
          <p:nvPr/>
        </p:nvSpPr>
        <p:spPr>
          <a:xfrm>
            <a:off x="3214678" y="2924944"/>
            <a:ext cx="2571768" cy="1682888"/>
          </a:xfrm>
          <a:prstGeom prst="round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85008" name="Titolo 1"/>
          <p:cNvSpPr>
            <a:spLocks noGrp="1"/>
          </p:cNvSpPr>
          <p:nvPr>
            <p:ph type="title" idx="4294967295"/>
          </p:nvPr>
        </p:nvSpPr>
        <p:spPr bwMode="auto">
          <a:xfrm>
            <a:off x="395288" y="260350"/>
            <a:ext cx="8229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it-IT" sz="2400" b="1" smtClean="0">
                <a:solidFill>
                  <a:srgbClr val="0070C0"/>
                </a:solidFill>
              </a:rPr>
              <a:t>Cantieri aperti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632080" y="1066416"/>
            <a:ext cx="2500330" cy="1714512"/>
          </a:xfrm>
          <a:prstGeom prst="round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5" name="Rettangolo arrotondato 24"/>
          <p:cNvSpPr/>
          <p:nvPr/>
        </p:nvSpPr>
        <p:spPr>
          <a:xfrm>
            <a:off x="5847054" y="1066416"/>
            <a:ext cx="2571768" cy="1714512"/>
          </a:xfrm>
          <a:prstGeom prst="round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grpSp>
        <p:nvGrpSpPr>
          <p:cNvPr id="2" name="Gruppo 72"/>
          <p:cNvGrpSpPr>
            <a:grpSpLocks/>
          </p:cNvGrpSpPr>
          <p:nvPr/>
        </p:nvGrpSpPr>
        <p:grpSpPr bwMode="auto">
          <a:xfrm>
            <a:off x="3203575" y="1066800"/>
            <a:ext cx="2643188" cy="1714500"/>
            <a:chOff x="3214678" y="1428736"/>
            <a:chExt cx="2643206" cy="1714512"/>
          </a:xfrm>
        </p:grpSpPr>
        <p:sp>
          <p:nvSpPr>
            <p:cNvPr id="74" name="Rettangolo arrotondato 73"/>
            <p:cNvSpPr/>
            <p:nvPr/>
          </p:nvSpPr>
          <p:spPr>
            <a:xfrm>
              <a:off x="3214678" y="1428736"/>
              <a:ext cx="2571768" cy="1714512"/>
            </a:xfrm>
            <a:prstGeom prst="roundRect">
              <a:avLst/>
            </a:prstGeom>
            <a:blipFill dpi="0" rotWithShape="1">
              <a:blip r:embed="rId5" cstate="print">
                <a:alphaModFix amt="31000"/>
              </a:blip>
              <a:srcRect/>
              <a:stretch>
                <a:fillRect/>
              </a:stretch>
            </a:blip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75" name="CasellaDiTesto 74"/>
            <p:cNvSpPr txBox="1"/>
            <p:nvPr/>
          </p:nvSpPr>
          <p:spPr>
            <a:xfrm>
              <a:off x="3428992" y="1944678"/>
              <a:ext cx="2428892" cy="9842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Rinnovo</a:t>
              </a:r>
            </a:p>
            <a:p>
              <a:pPr algn="ctr">
                <a:defRPr/>
              </a:pPr>
              <a:r>
                <a:rPr lang="it-IT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sospensione fiscale</a:t>
              </a:r>
            </a:p>
            <a:p>
              <a:pPr algn="ctr">
                <a:defRPr/>
              </a:pPr>
              <a:endParaRPr lang="it-IT" dirty="0"/>
            </a:p>
          </p:txBody>
        </p:sp>
      </p:grpSp>
      <p:grpSp>
        <p:nvGrpSpPr>
          <p:cNvPr id="3" name="Gruppo 75"/>
          <p:cNvGrpSpPr>
            <a:grpSpLocks/>
          </p:cNvGrpSpPr>
          <p:nvPr/>
        </p:nvGrpSpPr>
        <p:grpSpPr bwMode="auto">
          <a:xfrm>
            <a:off x="3214688" y="2924175"/>
            <a:ext cx="2571750" cy="1684338"/>
            <a:chOff x="3214678" y="3174872"/>
            <a:chExt cx="2571768" cy="1682888"/>
          </a:xfrm>
        </p:grpSpPr>
        <p:sp>
          <p:nvSpPr>
            <p:cNvPr id="77" name="Rettangolo arrotondato 76"/>
            <p:cNvSpPr/>
            <p:nvPr/>
          </p:nvSpPr>
          <p:spPr>
            <a:xfrm>
              <a:off x="3214678" y="3174872"/>
              <a:ext cx="2571768" cy="1682888"/>
            </a:xfrm>
            <a:prstGeom prst="roundRect">
              <a:avLst/>
            </a:prstGeom>
            <a:blipFill dpi="0" rotWithShape="1">
              <a:blip r:embed="rId6" cstate="print">
                <a:alphaModFix amt="48000"/>
              </a:blip>
              <a:srcRect/>
              <a:stretch>
                <a:fillRect/>
              </a:stretch>
            </a:blip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78" name="Rettangolo 77"/>
            <p:cNvSpPr/>
            <p:nvPr/>
          </p:nvSpPr>
          <p:spPr>
            <a:xfrm>
              <a:off x="3428991" y="3389001"/>
              <a:ext cx="2254266" cy="13228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it-IT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Banche </a:t>
              </a:r>
            </a:p>
            <a:p>
              <a:pPr algn="ctr">
                <a:defRPr/>
              </a:pPr>
              <a:r>
                <a:rPr lang="it-IT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  <a:p>
              <a:pPr algn="ctr">
                <a:defRPr/>
              </a:pPr>
              <a:r>
                <a:rPr lang="it-IT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Sistema Finanziario</a:t>
              </a:r>
            </a:p>
            <a:p>
              <a:pPr algn="ctr">
                <a:defRPr/>
              </a:pPr>
              <a:r>
                <a:rPr lang="it-IT" sz="2000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</a:p>
          </p:txBody>
        </p:sp>
      </p:grpSp>
      <p:grpSp>
        <p:nvGrpSpPr>
          <p:cNvPr id="4" name="Gruppo 78"/>
          <p:cNvGrpSpPr>
            <a:grpSpLocks/>
          </p:cNvGrpSpPr>
          <p:nvPr/>
        </p:nvGrpSpPr>
        <p:grpSpPr bwMode="auto">
          <a:xfrm>
            <a:off x="5857875" y="2965450"/>
            <a:ext cx="2571750" cy="1643063"/>
            <a:chOff x="5857884" y="3214686"/>
            <a:chExt cx="2571768" cy="1643074"/>
          </a:xfrm>
        </p:grpSpPr>
        <p:sp>
          <p:nvSpPr>
            <p:cNvPr id="80" name="Rettangolo arrotondato 79"/>
            <p:cNvSpPr/>
            <p:nvPr/>
          </p:nvSpPr>
          <p:spPr>
            <a:xfrm>
              <a:off x="5857884" y="3214686"/>
              <a:ext cx="2571768" cy="1643074"/>
            </a:xfrm>
            <a:prstGeom prst="roundRect">
              <a:avLst/>
            </a:prstGeom>
            <a:blipFill dpi="0" rotWithShape="1">
              <a:blip r:embed="rId4" cstate="print">
                <a:alphaModFix amt="32000"/>
              </a:blip>
              <a:srcRect/>
              <a:tile tx="0" ty="0" sx="100000" sy="100000" flip="none" algn="tl"/>
            </a:blip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81" name="Rettangolo 80"/>
            <p:cNvSpPr/>
            <p:nvPr/>
          </p:nvSpPr>
          <p:spPr>
            <a:xfrm>
              <a:off x="5969010" y="3270249"/>
              <a:ext cx="2251091" cy="1016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endParaRPr lang="it-IT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it-IT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WIN</a:t>
              </a:r>
            </a:p>
            <a:p>
              <a:pPr algn="ctr">
                <a:defRPr/>
              </a:pPr>
              <a:r>
                <a:rPr lang="it-IT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 Fase applicativa</a:t>
              </a:r>
            </a:p>
          </p:txBody>
        </p:sp>
      </p:grpSp>
      <p:grpSp>
        <p:nvGrpSpPr>
          <p:cNvPr id="48" name="Gruppo 47"/>
          <p:cNvGrpSpPr>
            <a:grpSpLocks/>
          </p:cNvGrpSpPr>
          <p:nvPr/>
        </p:nvGrpSpPr>
        <p:grpSpPr bwMode="auto">
          <a:xfrm>
            <a:off x="611188" y="4797425"/>
            <a:ext cx="2576512" cy="1584325"/>
            <a:chOff x="611560" y="4797152"/>
            <a:chExt cx="2576720" cy="1584176"/>
          </a:xfrm>
        </p:grpSpPr>
        <p:sp>
          <p:nvSpPr>
            <p:cNvPr id="83" name="Rettangolo arrotondato 82"/>
            <p:cNvSpPr/>
            <p:nvPr/>
          </p:nvSpPr>
          <p:spPr>
            <a:xfrm>
              <a:off x="611560" y="4797152"/>
              <a:ext cx="2520280" cy="1584176"/>
            </a:xfrm>
            <a:prstGeom prst="roundRect">
              <a:avLst/>
            </a:prstGeom>
            <a:blipFill dpi="0" rotWithShape="1">
              <a:blip r:embed="rId2" cstate="print">
                <a:alphaModFix amt="48000"/>
              </a:blip>
              <a:srcRect/>
              <a:stretch>
                <a:fillRect/>
              </a:stretch>
            </a:blip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84" name="CasellaDiTesto 83"/>
            <p:cNvSpPr txBox="1"/>
            <p:nvPr/>
          </p:nvSpPr>
          <p:spPr>
            <a:xfrm>
              <a:off x="683003" y="4941601"/>
              <a:ext cx="2505277" cy="9111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Innovazione</a:t>
              </a:r>
            </a:p>
            <a:p>
              <a:pPr algn="ctr">
                <a:defRPr/>
              </a:pPr>
              <a:r>
                <a:rPr lang="it-IT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(Fondo Crescita Sostenibile; Credito d’imposta)</a:t>
              </a:r>
            </a:p>
            <a:p>
              <a:pPr>
                <a:defRPr/>
              </a:pPr>
              <a:endParaRPr lang="it-IT" dirty="0"/>
            </a:p>
          </p:txBody>
        </p:sp>
      </p:grpSp>
      <p:grpSp>
        <p:nvGrpSpPr>
          <p:cNvPr id="6" name="Gruppo 84"/>
          <p:cNvGrpSpPr>
            <a:grpSpLocks/>
          </p:cNvGrpSpPr>
          <p:nvPr/>
        </p:nvGrpSpPr>
        <p:grpSpPr bwMode="auto">
          <a:xfrm>
            <a:off x="3203575" y="4797425"/>
            <a:ext cx="2663825" cy="1727200"/>
            <a:chOff x="4572000" y="4929198"/>
            <a:chExt cx="3857652" cy="1741902"/>
          </a:xfrm>
        </p:grpSpPr>
        <p:sp>
          <p:nvSpPr>
            <p:cNvPr id="86" name="Rettangolo arrotondato 85"/>
            <p:cNvSpPr/>
            <p:nvPr/>
          </p:nvSpPr>
          <p:spPr>
            <a:xfrm>
              <a:off x="4572000" y="4929198"/>
              <a:ext cx="3857652" cy="1571636"/>
            </a:xfrm>
            <a:prstGeom prst="roundRect">
              <a:avLst/>
            </a:prstGeom>
            <a:blipFill dpi="0" rotWithShape="1">
              <a:blip r:embed="rId3" cstate="print">
                <a:alphaModFix amt="48000"/>
              </a:blip>
              <a:srcRect/>
              <a:stretch>
                <a:fillRect/>
              </a:stretch>
            </a:blip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87" name="Rettangolo 86"/>
            <p:cNvSpPr/>
            <p:nvPr/>
          </p:nvSpPr>
          <p:spPr>
            <a:xfrm>
              <a:off x="5286977" y="5162946"/>
              <a:ext cx="2363329" cy="15081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it-IT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Network Europei </a:t>
              </a:r>
            </a:p>
            <a:p>
              <a:pPr algn="ctr">
                <a:defRPr/>
              </a:pPr>
              <a:r>
                <a:rPr lang="it-IT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  <a:p>
              <a:pPr algn="ctr">
                <a:defRPr/>
              </a:pPr>
              <a:r>
                <a:rPr lang="it-IT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Internazionali</a:t>
              </a:r>
            </a:p>
            <a:p>
              <a:pPr algn="ctr">
                <a:defRPr/>
              </a:pPr>
              <a:endParaRPr lang="it-IT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" name="Gruppo 87"/>
          <p:cNvGrpSpPr>
            <a:grpSpLocks/>
          </p:cNvGrpSpPr>
          <p:nvPr/>
        </p:nvGrpSpPr>
        <p:grpSpPr bwMode="auto">
          <a:xfrm>
            <a:off x="631825" y="1066800"/>
            <a:ext cx="2500313" cy="1714500"/>
            <a:chOff x="642910" y="1428736"/>
            <a:chExt cx="2500330" cy="1714512"/>
          </a:xfrm>
        </p:grpSpPr>
        <p:sp>
          <p:nvSpPr>
            <p:cNvPr id="89" name="Rettangolo arrotondato 88"/>
            <p:cNvSpPr/>
            <p:nvPr/>
          </p:nvSpPr>
          <p:spPr>
            <a:xfrm>
              <a:off x="642910" y="1428736"/>
              <a:ext cx="2500330" cy="1714512"/>
            </a:xfrm>
            <a:prstGeom prst="roundRect">
              <a:avLst/>
            </a:prstGeom>
            <a:blipFill dpi="0" rotWithShape="1">
              <a:blip r:embed="rId7" cstate="print">
                <a:alphaModFix amt="48000"/>
              </a:blip>
              <a:srcRect/>
              <a:stretch>
                <a:fillRect/>
              </a:stretch>
            </a:blip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90" name="Rettangolo 89"/>
            <p:cNvSpPr/>
            <p:nvPr/>
          </p:nvSpPr>
          <p:spPr>
            <a:xfrm>
              <a:off x="1000100" y="2071679"/>
              <a:ext cx="1982800" cy="400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t-IT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Misure Regionali </a:t>
              </a:r>
            </a:p>
          </p:txBody>
        </p:sp>
      </p:grpSp>
      <p:grpSp>
        <p:nvGrpSpPr>
          <p:cNvPr id="8" name="Gruppo 93"/>
          <p:cNvGrpSpPr>
            <a:grpSpLocks/>
          </p:cNvGrpSpPr>
          <p:nvPr/>
        </p:nvGrpSpPr>
        <p:grpSpPr bwMode="auto">
          <a:xfrm>
            <a:off x="5846763" y="1066800"/>
            <a:ext cx="2571750" cy="1714500"/>
            <a:chOff x="5857884" y="1428736"/>
            <a:chExt cx="2571768" cy="1714512"/>
          </a:xfrm>
        </p:grpSpPr>
        <p:sp>
          <p:nvSpPr>
            <p:cNvPr id="95" name="Rettangolo arrotondato 94"/>
            <p:cNvSpPr/>
            <p:nvPr/>
          </p:nvSpPr>
          <p:spPr>
            <a:xfrm>
              <a:off x="5857884" y="1428736"/>
              <a:ext cx="2571768" cy="1714512"/>
            </a:xfrm>
            <a:prstGeom prst="roundRect">
              <a:avLst/>
            </a:prstGeom>
            <a:blipFill dpi="0" rotWithShape="1">
              <a:blip r:embed="rId8" cstate="print">
                <a:alphaModFix amt="48000"/>
              </a:blip>
              <a:srcRect/>
              <a:stretch>
                <a:fillRect/>
              </a:stretch>
            </a:blip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96" name="Rettangolo 95"/>
            <p:cNvSpPr/>
            <p:nvPr/>
          </p:nvSpPr>
          <p:spPr>
            <a:xfrm>
              <a:off x="5857884" y="1770051"/>
              <a:ext cx="2549543" cy="1016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it-IT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Export  </a:t>
              </a:r>
            </a:p>
            <a:p>
              <a:pPr algn="ctr">
                <a:defRPr/>
              </a:pPr>
              <a:r>
                <a:rPr lang="it-IT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  <a:p>
              <a:pPr algn="ctr">
                <a:defRPr/>
              </a:pPr>
              <a:r>
                <a:rPr lang="it-IT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Internazionalizzazione</a:t>
              </a:r>
              <a:endParaRPr lang="it-IT" sz="2000" dirty="0">
                <a:solidFill>
                  <a:srgbClr val="002060"/>
                </a:solidFill>
              </a:endParaRPr>
            </a:p>
          </p:txBody>
        </p:sp>
      </p:grpSp>
      <p:sp>
        <p:nvSpPr>
          <p:cNvPr id="41" name="Rettangolo arrotondato 40"/>
          <p:cNvSpPr/>
          <p:nvPr/>
        </p:nvSpPr>
        <p:spPr>
          <a:xfrm>
            <a:off x="642910" y="2964758"/>
            <a:ext cx="2500330" cy="1643074"/>
          </a:xfrm>
          <a:prstGeom prst="roundRect">
            <a:avLst/>
          </a:prstGeom>
          <a:blipFill dpi="0" rotWithShape="1">
            <a:blip r:embed="rId9" cstate="print"/>
            <a:srcRect/>
            <a:tile tx="0" ty="0" sx="100000" sy="100000" flip="none" algn="tl"/>
          </a:blip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grpSp>
        <p:nvGrpSpPr>
          <p:cNvPr id="9" name="Gruppo 38"/>
          <p:cNvGrpSpPr>
            <a:grpSpLocks/>
          </p:cNvGrpSpPr>
          <p:nvPr/>
        </p:nvGrpSpPr>
        <p:grpSpPr bwMode="auto">
          <a:xfrm>
            <a:off x="642938" y="2965450"/>
            <a:ext cx="2500312" cy="1643063"/>
            <a:chOff x="642910" y="3214686"/>
            <a:chExt cx="2500330" cy="1643074"/>
          </a:xfrm>
        </p:grpSpPr>
        <p:sp>
          <p:nvSpPr>
            <p:cNvPr id="37" name="Rettangolo arrotondato 36"/>
            <p:cNvSpPr/>
            <p:nvPr/>
          </p:nvSpPr>
          <p:spPr>
            <a:xfrm>
              <a:off x="642910" y="3214686"/>
              <a:ext cx="2500330" cy="1643074"/>
            </a:xfrm>
            <a:prstGeom prst="roundRect">
              <a:avLst/>
            </a:prstGeom>
            <a:blipFill dpi="0" rotWithShape="1">
              <a:blip r:embed="rId9" cstate="print">
                <a:alphaModFix amt="48000"/>
              </a:blip>
              <a:srcRect/>
              <a:tile tx="0" ty="0" sx="100000" sy="100000" flip="none" algn="tl"/>
            </a:blip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38" name="Rettangolo 37"/>
            <p:cNvSpPr/>
            <p:nvPr/>
          </p:nvSpPr>
          <p:spPr>
            <a:xfrm>
              <a:off x="714348" y="3714752"/>
              <a:ext cx="2362217" cy="4619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t-IT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Misure settoriali </a:t>
              </a:r>
              <a:endParaRPr lang="it-IT" sz="2400" dirty="0">
                <a:solidFill>
                  <a:srgbClr val="002060"/>
                </a:solidFill>
              </a:endParaRPr>
            </a:p>
          </p:txBody>
        </p:sp>
      </p:grpSp>
      <p:pic>
        <p:nvPicPr>
          <p:cNvPr id="44" name="Immagine 43" descr="Proprietà intelletuale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940152" y="4797152"/>
            <a:ext cx="2520280" cy="15841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47" name="Gruppo 46"/>
          <p:cNvGrpSpPr>
            <a:grpSpLocks/>
          </p:cNvGrpSpPr>
          <p:nvPr/>
        </p:nvGrpSpPr>
        <p:grpSpPr bwMode="auto">
          <a:xfrm>
            <a:off x="5940425" y="4797425"/>
            <a:ext cx="2519363" cy="1584325"/>
            <a:chOff x="5940152" y="4869160"/>
            <a:chExt cx="2520280" cy="1584176"/>
          </a:xfrm>
        </p:grpSpPr>
        <p:pic>
          <p:nvPicPr>
            <p:cNvPr id="45" name="Immagine 44" descr="Proprietà intelletuale.jpg"/>
            <p:cNvPicPr>
              <a:picLocks noChangeAspect="1"/>
            </p:cNvPicPr>
            <p:nvPr/>
          </p:nvPicPr>
          <p:blipFill>
            <a:blip r:embed="rId10" cstate="print">
              <a:lum bright="30000"/>
            </a:blip>
            <a:stretch>
              <a:fillRect/>
            </a:stretch>
          </p:blipFill>
          <p:spPr>
            <a:xfrm>
              <a:off x="5940152" y="4869160"/>
              <a:ext cx="2520280" cy="158417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46" name="CasellaDiTesto 45"/>
            <p:cNvSpPr txBox="1"/>
            <p:nvPr/>
          </p:nvSpPr>
          <p:spPr>
            <a:xfrm>
              <a:off x="5940152" y="5013609"/>
              <a:ext cx="2504399" cy="11079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Proprietà Intellettuale</a:t>
              </a:r>
              <a:endParaRPr lang="it-IT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endParaRPr lang="it-IT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698</Words>
  <Application>Microsoft Office PowerPoint</Application>
  <PresentationFormat>On-screen Show (4:3)</PresentationFormat>
  <Paragraphs>229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Modello struttura</vt:lpstr>
      </vt:variant>
      <vt:variant>
        <vt:i4>40</vt:i4>
      </vt:variant>
      <vt:variant>
        <vt:lpstr>Titoli diapositive</vt:lpstr>
      </vt:variant>
      <vt:variant>
        <vt:i4>20</vt:i4>
      </vt:variant>
    </vt:vector>
  </HeadingPairs>
  <TitlesOfParts>
    <vt:vector size="67" baseType="lpstr">
      <vt:lpstr>Arial</vt:lpstr>
      <vt:lpstr>Verdana</vt:lpstr>
      <vt:lpstr>Calibri</vt:lpstr>
      <vt:lpstr>Trebuchet MS</vt:lpstr>
      <vt:lpstr>Wingdings</vt:lpstr>
      <vt:lpstr>Times New Roman</vt:lpstr>
      <vt:lpstr>ＭＳ Ｐゴシック</vt:lpstr>
      <vt:lpstr>1_Personalizza struttura</vt:lpstr>
      <vt:lpstr>2_Personalizza struttura</vt:lpstr>
      <vt:lpstr>Personalizza struttura</vt:lpstr>
      <vt:lpstr>3_Personalizza struttura</vt:lpstr>
      <vt:lpstr>4_Personalizza struttura</vt:lpstr>
      <vt:lpstr>1_Personalizza struttura</vt:lpstr>
      <vt:lpstr>1_Personalizza struttura</vt:lpstr>
      <vt:lpstr>2_Personalizza struttura</vt:lpstr>
      <vt:lpstr>2_Personalizza struttura</vt:lpstr>
      <vt:lpstr>2_Personalizza struttura</vt:lpstr>
      <vt:lpstr>2_Personalizza struttura</vt:lpstr>
      <vt:lpstr>2_Personalizza struttura</vt:lpstr>
      <vt:lpstr>2_Personalizza struttura</vt:lpstr>
      <vt:lpstr>2_Personalizza struttura</vt:lpstr>
      <vt:lpstr>2_Personalizza struttura</vt:lpstr>
      <vt:lpstr>2_Personalizza struttura</vt:lpstr>
      <vt:lpstr>2_Personalizza struttura</vt:lpstr>
      <vt:lpstr>2_Personalizza struttura</vt:lpstr>
      <vt:lpstr>3_Personalizza struttura</vt:lpstr>
      <vt:lpstr>3_Personalizza struttura</vt:lpstr>
      <vt:lpstr>3_Personalizza struttura</vt:lpstr>
      <vt:lpstr>3_Personalizza struttura</vt:lpstr>
      <vt:lpstr>3_Personalizza struttura</vt:lpstr>
      <vt:lpstr>3_Personalizza struttura</vt:lpstr>
      <vt:lpstr>3_Personalizza struttura</vt:lpstr>
      <vt:lpstr>3_Personalizza struttura</vt:lpstr>
      <vt:lpstr>3_Personalizza struttura</vt:lpstr>
      <vt:lpstr>3_Personalizza struttura</vt:lpstr>
      <vt:lpstr>3_Personalizza struttura</vt:lpstr>
      <vt:lpstr>4_Personalizza struttura</vt:lpstr>
      <vt:lpstr>4_Personalizza struttura</vt:lpstr>
      <vt:lpstr>4_Personalizza struttura</vt:lpstr>
      <vt:lpstr>4_Personalizza struttura</vt:lpstr>
      <vt:lpstr>4_Personalizza struttura</vt:lpstr>
      <vt:lpstr>4_Personalizza struttura</vt:lpstr>
      <vt:lpstr>4_Personalizza struttura</vt:lpstr>
      <vt:lpstr>4_Personalizza struttura</vt:lpstr>
      <vt:lpstr>4_Personalizza struttura</vt:lpstr>
      <vt:lpstr>4_Personalizza struttura</vt:lpstr>
      <vt:lpstr>4_Personalizza struttura</vt:lpstr>
      <vt:lpstr>Diapositiva 1</vt:lpstr>
      <vt:lpstr>Esigenze espresse dalle Imprese</vt:lpstr>
      <vt:lpstr>Il “contratto di rete”</vt:lpstr>
      <vt:lpstr>Evoluzione Normativa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Principali Driver (1)</vt:lpstr>
      <vt:lpstr>Principali Driver (2)</vt:lpstr>
      <vt:lpstr>Diapositiva 14</vt:lpstr>
      <vt:lpstr>Diapositiva 15</vt:lpstr>
      <vt:lpstr>Diapositiva 16</vt:lpstr>
      <vt:lpstr>                     RetImpresa: obiettivi e servizi</vt:lpstr>
      <vt:lpstr>Accesso al Credito  </vt:lpstr>
      <vt:lpstr>Il portale : www.retimpresa.it   </vt:lpstr>
      <vt:lpstr>Cantieri aperti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Mr.C</dc:creator>
  <cp:lastModifiedBy>ernesto</cp:lastModifiedBy>
  <cp:revision>778</cp:revision>
  <dcterms:modified xsi:type="dcterms:W3CDTF">2013-12-03T17:17:43Z</dcterms:modified>
</cp:coreProperties>
</file>