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6A21DF1-3F20-4702-A6C4-B6EB32006585}" type="datetimeFigureOut">
              <a:rPr lang="it-IT" smtClean="0"/>
              <a:pPr/>
              <a:t>16/04/2009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C38AF8-E2FB-4452-8724-1E82D0D14643}"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21DF1-3F20-4702-A6C4-B6EB32006585}" type="datetimeFigureOut">
              <a:rPr lang="it-IT" smtClean="0"/>
              <a:pPr/>
              <a:t>16/04/2009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38AF8-E2FB-4452-8724-1E82D0D14643}"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85786" y="0"/>
            <a:ext cx="7772400" cy="1470025"/>
          </a:xfrm>
        </p:spPr>
        <p:txBody>
          <a:bodyPr/>
          <a:lstStyle/>
          <a:p>
            <a:r>
              <a:rPr lang="it-IT" dirty="0" smtClean="0"/>
              <a:t>Esercizi</a:t>
            </a:r>
            <a:br>
              <a:rPr lang="it-IT" dirty="0" smtClean="0"/>
            </a:br>
            <a:r>
              <a:rPr lang="it-IT" dirty="0" smtClean="0"/>
              <a:t>I e II principio, H, S, G</a:t>
            </a:r>
            <a:endParaRPr lang="it-IT" dirty="0"/>
          </a:p>
        </p:txBody>
      </p:sp>
      <p:sp>
        <p:nvSpPr>
          <p:cNvPr id="3" name="Sottotitolo 2"/>
          <p:cNvSpPr>
            <a:spLocks noGrp="1"/>
          </p:cNvSpPr>
          <p:nvPr>
            <p:ph type="subTitle" idx="1"/>
          </p:nvPr>
        </p:nvSpPr>
        <p:spPr>
          <a:xfrm>
            <a:off x="0" y="1571612"/>
            <a:ext cx="9144000" cy="5286388"/>
          </a:xfrm>
        </p:spPr>
        <p:txBody>
          <a:bodyPr>
            <a:normAutofit fontScale="92500" lnSpcReduction="10000"/>
          </a:bodyPr>
          <a:lstStyle/>
          <a:p>
            <a:pPr algn="l"/>
            <a:r>
              <a:rPr lang="it-IT" sz="2400" dirty="0" smtClean="0">
                <a:solidFill>
                  <a:srgbClr val="FF0000"/>
                </a:solidFill>
              </a:rPr>
              <a:t>Gas ideali:</a:t>
            </a:r>
          </a:p>
          <a:p>
            <a:pPr algn="just"/>
            <a:r>
              <a:rPr lang="it-IT" sz="2400" dirty="0" smtClean="0">
                <a:solidFill>
                  <a:srgbClr val="FF0000"/>
                </a:solidFill>
              </a:rPr>
              <a:t>Un campione di NO è contenuto in un recipiente  di 250.0 cm</a:t>
            </a:r>
            <a:r>
              <a:rPr lang="it-IT" sz="2400" baseline="30000" dirty="0" smtClean="0">
                <a:solidFill>
                  <a:srgbClr val="FF0000"/>
                </a:solidFill>
              </a:rPr>
              <a:t>3</a:t>
            </a:r>
            <a:r>
              <a:rPr lang="it-IT" sz="2400" dirty="0" smtClean="0">
                <a:solidFill>
                  <a:srgbClr val="FF0000"/>
                </a:solidFill>
              </a:rPr>
              <a:t>. A 19.5 °C si è misurata una pressione di 24.5 </a:t>
            </a:r>
            <a:r>
              <a:rPr lang="it-IT" sz="2400" dirty="0" err="1" smtClean="0">
                <a:solidFill>
                  <a:srgbClr val="FF0000"/>
                </a:solidFill>
              </a:rPr>
              <a:t>kPa</a:t>
            </a:r>
            <a:r>
              <a:rPr lang="it-IT" sz="2400" dirty="0" smtClean="0">
                <a:solidFill>
                  <a:srgbClr val="FF0000"/>
                </a:solidFill>
              </a:rPr>
              <a:t>. Quante moli contiene il campione</a:t>
            </a:r>
            <a:r>
              <a:rPr lang="it-IT" sz="2400" dirty="0" smtClean="0">
                <a:solidFill>
                  <a:srgbClr val="FF0000"/>
                </a:solidFill>
              </a:rPr>
              <a:t>? </a:t>
            </a:r>
            <a:endParaRPr lang="it-IT" sz="2400" dirty="0" smtClean="0">
              <a:solidFill>
                <a:srgbClr val="FF0000"/>
              </a:solidFill>
            </a:endParaRPr>
          </a:p>
          <a:p>
            <a:pPr algn="just"/>
            <a:endParaRPr lang="it-IT" sz="2400" dirty="0"/>
          </a:p>
          <a:p>
            <a:pPr algn="just"/>
            <a:r>
              <a:rPr lang="it-IT" sz="2400" dirty="0" smtClean="0"/>
              <a:t>Ci si raccomanda di non gettare sul fuoco le lattine pressurizzate. Il gas in una bomboletta esercita a 18 °C la pressione di 125 </a:t>
            </a:r>
            <a:r>
              <a:rPr lang="it-IT" sz="2400" dirty="0" err="1" smtClean="0"/>
              <a:t>kPa</a:t>
            </a:r>
            <a:r>
              <a:rPr lang="it-IT" sz="2400" dirty="0" smtClean="0"/>
              <a:t>. </a:t>
            </a:r>
            <a:r>
              <a:rPr lang="it-IT" sz="2400" dirty="0" smtClean="0"/>
              <a:t>Quale </a:t>
            </a:r>
            <a:r>
              <a:rPr lang="it-IT" sz="2400" dirty="0" smtClean="0"/>
              <a:t>sarà la pressione a 700 °C?</a:t>
            </a:r>
          </a:p>
          <a:p>
            <a:pPr algn="just"/>
            <a:endParaRPr lang="it-IT" sz="2400" dirty="0"/>
          </a:p>
          <a:p>
            <a:pPr algn="just"/>
            <a:r>
              <a:rPr lang="it-IT" sz="2400" dirty="0" smtClean="0">
                <a:solidFill>
                  <a:srgbClr val="FF0000"/>
                </a:solidFill>
              </a:rPr>
              <a:t>Un pallone meteorologico, liberato a livello del mare </a:t>
            </a:r>
            <a:r>
              <a:rPr lang="it-IT" sz="2400" dirty="0" smtClean="0">
                <a:solidFill>
                  <a:srgbClr val="FF0000"/>
                </a:solidFill>
              </a:rPr>
              <a:t>(</a:t>
            </a:r>
            <a:r>
              <a:rPr lang="it-IT" sz="2400" dirty="0" err="1" smtClean="0">
                <a:solidFill>
                  <a:srgbClr val="FF0000"/>
                </a:solidFill>
              </a:rPr>
              <a:t>P=</a:t>
            </a:r>
            <a:r>
              <a:rPr lang="it-IT" sz="2400" dirty="0" smtClean="0">
                <a:solidFill>
                  <a:srgbClr val="FF0000"/>
                </a:solidFill>
              </a:rPr>
              <a:t> 1atm) a </a:t>
            </a:r>
            <a:r>
              <a:rPr lang="it-IT" sz="2400" dirty="0" smtClean="0">
                <a:solidFill>
                  <a:srgbClr val="FF0000"/>
                </a:solidFill>
              </a:rPr>
              <a:t>20 °C presenta 1.0 m di raggio. Raggiunta la massima altitudine, dove t=-20 °C, il raggio si dilata fino a 3.0 m. Qual è la pressione all’interno del pallone in tali condizioni?</a:t>
            </a:r>
          </a:p>
          <a:p>
            <a:pPr algn="just"/>
            <a:endParaRPr lang="it-IT" sz="2400" dirty="0"/>
          </a:p>
          <a:p>
            <a:pPr algn="just"/>
            <a:r>
              <a:rPr lang="it-IT" sz="2400" dirty="0" smtClean="0"/>
              <a:t>La composizione dell’aria secca al livello del mare è 78.03% N</a:t>
            </a:r>
            <a:r>
              <a:rPr lang="it-IT" sz="2400" baseline="-25000" dirty="0" smtClean="0"/>
              <a:t>2</a:t>
            </a:r>
            <a:r>
              <a:rPr lang="it-IT" sz="2400" dirty="0" smtClean="0"/>
              <a:t>, 20.99% O</a:t>
            </a:r>
            <a:r>
              <a:rPr lang="it-IT" sz="2400" baseline="-25000" dirty="0" smtClean="0"/>
              <a:t>2</a:t>
            </a:r>
            <a:r>
              <a:rPr lang="it-IT" sz="2400" dirty="0" smtClean="0"/>
              <a:t>, 0.033% CO</a:t>
            </a:r>
            <a:r>
              <a:rPr lang="it-IT" sz="2400" baseline="-25000" dirty="0" smtClean="0"/>
              <a:t>2</a:t>
            </a:r>
            <a:r>
              <a:rPr lang="it-IT" sz="2400" dirty="0" smtClean="0"/>
              <a:t> in volume. Calcolare le pressioni parziali dei tre gas.</a:t>
            </a:r>
          </a:p>
          <a:p>
            <a:pPr algn="just"/>
            <a:endParaRPr lang="it-IT" sz="2400" dirty="0"/>
          </a:p>
          <a:p>
            <a:pPr algn="just"/>
            <a:endParaRPr lang="it-IT" sz="2400" dirty="0" smtClean="0"/>
          </a:p>
          <a:p>
            <a:pPr algn="just"/>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85786" y="0"/>
            <a:ext cx="7772400" cy="1470025"/>
          </a:xfrm>
        </p:spPr>
        <p:txBody>
          <a:bodyPr/>
          <a:lstStyle/>
          <a:p>
            <a:r>
              <a:rPr lang="it-IT" dirty="0" smtClean="0"/>
              <a:t>Esercizi</a:t>
            </a:r>
            <a:br>
              <a:rPr lang="it-IT" dirty="0" smtClean="0"/>
            </a:br>
            <a:r>
              <a:rPr lang="it-IT" dirty="0" smtClean="0"/>
              <a:t>I e II principio, H, S, G</a:t>
            </a:r>
            <a:endParaRPr lang="it-IT" dirty="0"/>
          </a:p>
        </p:txBody>
      </p:sp>
      <p:sp>
        <p:nvSpPr>
          <p:cNvPr id="3" name="Sottotitolo 2"/>
          <p:cNvSpPr>
            <a:spLocks noGrp="1"/>
          </p:cNvSpPr>
          <p:nvPr>
            <p:ph type="subTitle" idx="1"/>
          </p:nvPr>
        </p:nvSpPr>
        <p:spPr>
          <a:xfrm>
            <a:off x="0" y="1571612"/>
            <a:ext cx="9144000" cy="5286388"/>
          </a:xfrm>
        </p:spPr>
        <p:txBody>
          <a:bodyPr>
            <a:normAutofit fontScale="70000" lnSpcReduction="20000"/>
          </a:bodyPr>
          <a:lstStyle/>
          <a:p>
            <a:pPr algn="l"/>
            <a:r>
              <a:rPr lang="it-IT" sz="2400" dirty="0" smtClean="0">
                <a:solidFill>
                  <a:srgbClr val="FF0000"/>
                </a:solidFill>
              </a:rPr>
              <a:t>I principio:</a:t>
            </a:r>
          </a:p>
          <a:p>
            <a:pPr algn="just"/>
            <a:r>
              <a:rPr lang="it-IT" sz="2400" dirty="0" smtClean="0"/>
              <a:t>Un campione di CH</a:t>
            </a:r>
            <a:r>
              <a:rPr lang="it-IT" sz="2400" baseline="-25000" dirty="0" smtClean="0"/>
              <a:t>4</a:t>
            </a:r>
            <a:r>
              <a:rPr lang="it-IT" sz="2400" dirty="0" smtClean="0"/>
              <a:t> di massa 4.50 g occupa 12.7 L a 310 K. Calcolare il lavoro compiuto quando si espande </a:t>
            </a:r>
            <a:r>
              <a:rPr lang="it-IT" sz="2400" dirty="0" err="1" smtClean="0"/>
              <a:t>isotermicamente</a:t>
            </a:r>
            <a:r>
              <a:rPr lang="it-IT" sz="2400" dirty="0" smtClean="0"/>
              <a:t> contro la pressione esterna costante di 30.0 </a:t>
            </a:r>
            <a:r>
              <a:rPr lang="it-IT" sz="2400" dirty="0" err="1" smtClean="0"/>
              <a:t>kPa</a:t>
            </a:r>
            <a:r>
              <a:rPr lang="it-IT" sz="2400" dirty="0" smtClean="0"/>
              <a:t>, fino ad aumentare di volume di 3.3 L. Calcolare il lavoro per la stessa espansione effettuata reversibilmente. (MW CH</a:t>
            </a:r>
            <a:r>
              <a:rPr lang="it-IT" sz="2400" baseline="-25000" dirty="0" smtClean="0"/>
              <a:t>4</a:t>
            </a:r>
            <a:r>
              <a:rPr lang="it-IT" sz="2400" dirty="0" smtClean="0"/>
              <a:t>=16.0 g/mol)</a:t>
            </a:r>
          </a:p>
          <a:p>
            <a:pPr algn="just"/>
            <a:endParaRPr lang="it-IT" sz="2400" dirty="0"/>
          </a:p>
          <a:p>
            <a:pPr algn="just"/>
            <a:r>
              <a:rPr lang="it-IT" sz="2400" dirty="0" smtClean="0"/>
              <a:t>L’energia interna del gas ideale non varia quando il gas subisce un’espansione isoterma, ma qual è la variazione di </a:t>
            </a:r>
            <a:r>
              <a:rPr lang="it-IT" sz="2400" dirty="0" err="1" smtClean="0"/>
              <a:t>entalpia</a:t>
            </a:r>
            <a:r>
              <a:rPr lang="it-IT" sz="2400" dirty="0" smtClean="0"/>
              <a:t>?</a:t>
            </a:r>
          </a:p>
          <a:p>
            <a:pPr algn="just"/>
            <a:endParaRPr lang="it-IT" sz="2400" dirty="0"/>
          </a:p>
          <a:p>
            <a:pPr algn="just"/>
            <a:r>
              <a:rPr lang="it-IT" sz="2400" dirty="0" smtClean="0"/>
              <a:t>Ogni giorno, grazie all’attività metabolica, un essere umano produce circa 10 MJ di energia. Se il corpo umano fosse un sistema isolato, assumendo una massa di 65 kg, ed una capacità termica uguale a quella dell’acqua, quale aumento di temperatura subirebbe? In realtà, l’organismo umano è un sistema aperto ed il principale meccanismo di eliminazione del calore si basa sull’evaporazione dell’acqua. Quale massa d’acqua dovrebbe evaporare ogni giorno per mantenere la temperatura costante? [</a:t>
            </a:r>
            <a:r>
              <a:rPr lang="it-IT" sz="2400" dirty="0" err="1" smtClean="0"/>
              <a:t>C</a:t>
            </a:r>
            <a:r>
              <a:rPr lang="it-IT" sz="2400" baseline="-25000" dirty="0" err="1" smtClean="0"/>
              <a:t>pm</a:t>
            </a:r>
            <a:r>
              <a:rPr lang="it-IT" sz="2400" dirty="0" smtClean="0"/>
              <a:t>(H</a:t>
            </a:r>
            <a:r>
              <a:rPr lang="it-IT" sz="2400" baseline="-25000" dirty="0" smtClean="0"/>
              <a:t>2</a:t>
            </a:r>
            <a:r>
              <a:rPr lang="it-IT" sz="2400" dirty="0" smtClean="0"/>
              <a:t>O)=75.291 J/(K mol); </a:t>
            </a:r>
            <a:r>
              <a:rPr lang="it-IT" sz="2400" dirty="0" smtClean="0">
                <a:latin typeface="Symbol" pitchFamily="18" charset="2"/>
              </a:rPr>
              <a:t>D</a:t>
            </a:r>
            <a:r>
              <a:rPr lang="it-IT" sz="2400" dirty="0" smtClean="0"/>
              <a:t>H°</a:t>
            </a:r>
            <a:r>
              <a:rPr lang="it-IT" sz="2400" baseline="-25000" dirty="0" smtClean="0"/>
              <a:t>vap</a:t>
            </a:r>
            <a:r>
              <a:rPr lang="it-IT" sz="2400" dirty="0" smtClean="0"/>
              <a:t>=40.7 </a:t>
            </a:r>
            <a:r>
              <a:rPr lang="it-IT" sz="2400" dirty="0" err="1" smtClean="0"/>
              <a:t>kJ</a:t>
            </a:r>
            <a:r>
              <a:rPr lang="it-IT" sz="2400" dirty="0" smtClean="0"/>
              <a:t>/mol]</a:t>
            </a:r>
          </a:p>
          <a:p>
            <a:pPr algn="just"/>
            <a:endParaRPr lang="it-IT" sz="2400" dirty="0"/>
          </a:p>
          <a:p>
            <a:pPr algn="just"/>
            <a:r>
              <a:rPr lang="it-IT" sz="2400" dirty="0" smtClean="0">
                <a:solidFill>
                  <a:srgbClr val="FF0000"/>
                </a:solidFill>
              </a:rPr>
              <a:t>Un gas ideale è compresso </a:t>
            </a:r>
            <a:r>
              <a:rPr lang="it-IT" sz="2400" dirty="0" err="1" smtClean="0">
                <a:solidFill>
                  <a:srgbClr val="FF0000"/>
                </a:solidFill>
              </a:rPr>
              <a:t>isotermicamente</a:t>
            </a:r>
            <a:r>
              <a:rPr lang="it-IT" sz="2400" dirty="0" smtClean="0">
                <a:solidFill>
                  <a:srgbClr val="FF0000"/>
                </a:solidFill>
              </a:rPr>
              <a:t> mediante una forza di 85 N che agisce per 0.24 m. Calcolare </a:t>
            </a:r>
            <a:r>
              <a:rPr lang="it-IT" sz="2400" dirty="0" smtClean="0">
                <a:solidFill>
                  <a:srgbClr val="FF0000"/>
                </a:solidFill>
                <a:latin typeface="Symbol" pitchFamily="18" charset="2"/>
              </a:rPr>
              <a:t>D</a:t>
            </a:r>
            <a:r>
              <a:rPr lang="it-IT" sz="2400" dirty="0" smtClean="0">
                <a:solidFill>
                  <a:srgbClr val="FF0000"/>
                </a:solidFill>
              </a:rPr>
              <a:t>U e q.</a:t>
            </a:r>
          </a:p>
          <a:p>
            <a:pPr algn="just"/>
            <a:endParaRPr lang="it-IT" sz="2400" dirty="0">
              <a:solidFill>
                <a:srgbClr val="FF0000"/>
              </a:solidFill>
            </a:endParaRPr>
          </a:p>
          <a:p>
            <a:pPr algn="just"/>
            <a:r>
              <a:rPr lang="it-IT" sz="2400" dirty="0" smtClean="0">
                <a:solidFill>
                  <a:srgbClr val="FF0000"/>
                </a:solidFill>
              </a:rPr>
              <a:t>1.00 moli di NH</a:t>
            </a:r>
            <a:r>
              <a:rPr lang="it-IT" sz="2400" baseline="-25000" dirty="0" smtClean="0">
                <a:solidFill>
                  <a:srgbClr val="FF0000"/>
                </a:solidFill>
              </a:rPr>
              <a:t>3</a:t>
            </a:r>
            <a:r>
              <a:rPr lang="it-IT" sz="2400" dirty="0" smtClean="0">
                <a:solidFill>
                  <a:srgbClr val="FF0000"/>
                </a:solidFill>
              </a:rPr>
              <a:t> a 14.0 </a:t>
            </a:r>
            <a:r>
              <a:rPr lang="it-IT" sz="2400" dirty="0" err="1" smtClean="0">
                <a:solidFill>
                  <a:srgbClr val="FF0000"/>
                </a:solidFill>
              </a:rPr>
              <a:t>atm</a:t>
            </a:r>
            <a:r>
              <a:rPr lang="it-IT" sz="2400" dirty="0" smtClean="0">
                <a:solidFill>
                  <a:srgbClr val="FF0000"/>
                </a:solidFill>
              </a:rPr>
              <a:t> e 25 °C si espandono contro una pressione esterna costante di 1.00 </a:t>
            </a:r>
            <a:r>
              <a:rPr lang="it-IT" sz="2400" dirty="0" err="1" smtClean="0">
                <a:solidFill>
                  <a:srgbClr val="FF0000"/>
                </a:solidFill>
              </a:rPr>
              <a:t>atm</a:t>
            </a:r>
            <a:r>
              <a:rPr lang="it-IT" sz="2400" dirty="0" smtClean="0">
                <a:solidFill>
                  <a:srgbClr val="FF0000"/>
                </a:solidFill>
              </a:rPr>
              <a:t>, in un cilindro chiuso con un pistone mobile. All’equilibrio il volume del gas è di 23.5 L. Calcolare la T finale del </a:t>
            </a:r>
            <a:r>
              <a:rPr lang="it-IT" sz="2400" dirty="0" smtClean="0">
                <a:solidFill>
                  <a:srgbClr val="FF0000"/>
                </a:solidFill>
              </a:rPr>
              <a:t>campione ed il lavoro.</a:t>
            </a:r>
            <a:endParaRPr lang="it-IT" sz="2400" dirty="0" smtClean="0">
              <a:solidFill>
                <a:srgbClr val="FF0000"/>
              </a:solidFill>
            </a:endParaRPr>
          </a:p>
          <a:p>
            <a:pPr algn="just"/>
            <a:endParaRPr lang="it-IT" sz="2400" dirty="0"/>
          </a:p>
          <a:p>
            <a:pPr algn="just"/>
            <a:endParaRPr lang="it-IT" sz="2400" dirty="0" smtClean="0"/>
          </a:p>
          <a:p>
            <a:pPr algn="just"/>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85786" y="0"/>
            <a:ext cx="7772400" cy="1470025"/>
          </a:xfrm>
        </p:spPr>
        <p:txBody>
          <a:bodyPr/>
          <a:lstStyle/>
          <a:p>
            <a:r>
              <a:rPr lang="it-IT" dirty="0" smtClean="0"/>
              <a:t>Esercizi</a:t>
            </a:r>
            <a:br>
              <a:rPr lang="it-IT" dirty="0" smtClean="0"/>
            </a:br>
            <a:r>
              <a:rPr lang="it-IT" dirty="0" smtClean="0"/>
              <a:t>I e II principio, H, S, G</a:t>
            </a:r>
            <a:endParaRPr lang="it-IT" dirty="0"/>
          </a:p>
        </p:txBody>
      </p:sp>
      <p:sp>
        <p:nvSpPr>
          <p:cNvPr id="3" name="Sottotitolo 2"/>
          <p:cNvSpPr>
            <a:spLocks noGrp="1"/>
          </p:cNvSpPr>
          <p:nvPr>
            <p:ph type="subTitle" idx="1"/>
          </p:nvPr>
        </p:nvSpPr>
        <p:spPr>
          <a:xfrm>
            <a:off x="0" y="1571612"/>
            <a:ext cx="9144000" cy="5286388"/>
          </a:xfrm>
        </p:spPr>
        <p:txBody>
          <a:bodyPr>
            <a:normAutofit fontScale="70000" lnSpcReduction="20000"/>
          </a:bodyPr>
          <a:lstStyle/>
          <a:p>
            <a:pPr algn="l"/>
            <a:r>
              <a:rPr lang="it-IT" sz="2400" dirty="0" err="1" smtClean="0">
                <a:solidFill>
                  <a:srgbClr val="FF0000"/>
                </a:solidFill>
              </a:rPr>
              <a:t>Entalpia</a:t>
            </a:r>
            <a:r>
              <a:rPr lang="it-IT" sz="2400" dirty="0" smtClean="0">
                <a:solidFill>
                  <a:srgbClr val="FF0000"/>
                </a:solidFill>
              </a:rPr>
              <a:t>:</a:t>
            </a:r>
          </a:p>
          <a:p>
            <a:pPr algn="just"/>
            <a:r>
              <a:rPr lang="it-IT" sz="2400" dirty="0" smtClean="0"/>
              <a:t>L’</a:t>
            </a:r>
            <a:r>
              <a:rPr lang="it-IT" sz="2400" dirty="0" err="1" smtClean="0"/>
              <a:t>entalpia</a:t>
            </a:r>
            <a:r>
              <a:rPr lang="it-IT" sz="2400" dirty="0" smtClean="0"/>
              <a:t> media di legame di C-C, C-H, </a:t>
            </a:r>
            <a:r>
              <a:rPr lang="it-IT" sz="2400" dirty="0" err="1" smtClean="0"/>
              <a:t>C=O</a:t>
            </a:r>
            <a:r>
              <a:rPr lang="it-IT" sz="2400" dirty="0" smtClean="0"/>
              <a:t> e O-H è rispettivamente 348 </a:t>
            </a:r>
            <a:r>
              <a:rPr lang="it-IT" sz="2400" dirty="0" err="1" smtClean="0"/>
              <a:t>kJ</a:t>
            </a:r>
            <a:r>
              <a:rPr lang="it-IT" sz="2400" dirty="0" smtClean="0"/>
              <a:t>/mol, 412 </a:t>
            </a:r>
            <a:r>
              <a:rPr lang="it-IT" sz="2400" dirty="0" err="1" smtClean="0"/>
              <a:t>kJ</a:t>
            </a:r>
            <a:r>
              <a:rPr lang="it-IT" sz="2400" dirty="0" smtClean="0"/>
              <a:t>/mol, 743 </a:t>
            </a:r>
            <a:r>
              <a:rPr lang="it-IT" sz="2400" dirty="0" err="1" smtClean="0"/>
              <a:t>kJ</a:t>
            </a:r>
            <a:r>
              <a:rPr lang="it-IT" sz="2400" dirty="0" smtClean="0"/>
              <a:t>/mol e 463 </a:t>
            </a:r>
            <a:r>
              <a:rPr lang="it-IT" sz="2400" dirty="0" err="1" smtClean="0"/>
              <a:t>kJ</a:t>
            </a:r>
            <a:r>
              <a:rPr lang="it-IT" sz="2400" dirty="0" smtClean="0"/>
              <a:t>/mol. La combustione di un combustibile è esotermica perché si scindono legami relativamente deboli per formarne di relativamente forti. Su questa base spiegate perché il glucosio (C</a:t>
            </a:r>
            <a:r>
              <a:rPr lang="it-IT" sz="2400" baseline="-25000" dirty="0" smtClean="0"/>
              <a:t>6</a:t>
            </a:r>
            <a:r>
              <a:rPr lang="it-IT" sz="2400" dirty="0" smtClean="0"/>
              <a:t>H</a:t>
            </a:r>
            <a:r>
              <a:rPr lang="it-IT" sz="2400" baseline="-25000" dirty="0" smtClean="0"/>
              <a:t>12</a:t>
            </a:r>
            <a:r>
              <a:rPr lang="it-IT" sz="2400" dirty="0" smtClean="0"/>
              <a:t>O</a:t>
            </a:r>
            <a:r>
              <a:rPr lang="it-IT" sz="2400" baseline="-25000" dirty="0" smtClean="0"/>
              <a:t>6</a:t>
            </a:r>
            <a:r>
              <a:rPr lang="it-IT" sz="2400" dirty="0" smtClean="0"/>
              <a:t>) possiede </a:t>
            </a:r>
            <a:r>
              <a:rPr lang="it-IT" sz="2400" dirty="0" err="1" smtClean="0"/>
              <a:t>entalpia</a:t>
            </a:r>
            <a:r>
              <a:rPr lang="it-IT" sz="2400" dirty="0" smtClean="0"/>
              <a:t> di combustione per grammo inferiore a quella dell’acido </a:t>
            </a:r>
            <a:r>
              <a:rPr lang="it-IT" sz="2400" dirty="0" err="1" smtClean="0"/>
              <a:t>decanoico</a:t>
            </a:r>
            <a:r>
              <a:rPr lang="it-IT" sz="2400" dirty="0" smtClean="0"/>
              <a:t> (C</a:t>
            </a:r>
            <a:r>
              <a:rPr lang="it-IT" sz="2400" baseline="-25000" dirty="0" smtClean="0"/>
              <a:t>10</a:t>
            </a:r>
            <a:r>
              <a:rPr lang="it-IT" sz="2400" dirty="0" smtClean="0"/>
              <a:t>H</a:t>
            </a:r>
            <a:r>
              <a:rPr lang="it-IT" sz="2400" baseline="-25000" dirty="0" smtClean="0"/>
              <a:t>20</a:t>
            </a:r>
            <a:r>
              <a:rPr lang="it-IT" sz="2400" dirty="0" smtClean="0"/>
              <a:t>O</a:t>
            </a:r>
            <a:r>
              <a:rPr lang="it-IT" sz="2400" baseline="-25000" dirty="0" smtClean="0"/>
              <a:t>2</a:t>
            </a:r>
            <a:r>
              <a:rPr lang="it-IT" sz="2400" dirty="0" smtClean="0"/>
              <a:t>) , anche se i due composti hanno massa molare simile.</a:t>
            </a:r>
          </a:p>
          <a:p>
            <a:pPr algn="just"/>
            <a:endParaRPr lang="it-IT" sz="2400" dirty="0" smtClean="0"/>
          </a:p>
          <a:p>
            <a:pPr algn="just"/>
            <a:endParaRPr lang="it-IT" sz="2400" dirty="0"/>
          </a:p>
          <a:p>
            <a:pPr algn="just"/>
            <a:endParaRPr lang="it-IT" sz="2400" dirty="0"/>
          </a:p>
          <a:p>
            <a:pPr algn="just"/>
            <a:endParaRPr lang="it-IT" sz="2400" dirty="0" smtClean="0"/>
          </a:p>
          <a:p>
            <a:pPr algn="just"/>
            <a:r>
              <a:rPr lang="it-IT" sz="2400" dirty="0" smtClean="0"/>
              <a:t>Calcolare la quantità di calore emessa quando si producono 12.6 kg di NH</a:t>
            </a:r>
            <a:r>
              <a:rPr lang="it-IT" sz="2400" baseline="-25000" dirty="0" smtClean="0"/>
              <a:t>3</a:t>
            </a:r>
            <a:r>
              <a:rPr lang="it-IT" sz="2400" dirty="0" smtClean="0"/>
              <a:t> </a:t>
            </a:r>
            <a:r>
              <a:rPr lang="it-IT" sz="2400" dirty="0" smtClean="0"/>
              <a:t>(MW=17.0 g/mol) secondo </a:t>
            </a:r>
            <a:r>
              <a:rPr lang="it-IT" sz="2400" dirty="0" smtClean="0"/>
              <a:t>la seguente reazione</a:t>
            </a:r>
          </a:p>
          <a:p>
            <a:r>
              <a:rPr lang="it-IT" sz="2400" dirty="0" smtClean="0"/>
              <a:t>N</a:t>
            </a:r>
            <a:r>
              <a:rPr lang="it-IT" sz="2400" baseline="-25000" dirty="0" smtClean="0"/>
              <a:t>2</a:t>
            </a:r>
            <a:r>
              <a:rPr lang="it-IT" sz="2400" dirty="0" smtClean="0"/>
              <a:t> (g)+3H</a:t>
            </a:r>
            <a:r>
              <a:rPr lang="it-IT" sz="2400" baseline="-25000" dirty="0" smtClean="0"/>
              <a:t>2</a:t>
            </a:r>
            <a:r>
              <a:rPr lang="it-IT" sz="2400" dirty="0" smtClean="0"/>
              <a:t>(g) → 2NH</a:t>
            </a:r>
            <a:r>
              <a:rPr lang="it-IT" sz="2400" baseline="-25000" dirty="0" smtClean="0"/>
              <a:t>3</a:t>
            </a:r>
            <a:r>
              <a:rPr lang="it-IT" sz="2400" dirty="0" smtClean="0"/>
              <a:t>(g) </a:t>
            </a:r>
            <a:r>
              <a:rPr lang="it-IT" sz="2400" dirty="0" smtClean="0">
                <a:latin typeface="Symbol" pitchFamily="18" charset="2"/>
              </a:rPr>
              <a:t>D</a:t>
            </a:r>
            <a:r>
              <a:rPr lang="it-IT" sz="2400" dirty="0" smtClean="0"/>
              <a:t>H°</a:t>
            </a:r>
            <a:r>
              <a:rPr lang="it-IT" sz="2400" baseline="-25000" dirty="0" smtClean="0"/>
              <a:t>reaz</a:t>
            </a:r>
            <a:r>
              <a:rPr lang="it-IT" sz="2400" dirty="0" smtClean="0"/>
              <a:t>=-74.9 </a:t>
            </a:r>
            <a:r>
              <a:rPr lang="it-IT" sz="2400" dirty="0" err="1" smtClean="0"/>
              <a:t>kJ</a:t>
            </a:r>
            <a:r>
              <a:rPr lang="it-IT" sz="2400" dirty="0" smtClean="0"/>
              <a:t>/mol.</a:t>
            </a:r>
          </a:p>
          <a:p>
            <a:pPr algn="just"/>
            <a:r>
              <a:rPr lang="it-IT" sz="2400" dirty="0" smtClean="0"/>
              <a:t>Si assuma che la reazione avvenga in condizioni di stato standard a 25 °C.</a:t>
            </a:r>
          </a:p>
          <a:p>
            <a:pPr algn="just"/>
            <a:endParaRPr lang="it-IT" sz="2400" dirty="0"/>
          </a:p>
          <a:p>
            <a:pPr algn="just"/>
            <a:endParaRPr lang="it-IT" sz="2400" dirty="0" smtClean="0"/>
          </a:p>
          <a:p>
            <a:pPr algn="just"/>
            <a:r>
              <a:rPr lang="it-IT" sz="2400" dirty="0" smtClean="0">
                <a:solidFill>
                  <a:srgbClr val="FF0000"/>
                </a:solidFill>
              </a:rPr>
              <a:t>Dai seguenti calori di combustione calcolare l’</a:t>
            </a:r>
            <a:r>
              <a:rPr lang="it-IT" sz="2400" dirty="0" err="1" smtClean="0">
                <a:solidFill>
                  <a:srgbClr val="FF0000"/>
                </a:solidFill>
              </a:rPr>
              <a:t>entalpia</a:t>
            </a:r>
            <a:r>
              <a:rPr lang="it-IT" sz="2400" dirty="0" smtClean="0">
                <a:solidFill>
                  <a:srgbClr val="FF0000"/>
                </a:solidFill>
              </a:rPr>
              <a:t> di formazione del metanolo dai suoi elementi:</a:t>
            </a:r>
          </a:p>
          <a:p>
            <a:pPr algn="just"/>
            <a:r>
              <a:rPr lang="it-IT" sz="2400" dirty="0" smtClean="0">
                <a:solidFill>
                  <a:srgbClr val="FF0000"/>
                </a:solidFill>
              </a:rPr>
              <a:t>CH</a:t>
            </a:r>
            <a:r>
              <a:rPr lang="it-IT" sz="2400" baseline="-25000" dirty="0" smtClean="0">
                <a:solidFill>
                  <a:srgbClr val="FF0000"/>
                </a:solidFill>
              </a:rPr>
              <a:t>3</a:t>
            </a:r>
            <a:r>
              <a:rPr lang="it-IT" sz="2400" dirty="0" smtClean="0">
                <a:solidFill>
                  <a:srgbClr val="FF0000"/>
                </a:solidFill>
              </a:rPr>
              <a:t>OH(l)+3/2O</a:t>
            </a:r>
            <a:r>
              <a:rPr lang="it-IT" sz="2400" baseline="-25000" dirty="0" smtClean="0">
                <a:solidFill>
                  <a:srgbClr val="FF0000"/>
                </a:solidFill>
              </a:rPr>
              <a:t>2</a:t>
            </a:r>
            <a:r>
              <a:rPr lang="it-IT" sz="2400" dirty="0" smtClean="0">
                <a:solidFill>
                  <a:srgbClr val="FF0000"/>
                </a:solidFill>
              </a:rPr>
              <a:t>(g)→CO</a:t>
            </a:r>
            <a:r>
              <a:rPr lang="it-IT" sz="2400" baseline="-25000" dirty="0" smtClean="0">
                <a:solidFill>
                  <a:srgbClr val="FF0000"/>
                </a:solidFill>
              </a:rPr>
              <a:t>2</a:t>
            </a:r>
            <a:r>
              <a:rPr lang="it-IT" sz="2400" dirty="0" smtClean="0">
                <a:solidFill>
                  <a:srgbClr val="FF0000"/>
                </a:solidFill>
              </a:rPr>
              <a:t>(g)+2H</a:t>
            </a:r>
            <a:r>
              <a:rPr lang="it-IT" sz="2400" baseline="-25000" dirty="0" smtClean="0">
                <a:solidFill>
                  <a:srgbClr val="FF0000"/>
                </a:solidFill>
              </a:rPr>
              <a:t>2</a:t>
            </a:r>
            <a:r>
              <a:rPr lang="it-IT" sz="2400" dirty="0" smtClean="0">
                <a:solidFill>
                  <a:srgbClr val="FF0000"/>
                </a:solidFill>
              </a:rPr>
              <a:t>O(l) 	-726.4 </a:t>
            </a:r>
            <a:r>
              <a:rPr lang="it-IT" sz="2400" dirty="0" err="1" smtClean="0">
                <a:solidFill>
                  <a:srgbClr val="FF0000"/>
                </a:solidFill>
              </a:rPr>
              <a:t>kJ</a:t>
            </a:r>
            <a:r>
              <a:rPr lang="it-IT" sz="2400" dirty="0" smtClean="0">
                <a:solidFill>
                  <a:srgbClr val="FF0000"/>
                </a:solidFill>
              </a:rPr>
              <a:t>/mol</a:t>
            </a:r>
          </a:p>
          <a:p>
            <a:pPr algn="just"/>
            <a:r>
              <a:rPr lang="it-IT" sz="2400" dirty="0" smtClean="0">
                <a:solidFill>
                  <a:srgbClr val="FF0000"/>
                </a:solidFill>
              </a:rPr>
              <a:t>C(grafite)+O</a:t>
            </a:r>
            <a:r>
              <a:rPr lang="it-IT" sz="2400" baseline="-25000" dirty="0" smtClean="0">
                <a:solidFill>
                  <a:srgbClr val="FF0000"/>
                </a:solidFill>
              </a:rPr>
              <a:t>2</a:t>
            </a:r>
            <a:r>
              <a:rPr lang="it-IT" sz="2400" dirty="0" smtClean="0">
                <a:solidFill>
                  <a:srgbClr val="FF0000"/>
                </a:solidFill>
              </a:rPr>
              <a:t>(g) → CO</a:t>
            </a:r>
            <a:r>
              <a:rPr lang="it-IT" sz="2400" baseline="-25000" dirty="0" smtClean="0">
                <a:solidFill>
                  <a:srgbClr val="FF0000"/>
                </a:solidFill>
              </a:rPr>
              <a:t>2</a:t>
            </a:r>
            <a:r>
              <a:rPr lang="it-IT" sz="2400" dirty="0" smtClean="0">
                <a:solidFill>
                  <a:srgbClr val="FF0000"/>
                </a:solidFill>
              </a:rPr>
              <a:t>(g) 		-393.5 </a:t>
            </a:r>
            <a:r>
              <a:rPr lang="it-IT" sz="2400" dirty="0" err="1" smtClean="0">
                <a:solidFill>
                  <a:srgbClr val="FF0000"/>
                </a:solidFill>
              </a:rPr>
              <a:t>kJ</a:t>
            </a:r>
            <a:r>
              <a:rPr lang="it-IT" sz="2400" dirty="0" smtClean="0">
                <a:solidFill>
                  <a:srgbClr val="FF0000"/>
                </a:solidFill>
              </a:rPr>
              <a:t>/mol</a:t>
            </a:r>
          </a:p>
          <a:p>
            <a:pPr algn="just"/>
            <a:r>
              <a:rPr lang="it-IT" sz="2400" dirty="0" smtClean="0">
                <a:solidFill>
                  <a:srgbClr val="FF0000"/>
                </a:solidFill>
              </a:rPr>
              <a:t>H</a:t>
            </a:r>
            <a:r>
              <a:rPr lang="it-IT" sz="2400" baseline="-25000" dirty="0" smtClean="0">
                <a:solidFill>
                  <a:srgbClr val="FF0000"/>
                </a:solidFill>
              </a:rPr>
              <a:t>2</a:t>
            </a:r>
            <a:r>
              <a:rPr lang="it-IT" sz="2400" dirty="0" smtClean="0">
                <a:solidFill>
                  <a:srgbClr val="FF0000"/>
                </a:solidFill>
              </a:rPr>
              <a:t>(g)+1/2O</a:t>
            </a:r>
            <a:r>
              <a:rPr lang="it-IT" sz="2400" baseline="-25000" dirty="0" smtClean="0">
                <a:solidFill>
                  <a:srgbClr val="FF0000"/>
                </a:solidFill>
              </a:rPr>
              <a:t>2</a:t>
            </a:r>
            <a:r>
              <a:rPr lang="it-IT" sz="2400" dirty="0" smtClean="0">
                <a:solidFill>
                  <a:srgbClr val="FF0000"/>
                </a:solidFill>
              </a:rPr>
              <a:t>(g) → H</a:t>
            </a:r>
            <a:r>
              <a:rPr lang="it-IT" sz="2400" baseline="-25000" dirty="0" smtClean="0">
                <a:solidFill>
                  <a:srgbClr val="FF0000"/>
                </a:solidFill>
              </a:rPr>
              <a:t>2</a:t>
            </a:r>
            <a:r>
              <a:rPr lang="it-IT" sz="2400" dirty="0" smtClean="0">
                <a:solidFill>
                  <a:srgbClr val="FF0000"/>
                </a:solidFill>
              </a:rPr>
              <a:t>O(l)		-285.8 </a:t>
            </a:r>
            <a:r>
              <a:rPr lang="it-IT" sz="2400" dirty="0" err="1" smtClean="0">
                <a:solidFill>
                  <a:srgbClr val="FF0000"/>
                </a:solidFill>
              </a:rPr>
              <a:t>kJ</a:t>
            </a:r>
            <a:r>
              <a:rPr lang="it-IT" sz="2400" dirty="0" smtClean="0">
                <a:solidFill>
                  <a:srgbClr val="FF0000"/>
                </a:solidFill>
              </a:rPr>
              <a:t>/mol</a:t>
            </a:r>
          </a:p>
          <a:p>
            <a:pPr algn="just"/>
            <a:endParaRPr lang="it-IT" dirty="0"/>
          </a:p>
        </p:txBody>
      </p:sp>
      <p:pic>
        <p:nvPicPr>
          <p:cNvPr id="5" name="Immagine 4" descr="800px-Decanoic_acid_acsv.svg.png"/>
          <p:cNvPicPr>
            <a:picLocks noChangeAspect="1"/>
          </p:cNvPicPr>
          <p:nvPr/>
        </p:nvPicPr>
        <p:blipFill>
          <a:blip r:embed="rId2"/>
          <a:stretch>
            <a:fillRect/>
          </a:stretch>
        </p:blipFill>
        <p:spPr>
          <a:xfrm>
            <a:off x="3857620" y="2928934"/>
            <a:ext cx="2357454" cy="633566"/>
          </a:xfrm>
          <a:prstGeom prst="rect">
            <a:avLst/>
          </a:prstGeom>
        </p:spPr>
      </p:pic>
      <p:pic>
        <p:nvPicPr>
          <p:cNvPr id="1027" name="Picture 3"/>
          <p:cNvPicPr>
            <a:picLocks noChangeAspect="1" noChangeArrowheads="1"/>
          </p:cNvPicPr>
          <p:nvPr/>
        </p:nvPicPr>
        <p:blipFill>
          <a:blip r:embed="rId3" cstate="print"/>
          <a:srcRect/>
          <a:stretch>
            <a:fillRect/>
          </a:stretch>
        </p:blipFill>
        <p:spPr bwMode="auto">
          <a:xfrm>
            <a:off x="2428860" y="2928934"/>
            <a:ext cx="748525" cy="785818"/>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85786" y="0"/>
            <a:ext cx="7772400" cy="1470025"/>
          </a:xfrm>
        </p:spPr>
        <p:txBody>
          <a:bodyPr/>
          <a:lstStyle/>
          <a:p>
            <a:r>
              <a:rPr lang="it-IT" dirty="0" smtClean="0"/>
              <a:t>Esercizi</a:t>
            </a:r>
            <a:br>
              <a:rPr lang="it-IT" dirty="0" smtClean="0"/>
            </a:br>
            <a:r>
              <a:rPr lang="it-IT" dirty="0" smtClean="0"/>
              <a:t>I e II principio, H, S, G</a:t>
            </a:r>
            <a:endParaRPr lang="it-IT" dirty="0"/>
          </a:p>
        </p:txBody>
      </p:sp>
      <p:sp>
        <p:nvSpPr>
          <p:cNvPr id="3" name="Sottotitolo 2"/>
          <p:cNvSpPr>
            <a:spLocks noGrp="1"/>
          </p:cNvSpPr>
          <p:nvPr>
            <p:ph type="subTitle" idx="1"/>
          </p:nvPr>
        </p:nvSpPr>
        <p:spPr>
          <a:xfrm>
            <a:off x="0" y="1571612"/>
            <a:ext cx="9144000" cy="5286388"/>
          </a:xfrm>
        </p:spPr>
        <p:txBody>
          <a:bodyPr>
            <a:normAutofit fontScale="92500" lnSpcReduction="10000"/>
          </a:bodyPr>
          <a:lstStyle/>
          <a:p>
            <a:pPr algn="l"/>
            <a:r>
              <a:rPr lang="it-IT" sz="2400" dirty="0" smtClean="0">
                <a:solidFill>
                  <a:srgbClr val="FF0000"/>
                </a:solidFill>
              </a:rPr>
              <a:t>Entropia:</a:t>
            </a:r>
          </a:p>
          <a:p>
            <a:pPr algn="just"/>
            <a:r>
              <a:rPr lang="it-IT" sz="2400" dirty="0" smtClean="0"/>
              <a:t>Senza eseguire calcoli, prevedete se la variazione di entropia standard delle seguenti reazioni è positiva o negativa:</a:t>
            </a:r>
          </a:p>
          <a:p>
            <a:pPr algn="just"/>
            <a:r>
              <a:rPr lang="it-IT" sz="2400" dirty="0" err="1" smtClean="0"/>
              <a:t>Ala-Ser-Thr-Lys-Gly-Arg-Ser</a:t>
            </a:r>
            <a:r>
              <a:rPr lang="it-IT" sz="2400" dirty="0" smtClean="0"/>
              <a:t> -&gt; </a:t>
            </a:r>
            <a:r>
              <a:rPr lang="it-IT" sz="2400" dirty="0" err="1" smtClean="0"/>
              <a:t>Ala-Ser-Thr-Lys</a:t>
            </a:r>
            <a:r>
              <a:rPr lang="it-IT" sz="2400" dirty="0" smtClean="0"/>
              <a:t> + </a:t>
            </a:r>
            <a:r>
              <a:rPr lang="it-IT" sz="2400" dirty="0" err="1" smtClean="0"/>
              <a:t>Gly-Arg</a:t>
            </a:r>
            <a:endParaRPr lang="it-IT" sz="2400" dirty="0" smtClean="0"/>
          </a:p>
          <a:p>
            <a:pPr algn="just"/>
            <a:r>
              <a:rPr lang="it-IT" sz="2400" dirty="0" smtClean="0"/>
              <a:t>N</a:t>
            </a:r>
            <a:r>
              <a:rPr lang="it-IT" sz="2400" baseline="-25000" dirty="0" smtClean="0"/>
              <a:t>2</a:t>
            </a:r>
            <a:r>
              <a:rPr lang="it-IT" sz="2400" dirty="0" smtClean="0"/>
              <a:t>(g)+3H</a:t>
            </a:r>
            <a:r>
              <a:rPr lang="it-IT" sz="2400" baseline="-25000" dirty="0" smtClean="0"/>
              <a:t>2</a:t>
            </a:r>
            <a:r>
              <a:rPr lang="it-IT" sz="2400" dirty="0" smtClean="0"/>
              <a:t>(g)-&gt;2NH</a:t>
            </a:r>
            <a:r>
              <a:rPr lang="it-IT" sz="2400" baseline="-25000" dirty="0" smtClean="0"/>
              <a:t>3</a:t>
            </a:r>
            <a:r>
              <a:rPr lang="it-IT" sz="2400" dirty="0" smtClean="0"/>
              <a:t>(g)</a:t>
            </a:r>
          </a:p>
          <a:p>
            <a:pPr algn="just"/>
            <a:endParaRPr lang="it-IT" sz="2400" dirty="0"/>
          </a:p>
          <a:p>
            <a:pPr algn="just"/>
            <a:r>
              <a:rPr lang="it-IT" sz="2400" dirty="0" smtClean="0">
                <a:solidFill>
                  <a:srgbClr val="FF0000"/>
                </a:solidFill>
              </a:rPr>
              <a:t>Un campione di anidride carbonica che occupi inizialmente 15.0 </a:t>
            </a:r>
            <a:r>
              <a:rPr lang="it-IT" sz="2400" dirty="0" smtClean="0">
                <a:solidFill>
                  <a:srgbClr val="FF0000"/>
                </a:solidFill>
              </a:rPr>
              <a:t>L a </a:t>
            </a:r>
            <a:r>
              <a:rPr lang="it-IT" sz="2400" dirty="0" smtClean="0">
                <a:solidFill>
                  <a:srgbClr val="FF0000"/>
                </a:solidFill>
              </a:rPr>
              <a:t>250 K e 1.00 </a:t>
            </a:r>
            <a:r>
              <a:rPr lang="it-IT" sz="2400" dirty="0" err="1" smtClean="0">
                <a:solidFill>
                  <a:srgbClr val="FF0000"/>
                </a:solidFill>
              </a:rPr>
              <a:t>atm</a:t>
            </a:r>
            <a:r>
              <a:rPr lang="it-IT" sz="2400" dirty="0" smtClean="0">
                <a:solidFill>
                  <a:srgbClr val="FF0000"/>
                </a:solidFill>
              </a:rPr>
              <a:t> viene compresso </a:t>
            </a:r>
            <a:r>
              <a:rPr lang="it-IT" sz="2400" dirty="0" err="1" smtClean="0">
                <a:solidFill>
                  <a:srgbClr val="FF0000"/>
                </a:solidFill>
              </a:rPr>
              <a:t>isotermicamente</a:t>
            </a:r>
            <a:r>
              <a:rPr lang="it-IT" sz="2400" dirty="0" smtClean="0">
                <a:solidFill>
                  <a:srgbClr val="FF0000"/>
                </a:solidFill>
              </a:rPr>
              <a:t>. A quale volume va compresso per ridurne l’entropia di 10.0 J/K?</a:t>
            </a:r>
          </a:p>
          <a:p>
            <a:pPr algn="just"/>
            <a:endParaRPr lang="it-IT" sz="2400" dirty="0"/>
          </a:p>
          <a:p>
            <a:pPr algn="just"/>
            <a:r>
              <a:rPr lang="it-IT" sz="2400" dirty="0" smtClean="0"/>
              <a:t>Qual è la variazione di entropia di 100 g di acqua riscaldati da temperatura ambiente (20 °C) a quella corporea (37 °C)? [C</a:t>
            </a:r>
            <a:r>
              <a:rPr lang="it-IT" sz="2400" baseline="-25000" dirty="0" smtClean="0"/>
              <a:t>pm</a:t>
            </a:r>
            <a:r>
              <a:rPr lang="it-IT" sz="2400" dirty="0" smtClean="0"/>
              <a:t>=75.5 J/(K mol)]</a:t>
            </a:r>
          </a:p>
          <a:p>
            <a:pPr algn="just"/>
            <a:endParaRPr lang="it-IT" sz="2400" dirty="0"/>
          </a:p>
          <a:p>
            <a:pPr algn="just"/>
            <a:r>
              <a:rPr lang="it-IT" sz="2400" dirty="0" smtClean="0"/>
              <a:t>Calcolate la variazione di entropia che si registra versando 100 g di acqua a 80 °C in 100 g di acqua a 10 °C, in un recipiente isolato. [C</a:t>
            </a:r>
            <a:r>
              <a:rPr lang="it-IT" sz="2400" baseline="-25000" dirty="0" smtClean="0"/>
              <a:t>pm</a:t>
            </a:r>
            <a:r>
              <a:rPr lang="it-IT" sz="2400" dirty="0" smtClean="0"/>
              <a:t>=75.5 J/(K mol)]</a:t>
            </a:r>
          </a:p>
          <a:p>
            <a:pPr algn="just"/>
            <a:endParaRPr lang="it-IT" sz="2400" dirty="0"/>
          </a:p>
          <a:p>
            <a:pPr algn="just"/>
            <a:endParaRPr lang="it-IT" sz="2400" dirty="0" smtClean="0"/>
          </a:p>
          <a:p>
            <a:pPr algn="just"/>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85786" y="0"/>
            <a:ext cx="7772400" cy="1470025"/>
          </a:xfrm>
        </p:spPr>
        <p:txBody>
          <a:bodyPr/>
          <a:lstStyle/>
          <a:p>
            <a:r>
              <a:rPr lang="it-IT" dirty="0" smtClean="0"/>
              <a:t>Esercizi</a:t>
            </a:r>
            <a:br>
              <a:rPr lang="it-IT" dirty="0" smtClean="0"/>
            </a:br>
            <a:r>
              <a:rPr lang="it-IT" dirty="0" smtClean="0"/>
              <a:t>I e II principio, H, S, G</a:t>
            </a:r>
            <a:endParaRPr lang="it-IT" dirty="0"/>
          </a:p>
        </p:txBody>
      </p:sp>
      <p:sp>
        <p:nvSpPr>
          <p:cNvPr id="3" name="Sottotitolo 2"/>
          <p:cNvSpPr>
            <a:spLocks noGrp="1"/>
          </p:cNvSpPr>
          <p:nvPr>
            <p:ph type="subTitle" idx="1"/>
          </p:nvPr>
        </p:nvSpPr>
        <p:spPr>
          <a:xfrm>
            <a:off x="0" y="1571612"/>
            <a:ext cx="9144000" cy="5286388"/>
          </a:xfrm>
        </p:spPr>
        <p:txBody>
          <a:bodyPr>
            <a:normAutofit/>
          </a:bodyPr>
          <a:lstStyle/>
          <a:p>
            <a:pPr algn="l"/>
            <a:r>
              <a:rPr lang="it-IT" sz="2400" dirty="0" smtClean="0">
                <a:solidFill>
                  <a:srgbClr val="FF0000"/>
                </a:solidFill>
              </a:rPr>
              <a:t>II principio:</a:t>
            </a:r>
          </a:p>
          <a:p>
            <a:pPr algn="just"/>
            <a:r>
              <a:rPr lang="it-IT" sz="2400" smtClean="0"/>
              <a:t>Una mole di gas ideale a 298 K si espande isotermicamente da 1.0 a 2.0 L reversibilmente, oppure contro una pressione esterna costante di 12.2 atm. Calcolare in entrambi i casi i valori di </a:t>
            </a:r>
            <a:r>
              <a:rPr lang="it-IT" sz="2400" smtClean="0">
                <a:latin typeface="Symbol" pitchFamily="18" charset="2"/>
              </a:rPr>
              <a:t>D</a:t>
            </a:r>
            <a:r>
              <a:rPr lang="it-IT" sz="2400" smtClean="0"/>
              <a:t>S</a:t>
            </a:r>
            <a:r>
              <a:rPr lang="it-IT" sz="2400" baseline="-25000" smtClean="0"/>
              <a:t>sist</a:t>
            </a:r>
            <a:r>
              <a:rPr lang="it-IT" sz="2400" smtClean="0"/>
              <a:t>, </a:t>
            </a:r>
            <a:r>
              <a:rPr lang="it-IT" sz="2400" smtClean="0">
                <a:latin typeface="Symbol" pitchFamily="18" charset="2"/>
              </a:rPr>
              <a:t>D</a:t>
            </a:r>
            <a:r>
              <a:rPr lang="it-IT" sz="2400" smtClean="0"/>
              <a:t>S</a:t>
            </a:r>
            <a:r>
              <a:rPr lang="it-IT" sz="2400" baseline="-25000" smtClean="0"/>
              <a:t>amb</a:t>
            </a:r>
            <a:r>
              <a:rPr lang="it-IT" sz="2400" smtClean="0"/>
              <a:t> e </a:t>
            </a:r>
            <a:r>
              <a:rPr lang="it-IT" sz="2400" smtClean="0">
                <a:latin typeface="Symbol" pitchFamily="18" charset="2"/>
              </a:rPr>
              <a:t>D</a:t>
            </a:r>
            <a:r>
              <a:rPr lang="it-IT" sz="2400" smtClean="0"/>
              <a:t>S</a:t>
            </a:r>
            <a:r>
              <a:rPr lang="it-IT" sz="2400" baseline="-25000" smtClean="0"/>
              <a:t>univ</a:t>
            </a:r>
            <a:r>
              <a:rPr lang="it-IT" sz="2400" smtClean="0"/>
              <a:t>. I risultati ottenuti sono in accordo con la natura dei processi? Calcolare anche w, q, </a:t>
            </a:r>
            <a:r>
              <a:rPr lang="it-IT" sz="2400" smtClean="0">
                <a:latin typeface="Symbol" pitchFamily="18" charset="2"/>
              </a:rPr>
              <a:t>D</a:t>
            </a:r>
            <a:r>
              <a:rPr lang="it-IT" sz="2400" smtClean="0"/>
              <a:t>U e </a:t>
            </a:r>
            <a:r>
              <a:rPr lang="it-IT" sz="2400" smtClean="0">
                <a:latin typeface="Symbol" pitchFamily="18" charset="2"/>
              </a:rPr>
              <a:t>D</a:t>
            </a:r>
            <a:r>
              <a:rPr lang="it-IT" sz="2400" smtClean="0"/>
              <a:t>G per i due processi.</a:t>
            </a:r>
          </a:p>
          <a:p>
            <a:pPr algn="just"/>
            <a:endParaRPr lang="it-IT" sz="2400"/>
          </a:p>
          <a:p>
            <a:pPr algn="just"/>
            <a:r>
              <a:rPr lang="it-IT" sz="2400" smtClean="0"/>
              <a:t>In </a:t>
            </a:r>
            <a:r>
              <a:rPr lang="it-IT" sz="2400" dirty="0" smtClean="0"/>
              <a:t>una certa reazione biologica che si svolge nell’organismo a 37 °C la variazione di </a:t>
            </a:r>
            <a:r>
              <a:rPr lang="it-IT" sz="2400" dirty="0" err="1" smtClean="0"/>
              <a:t>entalpia</a:t>
            </a:r>
            <a:r>
              <a:rPr lang="it-IT" sz="2400" dirty="0" smtClean="0"/>
              <a:t> è di -125 </a:t>
            </a:r>
            <a:r>
              <a:rPr lang="it-IT" sz="2400" dirty="0" err="1" smtClean="0"/>
              <a:t>kJ</a:t>
            </a:r>
            <a:r>
              <a:rPr lang="it-IT" sz="2400" dirty="0" smtClean="0"/>
              <a:t>/mol e quella di entropia di -126 J/K</a:t>
            </a:r>
            <a:r>
              <a:rPr lang="it-IT" sz="2400" smtClean="0"/>
              <a:t>. Calcolare il </a:t>
            </a:r>
            <a:r>
              <a:rPr lang="it-IT" sz="2400" smtClean="0">
                <a:latin typeface="Symbol" pitchFamily="18" charset="2"/>
              </a:rPr>
              <a:t>D</a:t>
            </a:r>
            <a:r>
              <a:rPr lang="it-IT" sz="2400" smtClean="0"/>
              <a:t>G. La reazione ha andamento spontaneo? Calcolare la variazione di entropia dell’ambiente.</a:t>
            </a:r>
            <a:endParaRPr lang="it-IT" sz="2400" dirty="0" smtClean="0"/>
          </a:p>
          <a:p>
            <a:pPr algn="just"/>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404</TotalTime>
  <Words>828</Words>
  <Application>Microsoft Office PowerPoint</Application>
  <PresentationFormat>Presentazione su schermo (4:3)</PresentationFormat>
  <Paragraphs>55</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Esercizi I e II principio, H, S, G</vt:lpstr>
      <vt:lpstr>Esercizi I e II principio, H, S, G</vt:lpstr>
      <vt:lpstr>Esercizi I e II principio, H, S, G</vt:lpstr>
      <vt:lpstr>Esercizi I e II principio, H, S, G</vt:lpstr>
      <vt:lpstr>Esercizi I e II principio, H, S, 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Esercizi I e II principio, H, S, G</dc:title>
  <dc:creator>computer-1</dc:creator>
  <cp:lastModifiedBy>Nome utente</cp:lastModifiedBy>
  <cp:revision>42</cp:revision>
  <dcterms:created xsi:type="dcterms:W3CDTF">2009-04-15T07:23:20Z</dcterms:created>
  <dcterms:modified xsi:type="dcterms:W3CDTF">2009-04-16T09:04:37Z</dcterms:modified>
</cp:coreProperties>
</file>