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4" r:id="rId4"/>
    <p:sldId id="265" r:id="rId5"/>
    <p:sldId id="261" r:id="rId6"/>
    <p:sldId id="262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>
    <p:restoredLeft sz="15620"/>
    <p:restoredTop sz="94660"/>
  </p:normalViewPr>
  <p:slideViewPr>
    <p:cSldViewPr>
      <p:cViewPr>
        <p:scale>
          <a:sx n="100" d="100"/>
          <a:sy n="100" d="100"/>
        </p:scale>
        <p:origin x="-60" y="22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21DF1-3F20-4702-A6C4-B6EB32006585}" type="datetimeFigureOut">
              <a:rPr lang="it-IT" smtClean="0"/>
              <a:pPr/>
              <a:t>21/04/2009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38AF8-E2FB-4452-8724-1E82D0D1464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5786" y="0"/>
            <a:ext cx="7772400" cy="1470025"/>
          </a:xfrm>
        </p:spPr>
        <p:txBody>
          <a:bodyPr/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II principio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Una mole di gas ideale a 298 K si espande </a:t>
            </a:r>
            <a:r>
              <a:rPr lang="it-IT" sz="2400" dirty="0" err="1" smtClean="0"/>
              <a:t>isotermicamente</a:t>
            </a:r>
            <a:r>
              <a:rPr lang="it-IT" sz="2400" dirty="0" smtClean="0"/>
              <a:t> da 1.0 a 2.0 L reversibilmente, oppure contro una pressione esterna costante di 12.2 </a:t>
            </a:r>
            <a:r>
              <a:rPr lang="it-IT" sz="2400" dirty="0" err="1" smtClean="0"/>
              <a:t>atm</a:t>
            </a:r>
            <a:r>
              <a:rPr lang="it-IT" sz="2400" dirty="0" smtClean="0"/>
              <a:t>. Calcolare in entrambi i casi i valori di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S</a:t>
            </a:r>
            <a:r>
              <a:rPr lang="it-IT" sz="2400" baseline="-25000" dirty="0" err="1" smtClean="0"/>
              <a:t>sist</a:t>
            </a:r>
            <a:r>
              <a:rPr lang="it-IT" sz="2400" dirty="0" smtClean="0"/>
              <a:t>,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S</a:t>
            </a:r>
            <a:r>
              <a:rPr lang="it-IT" sz="2400" baseline="-25000" dirty="0" err="1" smtClean="0"/>
              <a:t>amb</a:t>
            </a:r>
            <a:r>
              <a:rPr lang="it-IT" sz="2400" dirty="0" smtClean="0"/>
              <a:t> e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S</a:t>
            </a:r>
            <a:r>
              <a:rPr lang="it-IT" sz="2400" baseline="-25000" dirty="0" err="1" smtClean="0"/>
              <a:t>univ</a:t>
            </a:r>
            <a:r>
              <a:rPr lang="it-IT" sz="2400" dirty="0" smtClean="0"/>
              <a:t>. I risultati ottenuti sono in accordo con la natura dei processi? Calcolare anche w, q,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U e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G per i due processi.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In una certa reazione biologica che si svolge nell’organismo a 37 °C la variazione di </a:t>
            </a:r>
            <a:r>
              <a:rPr lang="it-IT" sz="2400" dirty="0" err="1" smtClean="0"/>
              <a:t>entalpia</a:t>
            </a:r>
            <a:r>
              <a:rPr lang="it-IT" sz="2400" dirty="0" smtClean="0"/>
              <a:t> è di -125 </a:t>
            </a:r>
            <a:r>
              <a:rPr lang="it-IT" sz="2400" dirty="0" err="1" smtClean="0"/>
              <a:t>kJ</a:t>
            </a:r>
            <a:r>
              <a:rPr lang="it-IT" sz="2400" dirty="0" smtClean="0"/>
              <a:t>/mol e quella di entropia di -</a:t>
            </a:r>
            <a:r>
              <a:rPr lang="it-IT" sz="2400" smtClean="0"/>
              <a:t>126 </a:t>
            </a:r>
            <a:r>
              <a:rPr lang="it-IT" sz="2400" smtClean="0"/>
              <a:t>J/(K mol). </a:t>
            </a:r>
            <a:r>
              <a:rPr lang="it-IT" sz="2400" dirty="0" smtClean="0"/>
              <a:t>Calcolare il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G. La reazione ha andamento spontaneo? Calcolare la variazione di entropia dell’ambiente.</a:t>
            </a:r>
          </a:p>
          <a:p>
            <a:pPr algn="just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5786" y="0"/>
            <a:ext cx="7772400" cy="1470025"/>
          </a:xfrm>
        </p:spPr>
        <p:txBody>
          <a:bodyPr/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Energia libera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Calcolare la variazione di energia di </a:t>
            </a:r>
            <a:r>
              <a:rPr lang="it-IT" sz="2400" dirty="0" err="1" smtClean="0"/>
              <a:t>Gibbs</a:t>
            </a:r>
            <a:r>
              <a:rPr lang="it-IT" sz="2400" dirty="0" smtClean="0"/>
              <a:t> molare dell’anidride carbonica (trattata come gas ideale) a 20 °C, quando si muta la pressione </a:t>
            </a:r>
            <a:r>
              <a:rPr lang="it-IT" sz="2400" dirty="0" err="1" smtClean="0"/>
              <a:t>isotermicamente</a:t>
            </a:r>
            <a:r>
              <a:rPr lang="it-IT" sz="2400" dirty="0" smtClean="0"/>
              <a:t> da 1.0 bar a 2.0 bar oppure a 0.00027 </a:t>
            </a:r>
            <a:r>
              <a:rPr lang="it-IT" sz="2400" dirty="0" err="1" smtClean="0"/>
              <a:t>atm</a:t>
            </a:r>
            <a:r>
              <a:rPr lang="it-IT" sz="2400" dirty="0" smtClean="0"/>
              <a:t>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La densità del grasso </a:t>
            </a:r>
            <a:r>
              <a:rPr lang="it-IT" sz="2400" dirty="0" err="1" smtClean="0"/>
              <a:t>tristearina</a:t>
            </a:r>
            <a:r>
              <a:rPr lang="it-IT" sz="2400" dirty="0" smtClean="0"/>
              <a:t> è 0.95 g/cm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. Calcolare il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G</a:t>
            </a:r>
            <a:r>
              <a:rPr lang="it-IT" sz="2400" baseline="-25000" dirty="0" err="1" smtClean="0"/>
              <a:t>m</a:t>
            </a:r>
            <a:r>
              <a:rPr lang="it-IT" sz="2400" dirty="0" smtClean="0"/>
              <a:t> della </a:t>
            </a:r>
            <a:r>
              <a:rPr lang="it-IT" sz="2400" dirty="0" err="1" smtClean="0"/>
              <a:t>tristearina</a:t>
            </a:r>
            <a:r>
              <a:rPr lang="it-IT" sz="2400" dirty="0" smtClean="0"/>
              <a:t> quando si porta una creatura delle profondità marine da 2.0 km sotto il livello del mare alla superficie (p=1.0 </a:t>
            </a:r>
            <a:r>
              <a:rPr lang="it-IT" sz="2400" dirty="0" err="1" smtClean="0"/>
              <a:t>atm</a:t>
            </a:r>
            <a:r>
              <a:rPr lang="it-IT" sz="2400" dirty="0" smtClean="0"/>
              <a:t>). (densità dell’acqua 1.03 g/cm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).</a:t>
            </a:r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Calcolare il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G</a:t>
            </a:r>
            <a:r>
              <a:rPr lang="it-IT" sz="2400" baseline="-25000" dirty="0" err="1" smtClean="0"/>
              <a:t>m</a:t>
            </a:r>
            <a:r>
              <a:rPr lang="it-IT" sz="2400" dirty="0" smtClean="0"/>
              <a:t> e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S</a:t>
            </a:r>
            <a:r>
              <a:rPr lang="it-IT" sz="2400" baseline="-25000" dirty="0" err="1" smtClean="0"/>
              <a:t>m</a:t>
            </a:r>
            <a:r>
              <a:rPr lang="it-IT" sz="2400" dirty="0" smtClean="0"/>
              <a:t> di mescolamento quando si mischiano i due principali componenti dell’aria. Le frazioni molari di azoto e ossigeno sono 0.78 e 0.22. Il mescolamento è spontaneo?</a:t>
            </a:r>
          </a:p>
          <a:p>
            <a:pPr algn="just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5786" y="0"/>
            <a:ext cx="7772400" cy="1470025"/>
          </a:xfrm>
        </p:spPr>
        <p:txBody>
          <a:bodyPr/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Equilibrio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La costante di equilibrio relativa all’idrolisi del </a:t>
            </a:r>
            <a:r>
              <a:rPr lang="it-IT" sz="2400" dirty="0" err="1" smtClean="0"/>
              <a:t>dipeptide</a:t>
            </a:r>
            <a:r>
              <a:rPr lang="it-IT" sz="2400" dirty="0" smtClean="0"/>
              <a:t> </a:t>
            </a:r>
            <a:r>
              <a:rPr lang="it-IT" sz="2400" dirty="0" err="1" smtClean="0"/>
              <a:t>alanilglicina</a:t>
            </a:r>
            <a:r>
              <a:rPr lang="it-IT" sz="2400" dirty="0" smtClean="0"/>
              <a:t> (catalizzata dall’enzima peptidasi) è 810. Calcolare il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G°</a:t>
            </a:r>
            <a:r>
              <a:rPr lang="it-IT" sz="2400" dirty="0" smtClean="0"/>
              <a:t> per questa reazione.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Una reazione ha una costante di equilibrio 10 volte maggiore a quella di una seconda reazione. Se il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G°</a:t>
            </a:r>
            <a:r>
              <a:rPr lang="it-IT" sz="2400" dirty="0" smtClean="0"/>
              <a:t> per la prima è -300kJ/mol, quanto vale per la seconda?</a:t>
            </a:r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Quale valore ha la costante di equilibrio di una reazione per cui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G°=0?</a:t>
            </a:r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Per l’idrolisi dell’ATP a 37 °C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H°=-20 </a:t>
            </a:r>
            <a:r>
              <a:rPr lang="it-IT" sz="2400" dirty="0" err="1" smtClean="0"/>
              <a:t>kJ</a:t>
            </a:r>
            <a:r>
              <a:rPr lang="it-IT" sz="2400" dirty="0" smtClean="0"/>
              <a:t>/mol e </a:t>
            </a:r>
            <a:r>
              <a:rPr lang="it-IT" sz="2400" dirty="0" smtClean="0">
                <a:latin typeface="Symbol" pitchFamily="18" charset="2"/>
              </a:rPr>
              <a:t>D</a:t>
            </a:r>
            <a:r>
              <a:rPr lang="it-IT" sz="2400" dirty="0" smtClean="0"/>
              <a:t>S°=34 J/(K mol). Assumendo questi valori costanti, a quale temperatura la costante di equilibrio della reazione diviene &gt;1?</a:t>
            </a:r>
          </a:p>
          <a:p>
            <a:pPr algn="just"/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5786" y="0"/>
            <a:ext cx="7772400" cy="1470025"/>
          </a:xfrm>
        </p:spPr>
        <p:txBody>
          <a:bodyPr/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Equilibrio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Dimostrare che, riportando in grafico il logaritmo di una costante di equilibrio in funzione del reciproco della temperatura si può determinare l’</a:t>
            </a:r>
            <a:r>
              <a:rPr lang="it-IT" sz="2400" dirty="0" err="1" smtClean="0"/>
              <a:t>entalpia</a:t>
            </a:r>
            <a:r>
              <a:rPr lang="it-IT" sz="2400" dirty="0" smtClean="0"/>
              <a:t> di reazione.</a:t>
            </a:r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Qual è il </a:t>
            </a:r>
            <a:r>
              <a:rPr lang="it-IT" sz="2400" dirty="0" err="1" smtClean="0">
                <a:latin typeface="Symbol" pitchFamily="18" charset="2"/>
              </a:rPr>
              <a:t>D</a:t>
            </a:r>
            <a:r>
              <a:rPr lang="it-IT" sz="2400" dirty="0" err="1" smtClean="0"/>
              <a:t>H°</a:t>
            </a:r>
            <a:r>
              <a:rPr lang="it-IT" sz="2400" dirty="0" smtClean="0"/>
              <a:t> di una reazione per cui la costante di equilibrio si raddoppi aumentando la temperatura da 298 a 308 K? E di una reazione per cui la costante si dimezzi?</a:t>
            </a:r>
          </a:p>
          <a:p>
            <a:pPr algn="just"/>
            <a:endParaRPr lang="it-IT" sz="2400" dirty="0"/>
          </a:p>
          <a:p>
            <a:pPr algn="just"/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Cinetica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it-IT" sz="2400" dirty="0" smtClean="0"/>
              <a:t>In soluzione acida il saccarosio si idrolizza rapidamente in glucosio e fruttosio. In base ai seguenti dati determinare l’ordine di reazione rispetto al saccarosio e la costante cinetica della reazione.</a:t>
            </a:r>
          </a:p>
          <a:p>
            <a:endParaRPr lang="it-IT" sz="20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28600" y="3505200"/>
          <a:ext cx="868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140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210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[saccarosio] (M)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.316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.256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.238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.190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.146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Esercizi</a:t>
            </a:r>
            <a:br>
              <a:rPr lang="it-IT" dirty="0" smtClean="0"/>
            </a:br>
            <a:r>
              <a:rPr lang="it-IT" dirty="0" smtClean="0"/>
              <a:t>Cinetica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686800" cy="4525963"/>
          </a:xfrm>
        </p:spPr>
        <p:txBody>
          <a:bodyPr/>
          <a:lstStyle/>
          <a:p>
            <a:r>
              <a:rPr lang="it-IT" sz="2400" dirty="0" err="1" smtClean="0"/>
              <a:t>Iodoacetammide</a:t>
            </a:r>
            <a:r>
              <a:rPr lang="it-IT" sz="2400" dirty="0" smtClean="0"/>
              <a:t> e </a:t>
            </a:r>
            <a:r>
              <a:rPr lang="it-IT" sz="2400" dirty="0" err="1" smtClean="0"/>
              <a:t>N-acetilcisteina</a:t>
            </a:r>
            <a:r>
              <a:rPr lang="it-IT" sz="2400" dirty="0" smtClean="0"/>
              <a:t> reagiscono in rapporto stechiometrico 1:</a:t>
            </a:r>
            <a:r>
              <a:rPr lang="it-IT" sz="2400" dirty="0" err="1" smtClean="0"/>
              <a:t>1</a:t>
            </a:r>
            <a:r>
              <a:rPr lang="it-IT" sz="2400" dirty="0" smtClean="0"/>
              <a:t>. In base ai seguenti dati determinare l’ordine totale della reazione, l’ordine rispetto a ciascun reagente, la costante cinetica. [</a:t>
            </a:r>
            <a:r>
              <a:rPr lang="it-IT" sz="2400" dirty="0" err="1" smtClean="0"/>
              <a:t>N-acetilcisteina</a:t>
            </a:r>
            <a:r>
              <a:rPr lang="it-IT" sz="2400" dirty="0" smtClean="0"/>
              <a:t>]=1.00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[</a:t>
            </a:r>
            <a:r>
              <a:rPr lang="it-IT" sz="2400" dirty="0" err="1" smtClean="0"/>
              <a:t>iodoacetammide</a:t>
            </a:r>
            <a:r>
              <a:rPr lang="it-IT" sz="2400" dirty="0" smtClean="0"/>
              <a:t>]= 1.00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[</a:t>
            </a:r>
            <a:r>
              <a:rPr lang="it-IT" sz="2400" dirty="0" err="1" smtClean="0"/>
              <a:t>iodoacetammide</a:t>
            </a:r>
            <a:r>
              <a:rPr lang="it-IT" sz="2400" dirty="0" smtClean="0"/>
              <a:t>]= 2.00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0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143000" y="3657600"/>
          <a:ext cx="6629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 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N-acetilcisteina</a:t>
                      </a:r>
                      <a:r>
                        <a:rPr lang="it-IT" dirty="0" smtClean="0"/>
                        <a:t>] (</a:t>
                      </a:r>
                      <a:r>
                        <a:rPr lang="it-IT" dirty="0" err="1" smtClean="0"/>
                        <a:t>mM</a:t>
                      </a:r>
                      <a:r>
                        <a:rPr lang="it-IT" dirty="0" smtClean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.770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.580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.410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.315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.155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219200" y="5486400"/>
          <a:ext cx="6629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 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N-acetilcisteina</a:t>
                      </a:r>
                      <a:r>
                        <a:rPr lang="it-IT" dirty="0" smtClean="0"/>
                        <a:t>] (</a:t>
                      </a:r>
                      <a:r>
                        <a:rPr lang="it-IT" dirty="0" err="1" smtClean="0"/>
                        <a:t>mM</a:t>
                      </a:r>
                      <a:r>
                        <a:rPr lang="it-IT" dirty="0" smtClean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.58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.09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574</Words>
  <Application>Microsoft Office PowerPoint</Application>
  <PresentationFormat>Presentazione su schermo (4:3)</PresentationFormat>
  <Paragraphs>83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Esercizi II principio</vt:lpstr>
      <vt:lpstr>Esercizi Energia libera</vt:lpstr>
      <vt:lpstr>Esercizi Equilibrio</vt:lpstr>
      <vt:lpstr>Esercizi Equilibrio</vt:lpstr>
      <vt:lpstr>Esercizi Cinetica</vt:lpstr>
      <vt:lpstr>Esercizi Cinetica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Esercizi I e II principio, H, S, G</dc:title>
  <dc:creator>computer-1</dc:creator>
  <cp:lastModifiedBy>Nome utente</cp:lastModifiedBy>
  <cp:revision>50</cp:revision>
  <dcterms:created xsi:type="dcterms:W3CDTF">2009-04-15T07:23:20Z</dcterms:created>
  <dcterms:modified xsi:type="dcterms:W3CDTF">2009-04-21T09:39:55Z</dcterms:modified>
</cp:coreProperties>
</file>