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74" r:id="rId5"/>
    <p:sldId id="275" r:id="rId6"/>
    <p:sldId id="265" r:id="rId7"/>
    <p:sldId id="267" r:id="rId8"/>
    <p:sldId id="268" r:id="rId9"/>
    <p:sldId id="269" r:id="rId10"/>
    <p:sldId id="270" r:id="rId11"/>
    <p:sldId id="271" r:id="rId12"/>
    <p:sldId id="272" r:id="rId13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0000FF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1" autoAdjust="0"/>
    <p:restoredTop sz="94660"/>
  </p:normalViewPr>
  <p:slideViewPr>
    <p:cSldViewPr>
      <p:cViewPr varScale="1">
        <p:scale>
          <a:sx n="65" d="100"/>
          <a:sy n="65" d="100"/>
        </p:scale>
        <p:origin x="-58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5E7628-00AF-4762-A062-FA83D2759AA5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E25B04-CBD0-4683-B625-E116D927C036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584354-492B-4DFA-B8A2-F8C55BD58220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3207D8-F69F-436C-9BE7-5BF440BB18DF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833946-CBD9-4EF4-9C5E-B8D7F5EE7F27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54ACDC-6DEA-4547-BA84-589EF0E1059A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6B111C-8F4B-4D2C-8E5B-60242301AAC8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FAD257-A9BD-418F-91CB-BE7593D262C9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F11890-A818-43AE-9B96-A1D257F8F600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FD0F4A-EF62-43D9-8E90-4F03AA9046B3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9CD20E-7BE8-48F7-881F-AA812252A3C1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C6CD36B-150B-4603-82FC-413B5CAA31CB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3657600" y="1219200"/>
            <a:ext cx="2514600" cy="1371600"/>
          </a:xfrm>
          <a:prstGeom prst="rect">
            <a:avLst/>
          </a:prstGeom>
          <a:solidFill>
            <a:srgbClr val="FFFF99">
              <a:alpha val="3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4100" name="WordArt 4"/>
          <p:cNvSpPr>
            <a:spLocks noChangeArrowheads="1" noChangeShapeType="1" noTextEdit="1"/>
          </p:cNvSpPr>
          <p:nvPr/>
        </p:nvSpPr>
        <p:spPr bwMode="auto">
          <a:xfrm>
            <a:off x="381000" y="228600"/>
            <a:ext cx="85344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Dipendenza della velocità di reazione dalla temperatura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533400" y="1752600"/>
            <a:ext cx="2706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Legge di Arrhenius</a:t>
            </a:r>
            <a:r>
              <a:rPr lang="it-IT" sz="2400">
                <a:latin typeface="Times New Roman" pitchFamily="18" charset="0"/>
              </a:rPr>
              <a:t>:</a:t>
            </a:r>
          </a:p>
        </p:txBody>
      </p:sp>
      <p:graphicFrame>
        <p:nvGraphicFramePr>
          <p:cNvPr id="4102" name="Object 6"/>
          <p:cNvGraphicFramePr>
            <a:graphicFrameLocks noChangeAspect="1"/>
          </p:cNvGraphicFramePr>
          <p:nvPr/>
        </p:nvGraphicFramePr>
        <p:xfrm>
          <a:off x="3886200" y="1295400"/>
          <a:ext cx="2000250" cy="981075"/>
        </p:xfrm>
        <a:graphic>
          <a:graphicData uri="http://schemas.openxmlformats.org/presentationml/2006/ole">
            <p:oleObj spid="_x0000_s4102" name="Equation" r:id="rId3" imgW="647640" imgH="317160" progId="Equation.3">
              <p:embed/>
            </p:oleObj>
          </a:graphicData>
        </a:graphic>
      </p:graphicFrame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593725" y="3165475"/>
            <a:ext cx="8321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24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 = fattore pre-esponenziale</a:t>
            </a:r>
            <a:r>
              <a:rPr lang="it-IT" sz="2400">
                <a:latin typeface="Times New Roman" pitchFamily="18" charset="0"/>
              </a:rPr>
              <a:t>            </a:t>
            </a:r>
            <a:r>
              <a:rPr lang="it-IT" sz="24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E</a:t>
            </a:r>
            <a:r>
              <a:rPr lang="it-IT" sz="2400" b="1" i="1" baseline="-250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r>
              <a:rPr lang="it-IT" sz="24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= energia di attivazione</a:t>
            </a:r>
          </a:p>
        </p:txBody>
      </p:sp>
      <p:graphicFrame>
        <p:nvGraphicFramePr>
          <p:cNvPr id="4105" name="Object 9"/>
          <p:cNvGraphicFramePr>
            <a:graphicFrameLocks noChangeAspect="1"/>
          </p:cNvGraphicFramePr>
          <p:nvPr/>
        </p:nvGraphicFramePr>
        <p:xfrm>
          <a:off x="914400" y="4648200"/>
          <a:ext cx="2416175" cy="925513"/>
        </p:xfrm>
        <a:graphic>
          <a:graphicData uri="http://schemas.openxmlformats.org/presentationml/2006/ole">
            <p:oleObj spid="_x0000_s4105" name="Equation" r:id="rId4" imgW="1028520" imgH="393480" progId="Equation.3">
              <p:embed/>
            </p:oleObj>
          </a:graphicData>
        </a:graphic>
      </p:graphicFrame>
      <p:sp>
        <p:nvSpPr>
          <p:cNvPr id="4106" name="Line 10"/>
          <p:cNvSpPr>
            <a:spLocks noChangeShapeType="1"/>
          </p:cNvSpPr>
          <p:nvPr/>
        </p:nvSpPr>
        <p:spPr bwMode="auto">
          <a:xfrm flipV="1">
            <a:off x="4876800" y="3810000"/>
            <a:ext cx="0" cy="228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107" name="Line 11"/>
          <p:cNvSpPr>
            <a:spLocks noChangeShapeType="1"/>
          </p:cNvSpPr>
          <p:nvPr/>
        </p:nvSpPr>
        <p:spPr bwMode="auto">
          <a:xfrm>
            <a:off x="4876800" y="6096000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108" name="Line 12"/>
          <p:cNvSpPr>
            <a:spLocks noChangeShapeType="1"/>
          </p:cNvSpPr>
          <p:nvPr/>
        </p:nvSpPr>
        <p:spPr bwMode="auto">
          <a:xfrm>
            <a:off x="5486400" y="4495800"/>
            <a:ext cx="19812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109" name="Line 13"/>
          <p:cNvSpPr>
            <a:spLocks noChangeShapeType="1"/>
          </p:cNvSpPr>
          <p:nvPr/>
        </p:nvSpPr>
        <p:spPr bwMode="auto">
          <a:xfrm>
            <a:off x="6019800" y="54102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110" name="Arc 14"/>
          <p:cNvSpPr>
            <a:spLocks/>
          </p:cNvSpPr>
          <p:nvPr/>
        </p:nvSpPr>
        <p:spPr bwMode="auto">
          <a:xfrm flipH="1">
            <a:off x="6324600" y="5105400"/>
            <a:ext cx="152400" cy="304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4111" name="Text Box 15"/>
          <p:cNvSpPr txBox="1">
            <a:spLocks noChangeArrowheads="1"/>
          </p:cNvSpPr>
          <p:nvPr/>
        </p:nvSpPr>
        <p:spPr bwMode="auto">
          <a:xfrm>
            <a:off x="4114800" y="3810000"/>
            <a:ext cx="649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ln k</a:t>
            </a:r>
          </a:p>
        </p:txBody>
      </p:sp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7299325" y="6137275"/>
            <a:ext cx="606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1/T</a:t>
            </a:r>
          </a:p>
        </p:txBody>
      </p:sp>
      <p:sp>
        <p:nvSpPr>
          <p:cNvPr id="4113" name="Text Box 17"/>
          <p:cNvSpPr txBox="1">
            <a:spLocks noChangeArrowheads="1"/>
          </p:cNvSpPr>
          <p:nvPr/>
        </p:nvSpPr>
        <p:spPr bwMode="auto">
          <a:xfrm>
            <a:off x="5334000" y="4805363"/>
            <a:ext cx="849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-E</a:t>
            </a:r>
            <a:r>
              <a:rPr lang="it-IT" sz="2400" baseline="-25000">
                <a:latin typeface="Times New Roman" pitchFamily="18" charset="0"/>
              </a:rPr>
              <a:t>a</a:t>
            </a:r>
            <a:r>
              <a:rPr lang="it-IT" sz="2400">
                <a:latin typeface="Times New Roman" pitchFamily="18" charset="0"/>
              </a:rPr>
              <a:t>/R</a:t>
            </a:r>
          </a:p>
        </p:txBody>
      </p:sp>
      <p:sp>
        <p:nvSpPr>
          <p:cNvPr id="4114" name="Line 18"/>
          <p:cNvSpPr>
            <a:spLocks noChangeShapeType="1"/>
          </p:cNvSpPr>
          <p:nvPr/>
        </p:nvSpPr>
        <p:spPr bwMode="auto">
          <a:xfrm>
            <a:off x="4876800" y="41148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2133600" y="304800"/>
            <a:ext cx="42291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Parametri di Arrhenius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81000" y="1600200"/>
            <a:ext cx="7732713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24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Reazioni di I ordine</a:t>
            </a:r>
            <a:r>
              <a:rPr lang="it-IT" sz="2400">
                <a:latin typeface="Times New Roman" pitchFamily="18" charset="0"/>
              </a:rPr>
              <a:t>                    A(s</a:t>
            </a:r>
            <a:r>
              <a:rPr lang="it-IT" sz="2400" baseline="30000">
                <a:latin typeface="Times New Roman" pitchFamily="18" charset="0"/>
              </a:rPr>
              <a:t>-1</a:t>
            </a:r>
            <a:r>
              <a:rPr lang="it-IT" sz="2400">
                <a:latin typeface="Times New Roman" pitchFamily="18" charset="0"/>
              </a:rPr>
              <a:t>)             E</a:t>
            </a:r>
            <a:r>
              <a:rPr lang="it-IT" sz="2400" baseline="-25000">
                <a:latin typeface="Times New Roman" pitchFamily="18" charset="0"/>
              </a:rPr>
              <a:t>a</a:t>
            </a:r>
            <a:r>
              <a:rPr lang="it-IT" sz="2400">
                <a:latin typeface="Times New Roman" pitchFamily="18" charset="0"/>
              </a:rPr>
              <a:t>(kJ</a:t>
            </a:r>
            <a:r>
              <a:rPr lang="it-IT" sz="2400">
                <a:latin typeface="Times New Roman" pitchFamily="18" charset="0"/>
                <a:sym typeface="Symbol" pitchFamily="18" charset="2"/>
              </a:rPr>
              <a:t>mol</a:t>
            </a:r>
            <a:r>
              <a:rPr lang="it-IT" sz="2400" baseline="30000">
                <a:latin typeface="Times New Roman" pitchFamily="18" charset="0"/>
                <a:sym typeface="Symbol" pitchFamily="18" charset="2"/>
              </a:rPr>
              <a:t>-1</a:t>
            </a:r>
            <a:r>
              <a:rPr lang="it-IT" sz="2400">
                <a:latin typeface="Times New Roman" pitchFamily="18" charset="0"/>
                <a:sym typeface="Symbol" pitchFamily="18" charset="2"/>
              </a:rPr>
              <a:t>)</a:t>
            </a:r>
          </a:p>
          <a:p>
            <a:endParaRPr lang="it-IT" sz="2400">
              <a:latin typeface="Times New Roman" pitchFamily="18" charset="0"/>
              <a:sym typeface="Symbol" pitchFamily="18" charset="2"/>
            </a:endParaRPr>
          </a:p>
          <a:p>
            <a:r>
              <a:rPr lang="it-IT" sz="2400">
                <a:latin typeface="Times New Roman" pitchFamily="18" charset="0"/>
                <a:sym typeface="Symbol" pitchFamily="18" charset="2"/>
              </a:rPr>
              <a:t>CH</a:t>
            </a:r>
            <a:r>
              <a:rPr lang="it-IT" sz="2400" baseline="-25000">
                <a:latin typeface="Times New Roman" pitchFamily="18" charset="0"/>
                <a:sym typeface="Symbol" pitchFamily="18" charset="2"/>
              </a:rPr>
              <a:t>3</a:t>
            </a:r>
            <a:r>
              <a:rPr lang="it-IT" sz="2400">
                <a:latin typeface="Times New Roman" pitchFamily="18" charset="0"/>
                <a:sym typeface="Symbol" pitchFamily="18" charset="2"/>
              </a:rPr>
              <a:t>NC</a:t>
            </a:r>
            <a:r>
              <a:rPr lang="it-IT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→CH</a:t>
            </a:r>
            <a:r>
              <a:rPr lang="it-IT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3</a:t>
            </a:r>
            <a:r>
              <a:rPr lang="it-IT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CN                     3.9810</a:t>
            </a:r>
            <a:r>
              <a:rPr lang="it-IT" sz="2400" baseline="30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13</a:t>
            </a:r>
            <a:r>
              <a:rPr lang="it-IT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            160</a:t>
            </a:r>
          </a:p>
          <a:p>
            <a:endParaRPr lang="it-IT" sz="24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r>
              <a:rPr lang="it-IT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2N</a:t>
            </a:r>
            <a:r>
              <a:rPr lang="it-IT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it-IT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O</a:t>
            </a:r>
            <a:r>
              <a:rPr lang="it-IT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5</a:t>
            </a:r>
            <a:r>
              <a:rPr lang="it-IT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→4NO</a:t>
            </a:r>
            <a:r>
              <a:rPr lang="it-IT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it-IT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+O</a:t>
            </a:r>
            <a:r>
              <a:rPr lang="it-IT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                              </a:t>
            </a:r>
            <a:r>
              <a:rPr lang="it-IT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4.9410</a:t>
            </a:r>
            <a:r>
              <a:rPr lang="it-IT" sz="2400" baseline="30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13</a:t>
            </a:r>
            <a:r>
              <a:rPr lang="it-IT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           103.4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381000" y="4114800"/>
            <a:ext cx="79248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24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Reazioni di II ordine</a:t>
            </a:r>
            <a:r>
              <a:rPr lang="it-IT" sz="2400">
                <a:latin typeface="Times New Roman" pitchFamily="18" charset="0"/>
              </a:rPr>
              <a:t>                A(M</a:t>
            </a:r>
            <a:r>
              <a:rPr lang="it-IT" sz="2400" baseline="30000">
                <a:latin typeface="Times New Roman" pitchFamily="18" charset="0"/>
              </a:rPr>
              <a:t>-1</a:t>
            </a:r>
            <a:r>
              <a:rPr lang="it-IT" sz="2400">
                <a:latin typeface="Times New Roman" pitchFamily="18" charset="0"/>
                <a:sym typeface="Symbol" pitchFamily="18" charset="2"/>
              </a:rPr>
              <a:t></a:t>
            </a:r>
            <a:r>
              <a:rPr lang="it-IT" sz="2400">
                <a:latin typeface="Times New Roman" pitchFamily="18" charset="0"/>
              </a:rPr>
              <a:t>s</a:t>
            </a:r>
            <a:r>
              <a:rPr lang="it-IT" sz="2400" baseline="30000">
                <a:latin typeface="Times New Roman" pitchFamily="18" charset="0"/>
              </a:rPr>
              <a:t>-1</a:t>
            </a:r>
            <a:r>
              <a:rPr lang="it-IT" sz="2400">
                <a:latin typeface="Times New Roman" pitchFamily="18" charset="0"/>
              </a:rPr>
              <a:t>)         E</a:t>
            </a:r>
            <a:r>
              <a:rPr lang="it-IT" sz="2400" baseline="-25000">
                <a:latin typeface="Times New Roman" pitchFamily="18" charset="0"/>
              </a:rPr>
              <a:t>a</a:t>
            </a:r>
            <a:r>
              <a:rPr lang="it-IT" sz="2400">
                <a:latin typeface="Times New Roman" pitchFamily="18" charset="0"/>
              </a:rPr>
              <a:t>(kJ</a:t>
            </a:r>
            <a:r>
              <a:rPr lang="it-IT" sz="2400">
                <a:latin typeface="Times New Roman" pitchFamily="18" charset="0"/>
                <a:sym typeface="Symbol" pitchFamily="18" charset="2"/>
              </a:rPr>
              <a:t>mol</a:t>
            </a:r>
            <a:r>
              <a:rPr lang="it-IT" sz="2400" baseline="30000">
                <a:latin typeface="Times New Roman" pitchFamily="18" charset="0"/>
                <a:sym typeface="Symbol" pitchFamily="18" charset="2"/>
              </a:rPr>
              <a:t>-1</a:t>
            </a:r>
            <a:r>
              <a:rPr lang="it-IT" sz="2400">
                <a:latin typeface="Times New Roman" pitchFamily="18" charset="0"/>
                <a:sym typeface="Symbol" pitchFamily="18" charset="2"/>
              </a:rPr>
              <a:t>)</a:t>
            </a:r>
          </a:p>
          <a:p>
            <a:endParaRPr lang="it-IT" sz="2400">
              <a:latin typeface="Times New Roman" pitchFamily="18" charset="0"/>
              <a:sym typeface="Symbol" pitchFamily="18" charset="2"/>
            </a:endParaRPr>
          </a:p>
          <a:p>
            <a:r>
              <a:rPr lang="it-IT" sz="2400">
                <a:latin typeface="Times New Roman" pitchFamily="18" charset="0"/>
                <a:sym typeface="Symbol" pitchFamily="18" charset="2"/>
              </a:rPr>
              <a:t>OH + H</a:t>
            </a:r>
            <a:r>
              <a:rPr lang="it-IT" sz="2400" baseline="-25000">
                <a:latin typeface="Times New Roman" pitchFamily="18" charset="0"/>
                <a:sym typeface="Symbol" pitchFamily="18" charset="2"/>
              </a:rPr>
              <a:t>2</a:t>
            </a:r>
            <a:r>
              <a:rPr lang="it-IT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→H</a:t>
            </a:r>
            <a:r>
              <a:rPr lang="it-IT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it-IT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O + H                 8.010</a:t>
            </a:r>
            <a:r>
              <a:rPr lang="it-IT" sz="2400" baseline="30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10</a:t>
            </a:r>
            <a:r>
              <a:rPr lang="it-IT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                   42</a:t>
            </a:r>
          </a:p>
          <a:p>
            <a:endParaRPr lang="it-IT" sz="24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r>
              <a:rPr lang="it-IT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NaC</a:t>
            </a:r>
            <a:r>
              <a:rPr lang="it-IT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it-IT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H</a:t>
            </a:r>
            <a:r>
              <a:rPr lang="it-IT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5</a:t>
            </a:r>
            <a:r>
              <a:rPr lang="it-IT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O+CH</a:t>
            </a:r>
            <a:r>
              <a:rPr lang="it-IT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3</a:t>
            </a:r>
            <a:r>
              <a:rPr lang="it-IT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I→</a:t>
            </a:r>
            <a:r>
              <a:rPr lang="it-IT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                        </a:t>
            </a:r>
            <a:r>
              <a:rPr lang="it-IT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2.4210</a:t>
            </a:r>
            <a:r>
              <a:rPr lang="it-IT" sz="2400" baseline="30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11</a:t>
            </a:r>
            <a:r>
              <a:rPr lang="it-IT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                81.6</a:t>
            </a:r>
          </a:p>
          <a:p>
            <a:r>
              <a:rPr lang="it-IT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NaI + C</a:t>
            </a:r>
            <a:r>
              <a:rPr lang="it-IT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3</a:t>
            </a:r>
            <a:r>
              <a:rPr lang="it-IT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H</a:t>
            </a:r>
            <a:r>
              <a:rPr lang="it-IT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8</a:t>
            </a:r>
            <a:r>
              <a:rPr lang="it-IT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WordArt 4"/>
          <p:cNvSpPr>
            <a:spLocks noChangeArrowheads="1" noChangeShapeType="1" noTextEdit="1"/>
          </p:cNvSpPr>
          <p:nvPr/>
        </p:nvSpPr>
        <p:spPr bwMode="auto">
          <a:xfrm>
            <a:off x="2743200" y="152400"/>
            <a:ext cx="34290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Teoria collisionale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657600" y="838200"/>
            <a:ext cx="1447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28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 </a:t>
            </a:r>
            <a:r>
              <a:rPr lang="it-IT" sz="28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sym typeface="Symbol" pitchFamily="18" charset="2"/>
              </a:rPr>
              <a:t> z P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304800" y="1447800"/>
            <a:ext cx="85344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it-IT" sz="24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z</a:t>
            </a:r>
            <a:r>
              <a:rPr lang="it-IT" sz="2400">
                <a:latin typeface="Times New Roman" pitchFamily="18" charset="0"/>
              </a:rPr>
              <a:t> : </a:t>
            </a:r>
            <a:r>
              <a:rPr lang="it-IT" sz="2400" i="1">
                <a:latin typeface="Times New Roman" pitchFamily="18" charset="0"/>
              </a:rPr>
              <a:t>frequenza di collisioni</a:t>
            </a:r>
            <a:r>
              <a:rPr lang="it-IT" sz="2400">
                <a:latin typeface="Times New Roman" pitchFamily="18" charset="0"/>
              </a:rPr>
              <a:t> = numero di collisioni per unità di tempo</a:t>
            </a:r>
          </a:p>
          <a:p>
            <a:pPr algn="just"/>
            <a:r>
              <a:rPr lang="it-IT" sz="24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</a:t>
            </a:r>
            <a:r>
              <a:rPr lang="it-IT" sz="2400">
                <a:latin typeface="Times New Roman" pitchFamily="18" charset="0"/>
              </a:rPr>
              <a:t>: </a:t>
            </a:r>
            <a:r>
              <a:rPr lang="it-IT" sz="2400" i="1">
                <a:latin typeface="Times New Roman" pitchFamily="18" charset="0"/>
              </a:rPr>
              <a:t>fattore sterico</a:t>
            </a:r>
            <a:r>
              <a:rPr lang="it-IT" sz="2400">
                <a:latin typeface="Times New Roman" pitchFamily="18" charset="0"/>
              </a:rPr>
              <a:t> = probabilità che un urto avvenga con la giusta  orientazione</a:t>
            </a:r>
          </a:p>
          <a:p>
            <a:pPr algn="just"/>
            <a:r>
              <a:rPr lang="it-IT" sz="24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E</a:t>
            </a:r>
            <a:r>
              <a:rPr lang="it-IT" sz="2400" b="1" i="1" baseline="-250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r>
              <a:rPr lang="it-IT" sz="2400">
                <a:latin typeface="Times New Roman" pitchFamily="18" charset="0"/>
              </a:rPr>
              <a:t>: </a:t>
            </a:r>
            <a:r>
              <a:rPr lang="it-IT" sz="2400" i="1">
                <a:latin typeface="Times New Roman" pitchFamily="18" charset="0"/>
              </a:rPr>
              <a:t>energia di attivazione</a:t>
            </a:r>
            <a:r>
              <a:rPr lang="it-IT" sz="2400">
                <a:latin typeface="Times New Roman" pitchFamily="18" charset="0"/>
              </a:rPr>
              <a:t> = energia necessaria a far avvenire la reazione</a:t>
            </a:r>
          </a:p>
        </p:txBody>
      </p:sp>
      <p:graphicFrame>
        <p:nvGraphicFramePr>
          <p:cNvPr id="6152" name="Object 8"/>
          <p:cNvGraphicFramePr>
            <a:graphicFrameLocks noChangeAspect="1"/>
          </p:cNvGraphicFramePr>
          <p:nvPr/>
        </p:nvGraphicFramePr>
        <p:xfrm>
          <a:off x="762000" y="3429000"/>
          <a:ext cx="731838" cy="762000"/>
        </p:xfrm>
        <a:graphic>
          <a:graphicData uri="http://schemas.openxmlformats.org/presentationml/2006/ole">
            <p:oleObj spid="_x0000_s25602" name="Equation" r:id="rId3" imgW="304560" imgH="317160" progId="Equation.3">
              <p:embed/>
            </p:oleObj>
          </a:graphicData>
        </a:graphic>
      </p:graphicFrame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1676400" y="34290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2400" i="1">
                <a:latin typeface="Times New Roman" pitchFamily="18" charset="0"/>
              </a:rPr>
              <a:t>Fattore di Boltzmann</a:t>
            </a:r>
            <a:r>
              <a:rPr lang="it-IT" sz="2400">
                <a:latin typeface="Times New Roman" pitchFamily="18" charset="0"/>
              </a:rPr>
              <a:t> = frazione di molecole che hanno energia E</a:t>
            </a:r>
            <a:r>
              <a:rPr lang="it-IT" sz="2400">
                <a:latin typeface="Times New Roman" pitchFamily="18" charset="0"/>
                <a:cs typeface="Arial" charset="0"/>
              </a:rPr>
              <a:t>≥E</a:t>
            </a:r>
            <a:r>
              <a:rPr lang="it-IT" sz="2400" baseline="-25000">
                <a:latin typeface="Times New Roman" pitchFamily="18" charset="0"/>
                <a:cs typeface="Arial" charset="0"/>
              </a:rPr>
              <a:t>a</a:t>
            </a:r>
          </a:p>
        </p:txBody>
      </p:sp>
      <p:sp>
        <p:nvSpPr>
          <p:cNvPr id="6154" name="Line 10"/>
          <p:cNvSpPr>
            <a:spLocks noChangeShapeType="1"/>
          </p:cNvSpPr>
          <p:nvPr/>
        </p:nvSpPr>
        <p:spPr bwMode="auto">
          <a:xfrm flipV="1">
            <a:off x="2743200" y="4419600"/>
            <a:ext cx="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>
            <a:off x="2743200" y="6400800"/>
            <a:ext cx="449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6158" name="Freeform 14"/>
          <p:cNvSpPr>
            <a:spLocks/>
          </p:cNvSpPr>
          <p:nvPr/>
        </p:nvSpPr>
        <p:spPr bwMode="auto">
          <a:xfrm>
            <a:off x="2743200" y="4445000"/>
            <a:ext cx="2133600" cy="1955800"/>
          </a:xfrm>
          <a:custGeom>
            <a:avLst/>
            <a:gdLst/>
            <a:ahLst/>
            <a:cxnLst>
              <a:cxn ang="0">
                <a:pos x="0" y="1232"/>
              </a:cxn>
              <a:cxn ang="0">
                <a:pos x="288" y="992"/>
              </a:cxn>
              <a:cxn ang="0">
                <a:pos x="528" y="176"/>
              </a:cxn>
              <a:cxn ang="0">
                <a:pos x="672" y="128"/>
              </a:cxn>
              <a:cxn ang="0">
                <a:pos x="960" y="944"/>
              </a:cxn>
              <a:cxn ang="0">
                <a:pos x="1344" y="1232"/>
              </a:cxn>
            </a:cxnLst>
            <a:rect l="0" t="0" r="r" b="b"/>
            <a:pathLst>
              <a:path w="1344" h="1232">
                <a:moveTo>
                  <a:pt x="0" y="1232"/>
                </a:moveTo>
                <a:cubicBezTo>
                  <a:pt x="100" y="1200"/>
                  <a:pt x="200" y="1168"/>
                  <a:pt x="288" y="992"/>
                </a:cubicBezTo>
                <a:cubicBezTo>
                  <a:pt x="376" y="816"/>
                  <a:pt x="464" y="320"/>
                  <a:pt x="528" y="176"/>
                </a:cubicBezTo>
                <a:cubicBezTo>
                  <a:pt x="592" y="32"/>
                  <a:pt x="600" y="0"/>
                  <a:pt x="672" y="128"/>
                </a:cubicBezTo>
                <a:cubicBezTo>
                  <a:pt x="744" y="256"/>
                  <a:pt x="848" y="760"/>
                  <a:pt x="960" y="944"/>
                </a:cubicBezTo>
                <a:cubicBezTo>
                  <a:pt x="1072" y="1128"/>
                  <a:pt x="1280" y="1184"/>
                  <a:pt x="1344" y="12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6160" name="Freeform 16"/>
          <p:cNvSpPr>
            <a:spLocks/>
          </p:cNvSpPr>
          <p:nvPr/>
        </p:nvSpPr>
        <p:spPr bwMode="auto">
          <a:xfrm>
            <a:off x="2743200" y="4991100"/>
            <a:ext cx="4038600" cy="1409700"/>
          </a:xfrm>
          <a:custGeom>
            <a:avLst/>
            <a:gdLst/>
            <a:ahLst/>
            <a:cxnLst>
              <a:cxn ang="0">
                <a:pos x="0" y="888"/>
              </a:cxn>
              <a:cxn ang="0">
                <a:pos x="768" y="648"/>
              </a:cxn>
              <a:cxn ang="0">
                <a:pos x="1584" y="24"/>
              </a:cxn>
              <a:cxn ang="0">
                <a:pos x="2448" y="504"/>
              </a:cxn>
              <a:cxn ang="0">
                <a:pos x="2880" y="744"/>
              </a:cxn>
              <a:cxn ang="0">
                <a:pos x="3504" y="888"/>
              </a:cxn>
            </a:cxnLst>
            <a:rect l="0" t="0" r="r" b="b"/>
            <a:pathLst>
              <a:path w="3504" h="888">
                <a:moveTo>
                  <a:pt x="0" y="888"/>
                </a:moveTo>
                <a:cubicBezTo>
                  <a:pt x="252" y="840"/>
                  <a:pt x="504" y="792"/>
                  <a:pt x="768" y="648"/>
                </a:cubicBezTo>
                <a:cubicBezTo>
                  <a:pt x="1032" y="504"/>
                  <a:pt x="1304" y="48"/>
                  <a:pt x="1584" y="24"/>
                </a:cubicBezTo>
                <a:cubicBezTo>
                  <a:pt x="1864" y="0"/>
                  <a:pt x="2232" y="384"/>
                  <a:pt x="2448" y="504"/>
                </a:cubicBezTo>
                <a:cubicBezTo>
                  <a:pt x="2664" y="624"/>
                  <a:pt x="2704" y="680"/>
                  <a:pt x="2880" y="744"/>
                </a:cubicBezTo>
                <a:cubicBezTo>
                  <a:pt x="3056" y="808"/>
                  <a:pt x="3400" y="864"/>
                  <a:pt x="3504" y="88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1889125" y="4537075"/>
            <a:ext cx="760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N(v)</a:t>
            </a:r>
          </a:p>
        </p:txBody>
      </p:sp>
      <p:sp>
        <p:nvSpPr>
          <p:cNvPr id="6162" name="Text Box 18"/>
          <p:cNvSpPr txBox="1">
            <a:spLocks noChangeArrowheads="1"/>
          </p:cNvSpPr>
          <p:nvPr/>
        </p:nvSpPr>
        <p:spPr bwMode="auto">
          <a:xfrm>
            <a:off x="6613525" y="63658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v</a:t>
            </a:r>
          </a:p>
        </p:txBody>
      </p:sp>
      <p:sp>
        <p:nvSpPr>
          <p:cNvPr id="6163" name="Text Box 19"/>
          <p:cNvSpPr txBox="1">
            <a:spLocks noChangeArrowheads="1"/>
          </p:cNvSpPr>
          <p:nvPr/>
        </p:nvSpPr>
        <p:spPr bwMode="auto">
          <a:xfrm>
            <a:off x="3733800" y="4267200"/>
            <a:ext cx="471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T</a:t>
            </a:r>
            <a:r>
              <a:rPr lang="it-IT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6164" name="Text Box 20"/>
          <p:cNvSpPr txBox="1">
            <a:spLocks noChangeArrowheads="1"/>
          </p:cNvSpPr>
          <p:nvPr/>
        </p:nvSpPr>
        <p:spPr bwMode="auto">
          <a:xfrm>
            <a:off x="4876800" y="4800600"/>
            <a:ext cx="471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T</a:t>
            </a:r>
            <a:r>
              <a:rPr lang="it-IT" sz="2400" baseline="-25000">
                <a:latin typeface="Times New Roman" pitchFamily="18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Line 5"/>
          <p:cNvSpPr>
            <a:spLocks noChangeShapeType="1"/>
          </p:cNvSpPr>
          <p:nvPr/>
        </p:nvSpPr>
        <p:spPr bwMode="auto">
          <a:xfrm flipV="1">
            <a:off x="2586038" y="423863"/>
            <a:ext cx="0" cy="2987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2586038" y="3411538"/>
            <a:ext cx="4778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0247" name="Freeform 7"/>
          <p:cNvSpPr>
            <a:spLocks/>
          </p:cNvSpPr>
          <p:nvPr/>
        </p:nvSpPr>
        <p:spPr bwMode="auto">
          <a:xfrm>
            <a:off x="2889250" y="831850"/>
            <a:ext cx="3489325" cy="2297113"/>
          </a:xfrm>
          <a:custGeom>
            <a:avLst/>
            <a:gdLst/>
            <a:ahLst/>
            <a:cxnLst>
              <a:cxn ang="0">
                <a:pos x="0" y="1144"/>
              </a:cxn>
              <a:cxn ang="0">
                <a:pos x="192" y="1432"/>
              </a:cxn>
              <a:cxn ang="0">
                <a:pos x="624" y="376"/>
              </a:cxn>
              <a:cxn ang="0">
                <a:pos x="864" y="280"/>
              </a:cxn>
              <a:cxn ang="0">
                <a:pos x="1392" y="2056"/>
              </a:cxn>
              <a:cxn ang="0">
                <a:pos x="1824" y="1672"/>
              </a:cxn>
            </a:cxnLst>
            <a:rect l="0" t="0" r="r" b="b"/>
            <a:pathLst>
              <a:path w="1824" h="2288">
                <a:moveTo>
                  <a:pt x="0" y="1144"/>
                </a:moveTo>
                <a:cubicBezTo>
                  <a:pt x="44" y="1352"/>
                  <a:pt x="88" y="1560"/>
                  <a:pt x="192" y="1432"/>
                </a:cubicBezTo>
                <a:cubicBezTo>
                  <a:pt x="296" y="1304"/>
                  <a:pt x="512" y="568"/>
                  <a:pt x="624" y="376"/>
                </a:cubicBezTo>
                <a:cubicBezTo>
                  <a:pt x="736" y="184"/>
                  <a:pt x="736" y="0"/>
                  <a:pt x="864" y="280"/>
                </a:cubicBezTo>
                <a:cubicBezTo>
                  <a:pt x="992" y="560"/>
                  <a:pt x="1232" y="1824"/>
                  <a:pt x="1392" y="2056"/>
                </a:cubicBezTo>
                <a:cubicBezTo>
                  <a:pt x="1552" y="2288"/>
                  <a:pt x="1752" y="1736"/>
                  <a:pt x="1824" y="16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2889250" y="2392363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R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5621338" y="2936875"/>
            <a:ext cx="369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3276600" y="381000"/>
            <a:ext cx="2973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24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Stato di transizione</a:t>
            </a:r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>
            <a:off x="3117850" y="2325688"/>
            <a:ext cx="204628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graphicFrame>
        <p:nvGraphicFramePr>
          <p:cNvPr id="10255" name="Object 15"/>
          <p:cNvGraphicFramePr>
            <a:graphicFrameLocks noChangeAspect="1"/>
          </p:cNvGraphicFramePr>
          <p:nvPr/>
        </p:nvGraphicFramePr>
        <p:xfrm>
          <a:off x="3798888" y="1443038"/>
          <a:ext cx="517525" cy="600075"/>
        </p:xfrm>
        <a:graphic>
          <a:graphicData uri="http://schemas.openxmlformats.org/presentationml/2006/ole">
            <p:oleObj spid="_x0000_s26626" name="Equation" r:id="rId3" imgW="215640" imgH="279360" progId="Equation.3">
              <p:embed/>
            </p:oleObj>
          </a:graphicData>
        </a:graphic>
      </p:graphicFrame>
      <p:sp>
        <p:nvSpPr>
          <p:cNvPr id="10256" name="Line 16"/>
          <p:cNvSpPr>
            <a:spLocks noChangeShapeType="1"/>
          </p:cNvSpPr>
          <p:nvPr/>
        </p:nvSpPr>
        <p:spPr bwMode="auto">
          <a:xfrm flipH="1">
            <a:off x="3117850" y="2936875"/>
            <a:ext cx="265271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graphicFrame>
        <p:nvGraphicFramePr>
          <p:cNvPr id="10258" name="Object 18"/>
          <p:cNvGraphicFramePr>
            <a:graphicFrameLocks noChangeAspect="1"/>
          </p:cNvGraphicFramePr>
          <p:nvPr/>
        </p:nvGraphicFramePr>
        <p:xfrm>
          <a:off x="4495800" y="1676400"/>
          <a:ext cx="519113" cy="600075"/>
        </p:xfrm>
        <a:graphic>
          <a:graphicData uri="http://schemas.openxmlformats.org/presentationml/2006/ole">
            <p:oleObj spid="_x0000_s26627" name="Equation" r:id="rId4" imgW="215640" imgH="279360" progId="Equation.3">
              <p:embed/>
            </p:oleObj>
          </a:graphicData>
        </a:graphic>
      </p:graphicFrame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1295400" y="457200"/>
            <a:ext cx="1200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 b="1" i="1">
                <a:latin typeface="Times New Roman" pitchFamily="18" charset="0"/>
              </a:rPr>
              <a:t>Energia</a:t>
            </a:r>
          </a:p>
        </p:txBody>
      </p:sp>
      <p:sp>
        <p:nvSpPr>
          <p:cNvPr id="10260" name="Text Box 20"/>
          <p:cNvSpPr txBox="1">
            <a:spLocks noChangeArrowheads="1"/>
          </p:cNvSpPr>
          <p:nvPr/>
        </p:nvSpPr>
        <p:spPr bwMode="auto">
          <a:xfrm>
            <a:off x="4330700" y="3411538"/>
            <a:ext cx="3062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 b="1" i="1">
                <a:latin typeface="Times New Roman" pitchFamily="18" charset="0"/>
              </a:rPr>
              <a:t>Coordinata di reazione</a:t>
            </a:r>
          </a:p>
        </p:txBody>
      </p:sp>
      <p:sp>
        <p:nvSpPr>
          <p:cNvPr id="10262" name="Line 22"/>
          <p:cNvSpPr>
            <a:spLocks noChangeShapeType="1"/>
          </p:cNvSpPr>
          <p:nvPr/>
        </p:nvSpPr>
        <p:spPr bwMode="auto">
          <a:xfrm flipV="1">
            <a:off x="4406900" y="966788"/>
            <a:ext cx="0" cy="1970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0263" name="Line 23"/>
          <p:cNvSpPr>
            <a:spLocks noChangeShapeType="1"/>
          </p:cNvSpPr>
          <p:nvPr/>
        </p:nvSpPr>
        <p:spPr bwMode="auto">
          <a:xfrm flipV="1">
            <a:off x="4254500" y="966788"/>
            <a:ext cx="0" cy="1358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0264" name="Line 24"/>
          <p:cNvSpPr>
            <a:spLocks noChangeShapeType="1"/>
          </p:cNvSpPr>
          <p:nvPr/>
        </p:nvSpPr>
        <p:spPr bwMode="auto">
          <a:xfrm flipV="1">
            <a:off x="3571875" y="2325688"/>
            <a:ext cx="0" cy="611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</p:spPr>
        <p:txBody>
          <a:bodyPr/>
          <a:lstStyle/>
          <a:p>
            <a:endParaRPr lang="it-IT"/>
          </a:p>
        </p:txBody>
      </p:sp>
      <p:graphicFrame>
        <p:nvGraphicFramePr>
          <p:cNvPr id="10265" name="Object 25"/>
          <p:cNvGraphicFramePr>
            <a:graphicFrameLocks noChangeAspect="1"/>
          </p:cNvGraphicFramePr>
          <p:nvPr/>
        </p:nvGraphicFramePr>
        <p:xfrm>
          <a:off x="3648075" y="2257425"/>
          <a:ext cx="698500" cy="600075"/>
        </p:xfrm>
        <a:graphic>
          <a:graphicData uri="http://schemas.openxmlformats.org/presentationml/2006/ole">
            <p:oleObj spid="_x0000_s26628" name="Equation" r:id="rId5" imgW="291960" imgH="279360" progId="Equation.3">
              <p:embed/>
            </p:oleObj>
          </a:graphicData>
        </a:graphic>
      </p:graphicFrame>
      <p:sp>
        <p:nvSpPr>
          <p:cNvPr id="10268" name="Text Box 28"/>
          <p:cNvSpPr txBox="1">
            <a:spLocks noChangeArrowheads="1"/>
          </p:cNvSpPr>
          <p:nvPr/>
        </p:nvSpPr>
        <p:spPr bwMode="auto">
          <a:xfrm>
            <a:off x="228600" y="3962400"/>
            <a:ext cx="8534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it-IT" sz="24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Energia di attivazione</a:t>
            </a:r>
            <a:r>
              <a:rPr lang="it-IT" sz="2400">
                <a:latin typeface="Times New Roman" pitchFamily="18" charset="0"/>
              </a:rPr>
              <a:t>: </a:t>
            </a:r>
            <a:r>
              <a:rPr lang="it-IT" sz="2400" b="1" i="1">
                <a:latin typeface="Times New Roman" pitchFamily="18" charset="0"/>
              </a:rPr>
              <a:t>barriera di energia che i reagenti o i prodotti devono superare per raggiungere lo stato di transizione (formazione del complesso attivato).</a:t>
            </a:r>
          </a:p>
        </p:txBody>
      </p:sp>
      <p:graphicFrame>
        <p:nvGraphicFramePr>
          <p:cNvPr id="10269" name="Object 29"/>
          <p:cNvGraphicFramePr>
            <a:graphicFrameLocks noChangeAspect="1"/>
          </p:cNvGraphicFramePr>
          <p:nvPr/>
        </p:nvGraphicFramePr>
        <p:xfrm>
          <a:off x="304800" y="5105400"/>
          <a:ext cx="698500" cy="600075"/>
        </p:xfrm>
        <a:graphic>
          <a:graphicData uri="http://schemas.openxmlformats.org/presentationml/2006/ole">
            <p:oleObj spid="_x0000_s26629" name="Equation" r:id="rId6" imgW="291960" imgH="279360" progId="Equation.3">
              <p:embed/>
            </p:oleObj>
          </a:graphicData>
        </a:graphic>
      </p:graphicFrame>
      <p:sp>
        <p:nvSpPr>
          <p:cNvPr id="10270" name="Text Box 30"/>
          <p:cNvSpPr txBox="1">
            <a:spLocks noChangeArrowheads="1"/>
          </p:cNvSpPr>
          <p:nvPr/>
        </p:nvSpPr>
        <p:spPr bwMode="auto">
          <a:xfrm>
            <a:off x="1143000" y="5262563"/>
            <a:ext cx="6434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 b="1" i="1">
                <a:latin typeface="Times New Roman" pitchFamily="18" charset="0"/>
              </a:rPr>
              <a:t>misura la differente stabilità di reagenti e prodotti</a:t>
            </a:r>
          </a:p>
        </p:txBody>
      </p:sp>
      <p:sp>
        <p:nvSpPr>
          <p:cNvPr id="10271" name="Text Box 31"/>
          <p:cNvSpPr txBox="1">
            <a:spLocks noChangeArrowheads="1"/>
          </p:cNvSpPr>
          <p:nvPr/>
        </p:nvSpPr>
        <p:spPr bwMode="auto">
          <a:xfrm>
            <a:off x="304800" y="5791200"/>
            <a:ext cx="8839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24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Coordinata di reazione</a:t>
            </a:r>
            <a:r>
              <a:rPr lang="it-IT" sz="2400">
                <a:latin typeface="Times New Roman" pitchFamily="18" charset="0"/>
              </a:rPr>
              <a:t>: </a:t>
            </a:r>
            <a:r>
              <a:rPr lang="it-IT" sz="2400" b="1" i="1">
                <a:latin typeface="Times New Roman" pitchFamily="18" charset="0"/>
              </a:rPr>
              <a:t>percorso a minima energia che porta dai reagenti ai prodotti (e viceversa).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Line 4"/>
          <p:cNvSpPr>
            <a:spLocks noChangeShapeType="1"/>
          </p:cNvSpPr>
          <p:nvPr/>
        </p:nvSpPr>
        <p:spPr bwMode="auto">
          <a:xfrm flipV="1">
            <a:off x="1219200" y="1371600"/>
            <a:ext cx="0" cy="472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1219200" y="6096000"/>
            <a:ext cx="754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1270" name="Freeform 6"/>
          <p:cNvSpPr>
            <a:spLocks/>
          </p:cNvSpPr>
          <p:nvPr/>
        </p:nvSpPr>
        <p:spPr bwMode="auto">
          <a:xfrm>
            <a:off x="1752600" y="2120900"/>
            <a:ext cx="6248400" cy="3657600"/>
          </a:xfrm>
          <a:custGeom>
            <a:avLst/>
            <a:gdLst/>
            <a:ahLst/>
            <a:cxnLst>
              <a:cxn ang="0">
                <a:pos x="0" y="1592"/>
              </a:cxn>
              <a:cxn ang="0">
                <a:pos x="48" y="1736"/>
              </a:cxn>
              <a:cxn ang="0">
                <a:pos x="288" y="1736"/>
              </a:cxn>
              <a:cxn ang="0">
                <a:pos x="432" y="1256"/>
              </a:cxn>
              <a:cxn ang="0">
                <a:pos x="624" y="1208"/>
              </a:cxn>
              <a:cxn ang="0">
                <a:pos x="816" y="1544"/>
              </a:cxn>
              <a:cxn ang="0">
                <a:pos x="1008" y="1496"/>
              </a:cxn>
              <a:cxn ang="0">
                <a:pos x="1296" y="296"/>
              </a:cxn>
              <a:cxn ang="0">
                <a:pos x="1584" y="296"/>
              </a:cxn>
              <a:cxn ang="0">
                <a:pos x="2208" y="2072"/>
              </a:cxn>
              <a:cxn ang="0">
                <a:pos x="2736" y="1688"/>
              </a:cxn>
            </a:cxnLst>
            <a:rect l="0" t="0" r="r" b="b"/>
            <a:pathLst>
              <a:path w="2736" h="2304">
                <a:moveTo>
                  <a:pt x="0" y="1592"/>
                </a:moveTo>
                <a:cubicBezTo>
                  <a:pt x="0" y="1652"/>
                  <a:pt x="0" y="1712"/>
                  <a:pt x="48" y="1736"/>
                </a:cubicBezTo>
                <a:cubicBezTo>
                  <a:pt x="96" y="1760"/>
                  <a:pt x="224" y="1816"/>
                  <a:pt x="288" y="1736"/>
                </a:cubicBezTo>
                <a:cubicBezTo>
                  <a:pt x="352" y="1656"/>
                  <a:pt x="376" y="1344"/>
                  <a:pt x="432" y="1256"/>
                </a:cubicBezTo>
                <a:cubicBezTo>
                  <a:pt x="488" y="1168"/>
                  <a:pt x="560" y="1160"/>
                  <a:pt x="624" y="1208"/>
                </a:cubicBezTo>
                <a:cubicBezTo>
                  <a:pt x="688" y="1256"/>
                  <a:pt x="752" y="1496"/>
                  <a:pt x="816" y="1544"/>
                </a:cubicBezTo>
                <a:cubicBezTo>
                  <a:pt x="880" y="1592"/>
                  <a:pt x="928" y="1704"/>
                  <a:pt x="1008" y="1496"/>
                </a:cubicBezTo>
                <a:cubicBezTo>
                  <a:pt x="1088" y="1288"/>
                  <a:pt x="1200" y="496"/>
                  <a:pt x="1296" y="296"/>
                </a:cubicBezTo>
                <a:cubicBezTo>
                  <a:pt x="1392" y="96"/>
                  <a:pt x="1432" y="0"/>
                  <a:pt x="1584" y="296"/>
                </a:cubicBezTo>
                <a:cubicBezTo>
                  <a:pt x="1736" y="592"/>
                  <a:pt x="2016" y="1840"/>
                  <a:pt x="2208" y="2072"/>
                </a:cubicBezTo>
                <a:cubicBezTo>
                  <a:pt x="2400" y="2304"/>
                  <a:pt x="2648" y="1752"/>
                  <a:pt x="2736" y="168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1889125" y="4994275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R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1965325" y="51419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3657600" y="40386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3657600" y="426720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B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6781800" y="5486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P</a:t>
            </a:r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>
            <a:off x="1600200" y="4953000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>
            <a:off x="1524000" y="5486400"/>
            <a:ext cx="6553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1278" name="Line 14"/>
          <p:cNvSpPr>
            <a:spLocks noChangeShapeType="1"/>
          </p:cNvSpPr>
          <p:nvPr/>
        </p:nvSpPr>
        <p:spPr bwMode="auto">
          <a:xfrm flipV="1">
            <a:off x="3810000" y="4953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1295" name="Line 31"/>
          <p:cNvSpPr>
            <a:spLocks noChangeShapeType="1"/>
          </p:cNvSpPr>
          <p:nvPr/>
        </p:nvSpPr>
        <p:spPr bwMode="auto">
          <a:xfrm flipV="1">
            <a:off x="2971800" y="39624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1298" name="Line 34"/>
          <p:cNvSpPr>
            <a:spLocks noChangeShapeType="1"/>
          </p:cNvSpPr>
          <p:nvPr/>
        </p:nvSpPr>
        <p:spPr bwMode="auto">
          <a:xfrm>
            <a:off x="2743200" y="4724400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1299" name="Line 35"/>
          <p:cNvSpPr>
            <a:spLocks noChangeShapeType="1"/>
          </p:cNvSpPr>
          <p:nvPr/>
        </p:nvSpPr>
        <p:spPr bwMode="auto">
          <a:xfrm flipV="1">
            <a:off x="3124200" y="39624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1300" name="Line 36"/>
          <p:cNvSpPr>
            <a:spLocks noChangeShapeType="1"/>
          </p:cNvSpPr>
          <p:nvPr/>
        </p:nvSpPr>
        <p:spPr bwMode="auto">
          <a:xfrm flipV="1">
            <a:off x="5029200" y="2286000"/>
            <a:ext cx="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1301" name="Line 37"/>
          <p:cNvSpPr>
            <a:spLocks noChangeShapeType="1"/>
          </p:cNvSpPr>
          <p:nvPr/>
        </p:nvSpPr>
        <p:spPr bwMode="auto">
          <a:xfrm flipV="1">
            <a:off x="5257800" y="22860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graphicFrame>
        <p:nvGraphicFramePr>
          <p:cNvPr id="11302" name="Object 38"/>
          <p:cNvGraphicFramePr>
            <a:graphicFrameLocks noChangeAspect="1"/>
          </p:cNvGraphicFramePr>
          <p:nvPr/>
        </p:nvGraphicFramePr>
        <p:xfrm>
          <a:off x="3886200" y="4876800"/>
          <a:ext cx="698500" cy="600075"/>
        </p:xfrm>
        <a:graphic>
          <a:graphicData uri="http://schemas.openxmlformats.org/presentationml/2006/ole">
            <p:oleObj spid="_x0000_s27650" name="Equation" r:id="rId3" imgW="291960" imgH="279360" progId="Equation.3">
              <p:embed/>
            </p:oleObj>
          </a:graphicData>
        </a:graphic>
      </p:graphicFrame>
      <p:graphicFrame>
        <p:nvGraphicFramePr>
          <p:cNvPr id="11303" name="Object 39"/>
          <p:cNvGraphicFramePr>
            <a:graphicFrameLocks noChangeAspect="1"/>
          </p:cNvGraphicFramePr>
          <p:nvPr/>
        </p:nvGraphicFramePr>
        <p:xfrm>
          <a:off x="1676400" y="3657600"/>
          <a:ext cx="973138" cy="708025"/>
        </p:xfrm>
        <a:graphic>
          <a:graphicData uri="http://schemas.openxmlformats.org/presentationml/2006/ole">
            <p:oleObj spid="_x0000_s27651" name="Equation" r:id="rId4" imgW="406080" imgH="330120" progId="Equation.3">
              <p:embed/>
            </p:oleObj>
          </a:graphicData>
        </a:graphic>
      </p:graphicFrame>
      <p:graphicFrame>
        <p:nvGraphicFramePr>
          <p:cNvPr id="11304" name="Object 40"/>
          <p:cNvGraphicFramePr>
            <a:graphicFrameLocks noChangeAspect="1"/>
          </p:cNvGraphicFramePr>
          <p:nvPr/>
        </p:nvGraphicFramePr>
        <p:xfrm>
          <a:off x="3048000" y="2286000"/>
          <a:ext cx="1095375" cy="708025"/>
        </p:xfrm>
        <a:graphic>
          <a:graphicData uri="http://schemas.openxmlformats.org/presentationml/2006/ole">
            <p:oleObj spid="_x0000_s27652" name="Equation" r:id="rId5" imgW="457200" imgH="330120" progId="Equation.3">
              <p:embed/>
            </p:oleObj>
          </a:graphicData>
        </a:graphic>
      </p:graphicFrame>
      <p:graphicFrame>
        <p:nvGraphicFramePr>
          <p:cNvPr id="11305" name="Object 41"/>
          <p:cNvGraphicFramePr>
            <a:graphicFrameLocks noChangeAspect="1"/>
          </p:cNvGraphicFramePr>
          <p:nvPr/>
        </p:nvGraphicFramePr>
        <p:xfrm>
          <a:off x="6096000" y="2819400"/>
          <a:ext cx="1098550" cy="655638"/>
        </p:xfrm>
        <a:graphic>
          <a:graphicData uri="http://schemas.openxmlformats.org/presentationml/2006/ole">
            <p:oleObj spid="_x0000_s27653" name="Equation" r:id="rId6" imgW="457200" imgH="304560" progId="Equation.3">
              <p:embed/>
            </p:oleObj>
          </a:graphicData>
        </a:graphic>
      </p:graphicFrame>
      <p:graphicFrame>
        <p:nvGraphicFramePr>
          <p:cNvPr id="11306" name="Object 42"/>
          <p:cNvGraphicFramePr>
            <a:graphicFrameLocks noChangeAspect="1"/>
          </p:cNvGraphicFramePr>
          <p:nvPr/>
        </p:nvGraphicFramePr>
        <p:xfrm>
          <a:off x="3200400" y="3352800"/>
          <a:ext cx="976313" cy="655638"/>
        </p:xfrm>
        <a:graphic>
          <a:graphicData uri="http://schemas.openxmlformats.org/presentationml/2006/ole">
            <p:oleObj spid="_x0000_s27654" name="Equation" r:id="rId7" imgW="406080" imgH="304560" progId="Equation.3">
              <p:embed/>
            </p:oleObj>
          </a:graphicData>
        </a:graphic>
      </p:graphicFrame>
      <p:sp>
        <p:nvSpPr>
          <p:cNvPr id="11307" name="Text Box 43"/>
          <p:cNvSpPr txBox="1">
            <a:spLocks noChangeArrowheads="1"/>
          </p:cNvSpPr>
          <p:nvPr/>
        </p:nvSpPr>
        <p:spPr bwMode="auto">
          <a:xfrm>
            <a:off x="5334000" y="6172200"/>
            <a:ext cx="2955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Coordinata di reazione</a:t>
            </a:r>
          </a:p>
        </p:txBody>
      </p:sp>
      <p:sp>
        <p:nvSpPr>
          <p:cNvPr id="11308" name="Text Box 44"/>
          <p:cNvSpPr txBox="1">
            <a:spLocks noChangeArrowheads="1"/>
          </p:cNvSpPr>
          <p:nvPr/>
        </p:nvSpPr>
        <p:spPr bwMode="auto">
          <a:xfrm>
            <a:off x="0" y="1143000"/>
            <a:ext cx="1130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Energia</a:t>
            </a:r>
          </a:p>
        </p:txBody>
      </p:sp>
      <p:sp>
        <p:nvSpPr>
          <p:cNvPr id="11311" name="AutoShape 47"/>
          <p:cNvSpPr>
            <a:spLocks noChangeArrowheads="1"/>
          </p:cNvSpPr>
          <p:nvPr/>
        </p:nvSpPr>
        <p:spPr bwMode="auto">
          <a:xfrm>
            <a:off x="2209800" y="4343400"/>
            <a:ext cx="685800" cy="1524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1312" name="AutoShape 48"/>
          <p:cNvSpPr>
            <a:spLocks noChangeArrowheads="1"/>
          </p:cNvSpPr>
          <p:nvPr/>
        </p:nvSpPr>
        <p:spPr bwMode="auto">
          <a:xfrm>
            <a:off x="4267200" y="2667000"/>
            <a:ext cx="685800" cy="1524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1313" name="AutoShape 49"/>
          <p:cNvSpPr>
            <a:spLocks noChangeArrowheads="1"/>
          </p:cNvSpPr>
          <p:nvPr/>
        </p:nvSpPr>
        <p:spPr bwMode="auto">
          <a:xfrm flipH="1">
            <a:off x="5257800" y="3200400"/>
            <a:ext cx="685800" cy="1524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1314" name="AutoShape 50"/>
          <p:cNvSpPr>
            <a:spLocks noChangeArrowheads="1"/>
          </p:cNvSpPr>
          <p:nvPr/>
        </p:nvSpPr>
        <p:spPr bwMode="auto">
          <a:xfrm>
            <a:off x="3200400" y="4038600"/>
            <a:ext cx="685800" cy="228600"/>
          </a:xfrm>
          <a:custGeom>
            <a:avLst/>
            <a:gdLst>
              <a:gd name="G0" fmla="+- 10300 0 0"/>
              <a:gd name="G1" fmla="+- 18514 0 0"/>
              <a:gd name="G2" fmla="+- 7200 0 0"/>
              <a:gd name="G3" fmla="*/ 10300 1 2"/>
              <a:gd name="G4" fmla="+- G3 10800 0"/>
              <a:gd name="G5" fmla="+- 21600 10300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950 w 21600"/>
              <a:gd name="T1" fmla="*/ 0 h 21600"/>
              <a:gd name="T2" fmla="*/ 10300 w 21600"/>
              <a:gd name="T3" fmla="*/ 7200 h 21600"/>
              <a:gd name="T4" fmla="*/ 0 w 21600"/>
              <a:gd name="T5" fmla="*/ 18609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950" y="0"/>
                </a:moveTo>
                <a:lnTo>
                  <a:pt x="10300" y="7200"/>
                </a:lnTo>
                <a:lnTo>
                  <a:pt x="13386" y="7200"/>
                </a:lnTo>
                <a:lnTo>
                  <a:pt x="13386" y="15617"/>
                </a:lnTo>
                <a:lnTo>
                  <a:pt x="0" y="15617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1315" name="Text Box 51"/>
          <p:cNvSpPr txBox="1">
            <a:spLocks noChangeArrowheads="1"/>
          </p:cNvSpPr>
          <p:nvPr/>
        </p:nvSpPr>
        <p:spPr bwMode="auto">
          <a:xfrm>
            <a:off x="3276600" y="261938"/>
            <a:ext cx="2849563" cy="88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romanUcParenR"/>
            </a:pPr>
            <a:r>
              <a:rPr lang="it-IT" sz="2800" b="1">
                <a:latin typeface="Times New Roman" pitchFamily="18" charset="0"/>
              </a:rPr>
              <a:t> </a:t>
            </a:r>
            <a:r>
              <a:rPr lang="it-IT" sz="2400" b="1">
                <a:latin typeface="Times New Roman" pitchFamily="18" charset="0"/>
              </a:rPr>
              <a:t>R </a:t>
            </a:r>
            <a:r>
              <a:rPr lang="it-IT" sz="2400" b="1">
                <a:latin typeface="Times New Roman" pitchFamily="18" charset="0"/>
                <a:sym typeface="Symbol" pitchFamily="18" charset="2"/>
              </a:rPr>
              <a:t>  B  (veloce)</a:t>
            </a:r>
          </a:p>
          <a:p>
            <a:pPr marL="457200" indent="-457200">
              <a:buFontTx/>
              <a:buAutoNum type="romanUcParenR"/>
            </a:pPr>
            <a:r>
              <a:rPr lang="it-IT" sz="2400" b="1">
                <a:latin typeface="Times New Roman" pitchFamily="18" charset="0"/>
                <a:sym typeface="Symbol" pitchFamily="18" charset="2"/>
              </a:rPr>
              <a:t> B </a:t>
            </a:r>
            <a:r>
              <a:rPr lang="it-IT" sz="2400" b="1">
                <a:latin typeface="Times New Roman" pitchFamily="18" charset="0"/>
                <a:cs typeface="Arial" charset="0"/>
                <a:sym typeface="Symbol" pitchFamily="18" charset="2"/>
              </a:rPr>
              <a:t>  P   (lenta)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WordArt 4"/>
          <p:cNvSpPr>
            <a:spLocks noChangeArrowheads="1" noChangeShapeType="1" noTextEdit="1"/>
          </p:cNvSpPr>
          <p:nvPr/>
        </p:nvSpPr>
        <p:spPr bwMode="auto">
          <a:xfrm>
            <a:off x="685800" y="304800"/>
            <a:ext cx="789622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Elementi di cinetica enzimatica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457200" y="1676400"/>
            <a:ext cx="8077200" cy="4848225"/>
          </a:xfrm>
          <a:prstGeom prst="rect">
            <a:avLst/>
          </a:prstGeom>
          <a:solidFill>
            <a:srgbClr val="FF9900">
              <a:alpha val="350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/>
            <a:r>
              <a:rPr lang="it-IT" sz="2400">
                <a:latin typeface="Times New Roman" pitchFamily="18" charset="0"/>
              </a:rPr>
              <a:t>Enzimi:</a:t>
            </a:r>
          </a:p>
          <a:p>
            <a:pPr marL="342900" indent="-342900" algn="just"/>
            <a:endParaRPr lang="it-IT" sz="2400">
              <a:latin typeface="Times New Roman" pitchFamily="18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it-IT" sz="2400">
                <a:latin typeface="Times New Roman" pitchFamily="18" charset="0"/>
              </a:rPr>
              <a:t>Aumentano la velocità di reazione di molti ordini di grandezza (sia della velocità diretta, che di quella inversa).</a:t>
            </a:r>
          </a:p>
          <a:p>
            <a:pPr marL="342900" indent="-342900" algn="just"/>
            <a:endParaRPr lang="it-IT" sz="2400">
              <a:latin typeface="Times New Roman" pitchFamily="18" charset="0"/>
            </a:endParaRPr>
          </a:p>
          <a:p>
            <a:pPr marL="342900" indent="-342900" algn="just"/>
            <a:r>
              <a:rPr lang="it-IT" sz="2400">
                <a:latin typeface="Times New Roman" pitchFamily="18" charset="0"/>
              </a:rPr>
              <a:t>2. Rimangono inalterati alla fine di ogni ciclo reattivo.</a:t>
            </a:r>
          </a:p>
          <a:p>
            <a:pPr marL="342900" indent="-342900" algn="just"/>
            <a:r>
              <a:rPr lang="it-IT" sz="2400">
                <a:latin typeface="Times New Roman" pitchFamily="18" charset="0"/>
              </a:rPr>
              <a:t>     </a:t>
            </a:r>
          </a:p>
          <a:p>
            <a:pPr marL="342900" indent="-342900" algn="just"/>
            <a:r>
              <a:rPr lang="it-IT" sz="2400">
                <a:latin typeface="Times New Roman" pitchFamily="18" charset="0"/>
              </a:rPr>
              <a:t>3. </a:t>
            </a:r>
            <a:r>
              <a:rPr lang="it-IT" sz="2400" b="1" i="1">
                <a:latin typeface="Times New Roman" pitchFamily="18" charset="0"/>
              </a:rPr>
              <a:t>Non influenzano la costante di equilibrio della reazione</a:t>
            </a:r>
            <a:r>
              <a:rPr lang="it-IT" sz="2400" i="1">
                <a:latin typeface="Times New Roman" pitchFamily="18" charset="0"/>
              </a:rPr>
              <a:t>.</a:t>
            </a:r>
          </a:p>
          <a:p>
            <a:pPr marL="342900" indent="-342900" algn="just"/>
            <a:endParaRPr lang="it-IT" sz="2400">
              <a:latin typeface="Times New Roman" pitchFamily="18" charset="0"/>
            </a:endParaRPr>
          </a:p>
          <a:p>
            <a:pPr marL="342900" indent="-342900" algn="just"/>
            <a:r>
              <a:rPr lang="it-IT" sz="2400">
                <a:latin typeface="Times New Roman" pitchFamily="18" charset="0"/>
              </a:rPr>
              <a:t>4. Sono estremamente specifici.</a:t>
            </a:r>
          </a:p>
          <a:p>
            <a:pPr marL="342900" indent="-342900" algn="just"/>
            <a:endParaRPr lang="it-IT" sz="2400">
              <a:latin typeface="Times New Roman" pitchFamily="18" charset="0"/>
            </a:endParaRPr>
          </a:p>
          <a:p>
            <a:pPr marL="342900" indent="-342900" algn="just"/>
            <a:r>
              <a:rPr lang="it-IT" sz="2400">
                <a:latin typeface="Times New Roman" pitchFamily="18" charset="0"/>
              </a:rPr>
              <a:t>5. Hanno efficienze generalmente molto elevate (numero di turnover).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0" name="Text Box 22"/>
          <p:cNvSpPr txBox="1">
            <a:spLocks noChangeArrowheads="1"/>
          </p:cNvSpPr>
          <p:nvPr/>
        </p:nvSpPr>
        <p:spPr bwMode="auto">
          <a:xfrm>
            <a:off x="304800" y="304800"/>
            <a:ext cx="8489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Esempio – Decomposizione di H</a:t>
            </a:r>
            <a:r>
              <a:rPr lang="it-IT" sz="2400" baseline="-25000">
                <a:latin typeface="Times New Roman" pitchFamily="18" charset="0"/>
              </a:rPr>
              <a:t>2</a:t>
            </a:r>
            <a:r>
              <a:rPr lang="it-IT" sz="2400">
                <a:latin typeface="Times New Roman" pitchFamily="18" charset="0"/>
              </a:rPr>
              <a:t>O</a:t>
            </a:r>
            <a:r>
              <a:rPr lang="it-IT" sz="2400" baseline="-25000">
                <a:latin typeface="Times New Roman" pitchFamily="18" charset="0"/>
              </a:rPr>
              <a:t>2</a:t>
            </a:r>
            <a:r>
              <a:rPr lang="it-IT" sz="2400">
                <a:latin typeface="Times New Roman" pitchFamily="18" charset="0"/>
              </a:rPr>
              <a:t> catalizzata dall’enzima catalasi</a:t>
            </a:r>
          </a:p>
        </p:txBody>
      </p:sp>
      <p:sp>
        <p:nvSpPr>
          <p:cNvPr id="17431" name="Text Box 23"/>
          <p:cNvSpPr txBox="1">
            <a:spLocks noChangeArrowheads="1"/>
          </p:cNvSpPr>
          <p:nvPr/>
        </p:nvSpPr>
        <p:spPr bwMode="auto">
          <a:xfrm>
            <a:off x="3200400" y="9906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2400">
                <a:latin typeface="Times New Roman" pitchFamily="18" charset="0"/>
              </a:rPr>
              <a:t>H</a:t>
            </a:r>
            <a:r>
              <a:rPr lang="it-IT" sz="2400" baseline="-25000">
                <a:latin typeface="Times New Roman" pitchFamily="18" charset="0"/>
              </a:rPr>
              <a:t>2</a:t>
            </a:r>
            <a:r>
              <a:rPr lang="it-IT" sz="2400">
                <a:latin typeface="Times New Roman" pitchFamily="18" charset="0"/>
              </a:rPr>
              <a:t>O</a:t>
            </a:r>
            <a:r>
              <a:rPr lang="it-IT" sz="2400" baseline="-25000">
                <a:latin typeface="Times New Roman" pitchFamily="18" charset="0"/>
              </a:rPr>
              <a:t>2 </a:t>
            </a:r>
            <a:r>
              <a:rPr lang="it-IT" sz="2400">
                <a:latin typeface="Times New Roman" pitchFamily="18" charset="0"/>
                <a:sym typeface="Symbol" pitchFamily="18" charset="2"/>
              </a:rPr>
              <a:t> 2H</a:t>
            </a:r>
            <a:r>
              <a:rPr lang="it-IT" sz="2400" baseline="-25000">
                <a:latin typeface="Times New Roman" pitchFamily="18" charset="0"/>
                <a:sym typeface="Symbol" pitchFamily="18" charset="2"/>
              </a:rPr>
              <a:t>2</a:t>
            </a:r>
            <a:r>
              <a:rPr lang="it-IT" sz="2400">
                <a:latin typeface="Times New Roman" pitchFamily="18" charset="0"/>
                <a:sym typeface="Symbol" pitchFamily="18" charset="2"/>
              </a:rPr>
              <a:t>O+O</a:t>
            </a:r>
            <a:r>
              <a:rPr lang="it-IT" sz="2400" baseline="-25000">
                <a:latin typeface="Times New Roman" pitchFamily="18" charset="0"/>
                <a:sym typeface="Symbol" pitchFamily="18" charset="2"/>
              </a:rPr>
              <a:t>2</a:t>
            </a:r>
          </a:p>
        </p:txBody>
      </p:sp>
      <p:sp>
        <p:nvSpPr>
          <p:cNvPr id="17433" name="Line 25"/>
          <p:cNvSpPr>
            <a:spLocks noChangeShapeType="1"/>
          </p:cNvSpPr>
          <p:nvPr/>
        </p:nvSpPr>
        <p:spPr bwMode="auto">
          <a:xfrm flipV="1">
            <a:off x="2514600" y="1981200"/>
            <a:ext cx="0" cy="3352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7434" name="Line 26"/>
          <p:cNvSpPr>
            <a:spLocks noChangeShapeType="1"/>
          </p:cNvSpPr>
          <p:nvPr/>
        </p:nvSpPr>
        <p:spPr bwMode="auto">
          <a:xfrm>
            <a:off x="2514600" y="5334000"/>
            <a:ext cx="480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7435" name="Freeform 27"/>
          <p:cNvSpPr>
            <a:spLocks/>
          </p:cNvSpPr>
          <p:nvPr/>
        </p:nvSpPr>
        <p:spPr bwMode="auto">
          <a:xfrm>
            <a:off x="3276600" y="1905000"/>
            <a:ext cx="3505200" cy="3505200"/>
          </a:xfrm>
          <a:custGeom>
            <a:avLst/>
            <a:gdLst/>
            <a:ahLst/>
            <a:cxnLst>
              <a:cxn ang="0">
                <a:pos x="0" y="1144"/>
              </a:cxn>
              <a:cxn ang="0">
                <a:pos x="192" y="1432"/>
              </a:cxn>
              <a:cxn ang="0">
                <a:pos x="624" y="376"/>
              </a:cxn>
              <a:cxn ang="0">
                <a:pos x="864" y="280"/>
              </a:cxn>
              <a:cxn ang="0">
                <a:pos x="1392" y="2056"/>
              </a:cxn>
              <a:cxn ang="0">
                <a:pos x="1824" y="1672"/>
              </a:cxn>
            </a:cxnLst>
            <a:rect l="0" t="0" r="r" b="b"/>
            <a:pathLst>
              <a:path w="1824" h="2288">
                <a:moveTo>
                  <a:pt x="0" y="1144"/>
                </a:moveTo>
                <a:cubicBezTo>
                  <a:pt x="44" y="1352"/>
                  <a:pt x="88" y="1560"/>
                  <a:pt x="192" y="1432"/>
                </a:cubicBezTo>
                <a:cubicBezTo>
                  <a:pt x="296" y="1304"/>
                  <a:pt x="512" y="568"/>
                  <a:pt x="624" y="376"/>
                </a:cubicBezTo>
                <a:cubicBezTo>
                  <a:pt x="736" y="184"/>
                  <a:pt x="736" y="0"/>
                  <a:pt x="864" y="280"/>
                </a:cubicBezTo>
                <a:cubicBezTo>
                  <a:pt x="992" y="560"/>
                  <a:pt x="1232" y="1824"/>
                  <a:pt x="1392" y="2056"/>
                </a:cubicBezTo>
                <a:cubicBezTo>
                  <a:pt x="1552" y="2288"/>
                  <a:pt x="1752" y="1736"/>
                  <a:pt x="1824" y="16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graphicFrame>
        <p:nvGraphicFramePr>
          <p:cNvPr id="17443" name="Object 35"/>
          <p:cNvGraphicFramePr>
            <a:graphicFrameLocks noChangeAspect="1"/>
          </p:cNvGraphicFramePr>
          <p:nvPr/>
        </p:nvGraphicFramePr>
        <p:xfrm>
          <a:off x="4495800" y="1600200"/>
          <a:ext cx="3197225" cy="541338"/>
        </p:xfrm>
        <a:graphic>
          <a:graphicData uri="http://schemas.openxmlformats.org/presentationml/2006/ole">
            <p:oleObj spid="_x0000_s17443" name="Equation" r:id="rId3" imgW="1701720" imgH="304560" progId="Equation.3">
              <p:embed/>
            </p:oleObj>
          </a:graphicData>
        </a:graphic>
      </p:graphicFrame>
      <p:graphicFrame>
        <p:nvGraphicFramePr>
          <p:cNvPr id="17446" name="Object 38"/>
          <p:cNvGraphicFramePr>
            <a:graphicFrameLocks noChangeAspect="1"/>
          </p:cNvGraphicFramePr>
          <p:nvPr/>
        </p:nvGraphicFramePr>
        <p:xfrm>
          <a:off x="5486400" y="3124200"/>
          <a:ext cx="2636838" cy="574675"/>
        </p:xfrm>
        <a:graphic>
          <a:graphicData uri="http://schemas.openxmlformats.org/presentationml/2006/ole">
            <p:oleObj spid="_x0000_s17446" name="Equation" r:id="rId4" imgW="1371600" imgH="304560" progId="Equation.3">
              <p:embed/>
            </p:oleObj>
          </a:graphicData>
        </a:graphic>
      </p:graphicFrame>
      <p:sp>
        <p:nvSpPr>
          <p:cNvPr id="17447" name="Text Box 39"/>
          <p:cNvSpPr txBox="1">
            <a:spLocks noChangeArrowheads="1"/>
          </p:cNvSpPr>
          <p:nvPr/>
        </p:nvSpPr>
        <p:spPr bwMode="auto">
          <a:xfrm>
            <a:off x="1371600" y="1985963"/>
            <a:ext cx="1130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Energia</a:t>
            </a:r>
          </a:p>
        </p:txBody>
      </p:sp>
      <p:sp>
        <p:nvSpPr>
          <p:cNvPr id="17448" name="Text Box 40"/>
          <p:cNvSpPr txBox="1">
            <a:spLocks noChangeArrowheads="1"/>
          </p:cNvSpPr>
          <p:nvPr/>
        </p:nvSpPr>
        <p:spPr bwMode="auto">
          <a:xfrm>
            <a:off x="4267200" y="5334000"/>
            <a:ext cx="2955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Coordinata di reazione</a:t>
            </a:r>
          </a:p>
        </p:txBody>
      </p:sp>
      <p:sp>
        <p:nvSpPr>
          <p:cNvPr id="17449" name="Text Box 41"/>
          <p:cNvSpPr txBox="1">
            <a:spLocks noChangeArrowheads="1"/>
          </p:cNvSpPr>
          <p:nvPr/>
        </p:nvSpPr>
        <p:spPr bwMode="auto">
          <a:xfrm>
            <a:off x="2971800" y="42672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2400">
                <a:latin typeface="Times New Roman" pitchFamily="18" charset="0"/>
              </a:rPr>
              <a:t>H</a:t>
            </a:r>
            <a:r>
              <a:rPr lang="it-IT" sz="2400" baseline="-25000">
                <a:latin typeface="Times New Roman" pitchFamily="18" charset="0"/>
              </a:rPr>
              <a:t>2</a:t>
            </a:r>
            <a:r>
              <a:rPr lang="it-IT" sz="2400">
                <a:latin typeface="Times New Roman" pitchFamily="18" charset="0"/>
              </a:rPr>
              <a:t>O</a:t>
            </a:r>
            <a:r>
              <a:rPr lang="it-IT" sz="2400" baseline="-25000">
                <a:latin typeface="Times New Roman" pitchFamily="18" charset="0"/>
              </a:rPr>
              <a:t>2</a:t>
            </a:r>
            <a:endParaRPr lang="it-IT" sz="2400" baseline="-2500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7452" name="Freeform 44"/>
          <p:cNvSpPr>
            <a:spLocks/>
          </p:cNvSpPr>
          <p:nvPr/>
        </p:nvSpPr>
        <p:spPr bwMode="auto">
          <a:xfrm>
            <a:off x="3429000" y="3505200"/>
            <a:ext cx="3276600" cy="1790700"/>
          </a:xfrm>
          <a:custGeom>
            <a:avLst/>
            <a:gdLst/>
            <a:ahLst/>
            <a:cxnLst>
              <a:cxn ang="0">
                <a:pos x="0" y="408"/>
              </a:cxn>
              <a:cxn ang="0">
                <a:pos x="240" y="312"/>
              </a:cxn>
              <a:cxn ang="0">
                <a:pos x="576" y="24"/>
              </a:cxn>
              <a:cxn ang="0">
                <a:pos x="912" y="168"/>
              </a:cxn>
              <a:cxn ang="0">
                <a:pos x="1440" y="984"/>
              </a:cxn>
              <a:cxn ang="0">
                <a:pos x="1872" y="936"/>
              </a:cxn>
            </a:cxnLst>
            <a:rect l="0" t="0" r="r" b="b"/>
            <a:pathLst>
              <a:path w="1872" h="1112">
                <a:moveTo>
                  <a:pt x="0" y="408"/>
                </a:moveTo>
                <a:cubicBezTo>
                  <a:pt x="72" y="392"/>
                  <a:pt x="144" y="376"/>
                  <a:pt x="240" y="312"/>
                </a:cubicBezTo>
                <a:cubicBezTo>
                  <a:pt x="336" y="248"/>
                  <a:pt x="464" y="48"/>
                  <a:pt x="576" y="24"/>
                </a:cubicBezTo>
                <a:cubicBezTo>
                  <a:pt x="688" y="0"/>
                  <a:pt x="768" y="8"/>
                  <a:pt x="912" y="168"/>
                </a:cubicBezTo>
                <a:cubicBezTo>
                  <a:pt x="1056" y="328"/>
                  <a:pt x="1280" y="856"/>
                  <a:pt x="1440" y="984"/>
                </a:cubicBezTo>
                <a:cubicBezTo>
                  <a:pt x="1600" y="1112"/>
                  <a:pt x="1800" y="944"/>
                  <a:pt x="1872" y="936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7453" name="Line 45"/>
          <p:cNvSpPr>
            <a:spLocks noChangeShapeType="1"/>
          </p:cNvSpPr>
          <p:nvPr/>
        </p:nvSpPr>
        <p:spPr bwMode="auto">
          <a:xfrm>
            <a:off x="3505200" y="4114800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7454" name="Line 46"/>
          <p:cNvSpPr>
            <a:spLocks noChangeShapeType="1"/>
          </p:cNvSpPr>
          <p:nvPr/>
        </p:nvSpPr>
        <p:spPr bwMode="auto">
          <a:xfrm flipV="1">
            <a:off x="4724400" y="2057400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7455" name="Line 47"/>
          <p:cNvSpPr>
            <a:spLocks noChangeShapeType="1"/>
          </p:cNvSpPr>
          <p:nvPr/>
        </p:nvSpPr>
        <p:spPr bwMode="auto">
          <a:xfrm flipV="1">
            <a:off x="4572000" y="3505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7456" name="Text Box 48"/>
          <p:cNvSpPr txBox="1">
            <a:spLocks noChangeArrowheads="1"/>
          </p:cNvSpPr>
          <p:nvPr/>
        </p:nvSpPr>
        <p:spPr bwMode="auto">
          <a:xfrm>
            <a:off x="6705600" y="48006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2400">
                <a:latin typeface="Times New Roman" pitchFamily="18" charset="0"/>
                <a:sym typeface="Symbol" pitchFamily="18" charset="2"/>
              </a:rPr>
              <a:t>2H</a:t>
            </a:r>
            <a:r>
              <a:rPr lang="it-IT" sz="2400" baseline="-25000">
                <a:latin typeface="Times New Roman" pitchFamily="18" charset="0"/>
                <a:sym typeface="Symbol" pitchFamily="18" charset="2"/>
              </a:rPr>
              <a:t>2</a:t>
            </a:r>
            <a:r>
              <a:rPr lang="it-IT" sz="2400">
                <a:latin typeface="Times New Roman" pitchFamily="18" charset="0"/>
                <a:sym typeface="Symbol" pitchFamily="18" charset="2"/>
              </a:rPr>
              <a:t>O+O</a:t>
            </a:r>
            <a:r>
              <a:rPr lang="it-IT" sz="2400" baseline="-25000">
                <a:latin typeface="Times New Roman" pitchFamily="18" charset="0"/>
                <a:sym typeface="Symbol" pitchFamily="18" charset="2"/>
              </a:rPr>
              <a:t>2</a:t>
            </a:r>
          </a:p>
        </p:txBody>
      </p:sp>
      <p:graphicFrame>
        <p:nvGraphicFramePr>
          <p:cNvPr id="17457" name="Object 49"/>
          <p:cNvGraphicFramePr>
            <a:graphicFrameLocks noChangeAspect="1"/>
          </p:cNvGraphicFramePr>
          <p:nvPr/>
        </p:nvGraphicFramePr>
        <p:xfrm>
          <a:off x="685800" y="6172200"/>
          <a:ext cx="3429000" cy="357188"/>
        </p:xfrm>
        <a:graphic>
          <a:graphicData uri="http://schemas.openxmlformats.org/presentationml/2006/ole">
            <p:oleObj spid="_x0000_s17457" name="Equation" r:id="rId5" imgW="1917360" imgH="228600" progId="Equation.3">
              <p:embed/>
            </p:oleObj>
          </a:graphicData>
        </a:graphic>
      </p:graphicFrame>
      <p:graphicFrame>
        <p:nvGraphicFramePr>
          <p:cNvPr id="17458" name="Object 50"/>
          <p:cNvGraphicFramePr>
            <a:graphicFrameLocks noChangeAspect="1"/>
          </p:cNvGraphicFramePr>
          <p:nvPr/>
        </p:nvGraphicFramePr>
        <p:xfrm>
          <a:off x="5006975" y="6172200"/>
          <a:ext cx="3475038" cy="357188"/>
        </p:xfrm>
        <a:graphic>
          <a:graphicData uri="http://schemas.openxmlformats.org/presentationml/2006/ole">
            <p:oleObj spid="_x0000_s17458" name="Equation" r:id="rId6" imgW="194292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3013075" y="690563"/>
          <a:ext cx="3997325" cy="800100"/>
        </p:xfrm>
        <a:graphic>
          <a:graphicData uri="http://schemas.openxmlformats.org/presentationml/2006/ole">
            <p:oleObj spid="_x0000_s18434" name="Equation" r:id="rId3" imgW="1968480" imgH="393480" progId="Equation.3">
              <p:embed/>
            </p:oleObj>
          </a:graphicData>
        </a:graphic>
      </p:graphicFrame>
      <p:graphicFrame>
        <p:nvGraphicFramePr>
          <p:cNvPr id="18462" name="Group 30"/>
          <p:cNvGraphicFramePr>
            <a:graphicFrameLocks noGrp="1"/>
          </p:cNvGraphicFramePr>
          <p:nvPr>
            <p:ph sz="half" idx="2"/>
          </p:nvPr>
        </p:nvGraphicFramePr>
        <p:xfrm>
          <a:off x="1295400" y="2286000"/>
          <a:ext cx="7010400" cy="3273426"/>
        </p:xfrm>
        <a:graphic>
          <a:graphicData uri="http://schemas.openxmlformats.org/drawingml/2006/table">
            <a:tbl>
              <a:tblPr/>
              <a:tblGrid>
                <a:gridCol w="2336800"/>
                <a:gridCol w="2336800"/>
                <a:gridCol w="2336800"/>
              </a:tblGrid>
              <a:tr h="654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Enzima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Velocità(M</a:t>
                      </a: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Symbol" pitchFamily="18" charset="2"/>
                        </a:rPr>
                        <a:t>s</a:t>
                      </a:r>
                      <a:r>
                        <a:rPr kumimoji="0" lang="it-IT" sz="2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Symbol" pitchFamily="18" charset="2"/>
                        </a:rPr>
                        <a:t>-1</a:t>
                      </a: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sym typeface="Symbol" pitchFamily="18" charset="2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  <a:r>
                        <a:rPr kumimoji="0" lang="it-IT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(kJ)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5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nessuno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  <a:r>
                        <a:rPr kumimoji="0" lang="it-IT" sz="2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71</a:t>
                      </a:r>
                      <a:endParaRPr kumimoji="0" lang="it-IT" sz="2400" b="0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4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HBr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  <a:r>
                        <a:rPr kumimoji="0" lang="it-IT" sz="2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50</a:t>
                      </a:r>
                      <a:endParaRPr kumimoji="0" lang="it-IT" sz="2400" b="0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5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</a:t>
                      </a:r>
                      <a:r>
                        <a:rPr kumimoji="0" lang="it-IT" sz="2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2+</a:t>
                      </a: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/Fe</a:t>
                      </a:r>
                      <a:r>
                        <a:rPr kumimoji="0" lang="it-IT" sz="2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3+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  <a:r>
                        <a:rPr kumimoji="0" lang="it-IT" sz="2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4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catalasi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  <a:r>
                        <a:rPr kumimoji="0" lang="it-IT" sz="2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  <a:endParaRPr kumimoji="0" lang="it-IT" sz="2400" b="0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Esercizi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it-IT" dirty="0" smtClean="0"/>
              <a:t>La legge cinetica per la reazione 2A+B</a:t>
            </a:r>
            <a:r>
              <a:rPr lang="it-IT" dirty="0" smtClean="0">
                <a:sym typeface="Symbol"/>
              </a:rPr>
              <a:t>3C+D è </a:t>
            </a:r>
            <a:r>
              <a:rPr lang="it-IT" dirty="0" err="1" smtClean="0">
                <a:sym typeface="Symbol"/>
              </a:rPr>
              <a:t>v=k</a:t>
            </a:r>
            <a:r>
              <a:rPr lang="it-IT" dirty="0" smtClean="0">
                <a:sym typeface="Symbol"/>
              </a:rPr>
              <a:t>[A][B][C]. Quali sono le unità di misura di k?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t-IT" dirty="0" smtClean="0"/>
              <a:t>L’associazione del CO alla mioglobina </a:t>
            </a:r>
          </a:p>
          <a:p>
            <a:pPr algn="ctr">
              <a:buNone/>
            </a:pPr>
            <a:r>
              <a:rPr lang="it-IT" dirty="0" err="1" smtClean="0"/>
              <a:t>Mb+CO</a:t>
            </a:r>
            <a:r>
              <a:rPr lang="it-IT" dirty="0" smtClean="0">
                <a:sym typeface="Symbol"/>
              </a:rPr>
              <a:t> </a:t>
            </a:r>
            <a:r>
              <a:rPr lang="it-IT" dirty="0" err="1" smtClean="0">
                <a:sym typeface="Symbol"/>
              </a:rPr>
              <a:t>MbCO</a:t>
            </a:r>
            <a:endParaRPr lang="it-IT" dirty="0" smtClean="0">
              <a:sym typeface="Symbol"/>
            </a:endParaRPr>
          </a:p>
          <a:p>
            <a:pPr indent="0" algn="just">
              <a:buNone/>
            </a:pPr>
            <a:r>
              <a:rPr lang="it-IT" dirty="0" smtClean="0">
                <a:sym typeface="Symbol"/>
              </a:rPr>
              <a:t>segue una cinetica di </a:t>
            </a:r>
            <a:r>
              <a:rPr lang="it-IT" dirty="0" err="1" smtClean="0">
                <a:sym typeface="Symbol"/>
              </a:rPr>
              <a:t>pseudo-prim</a:t>
            </a:r>
            <a:r>
              <a:rPr lang="it-IT" dirty="0" smtClean="0">
                <a:sym typeface="Symbol"/>
              </a:rPr>
              <a:t>’ordine. Se [Mb]</a:t>
            </a:r>
            <a:r>
              <a:rPr lang="it-IT" baseline="-25000" dirty="0" smtClean="0">
                <a:sym typeface="Symbol"/>
              </a:rPr>
              <a:t>0</a:t>
            </a:r>
            <a:r>
              <a:rPr lang="it-IT" dirty="0" smtClean="0">
                <a:sym typeface="Symbol"/>
              </a:rPr>
              <a:t>=10 </a:t>
            </a:r>
            <a:r>
              <a:rPr lang="it-IT" dirty="0" err="1" smtClean="0">
                <a:sym typeface="Symbol"/>
              </a:rPr>
              <a:t>mM</a:t>
            </a:r>
            <a:r>
              <a:rPr lang="it-IT" dirty="0" smtClean="0">
                <a:sym typeface="Symbol"/>
              </a:rPr>
              <a:t>, [CO]=400 </a:t>
            </a:r>
            <a:r>
              <a:rPr lang="it-IT" dirty="0" err="1" smtClean="0">
                <a:sym typeface="Symbol"/>
              </a:rPr>
              <a:t>mM</a:t>
            </a:r>
            <a:r>
              <a:rPr lang="it-IT" dirty="0" smtClean="0">
                <a:sym typeface="Symbol"/>
              </a:rPr>
              <a:t> e k=5.8 10</a:t>
            </a:r>
            <a:r>
              <a:rPr lang="it-IT" baseline="30000" dirty="0" smtClean="0">
                <a:sym typeface="Symbol"/>
              </a:rPr>
              <a:t>5</a:t>
            </a:r>
            <a:r>
              <a:rPr lang="it-IT" dirty="0" smtClean="0">
                <a:sym typeface="Symbol"/>
              </a:rPr>
              <a:t> M</a:t>
            </a:r>
            <a:r>
              <a:rPr lang="it-IT" baseline="30000" dirty="0" smtClean="0">
                <a:sym typeface="Symbol"/>
              </a:rPr>
              <a:t>-1</a:t>
            </a:r>
            <a:r>
              <a:rPr lang="it-IT" dirty="0" smtClean="0">
                <a:sym typeface="Symbol"/>
              </a:rPr>
              <a:t> s</a:t>
            </a:r>
            <a:r>
              <a:rPr lang="it-IT" baseline="30000" dirty="0" smtClean="0">
                <a:sym typeface="Symbol"/>
              </a:rPr>
              <a:t>-1</a:t>
            </a:r>
            <a:r>
              <a:rPr lang="it-IT" dirty="0" smtClean="0">
                <a:sym typeface="Symbol"/>
              </a:rPr>
              <a:t>, </a:t>
            </a:r>
            <a:r>
              <a:rPr lang="it-IT" dirty="0" err="1" smtClean="0">
                <a:sym typeface="Symbol"/>
              </a:rPr>
              <a:t>graficare</a:t>
            </a:r>
            <a:r>
              <a:rPr lang="it-IT" dirty="0" smtClean="0">
                <a:sym typeface="Symbol"/>
              </a:rPr>
              <a:t> [Mb] </a:t>
            </a:r>
            <a:r>
              <a:rPr lang="it-IT" i="1" dirty="0" smtClean="0">
                <a:sym typeface="Symbol"/>
              </a:rPr>
              <a:t>vs</a:t>
            </a:r>
            <a:r>
              <a:rPr lang="it-IT" dirty="0" smtClean="0">
                <a:sym typeface="Symbol"/>
              </a:rPr>
              <a:t> t.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Esercizi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it-IT" sz="2400" dirty="0" smtClean="0"/>
              <a:t>Studiando l’ossidazione dell’etanolo catalizzata dall’alcol-deidrogenasi, la concentrazione dell’</a:t>
            </a:r>
            <a:r>
              <a:rPr lang="it-IT" sz="2400" dirty="0" err="1" smtClean="0"/>
              <a:t>EtOH</a:t>
            </a:r>
            <a:r>
              <a:rPr lang="it-IT" sz="2400" dirty="0" smtClean="0"/>
              <a:t> è diminuita con una reazione del primo ordine da 220 </a:t>
            </a:r>
            <a:r>
              <a:rPr lang="it-IT" sz="2400" dirty="0" err="1" smtClean="0"/>
              <a:t>mM</a:t>
            </a:r>
            <a:r>
              <a:rPr lang="it-IT" sz="2400" dirty="0" smtClean="0"/>
              <a:t> a 56.0 </a:t>
            </a:r>
            <a:r>
              <a:rPr lang="it-IT" sz="2400" dirty="0" err="1" smtClean="0"/>
              <a:t>mM</a:t>
            </a:r>
            <a:r>
              <a:rPr lang="it-IT" sz="2400" dirty="0" smtClean="0"/>
              <a:t> in 1.22 10</a:t>
            </a:r>
            <a:r>
              <a:rPr lang="it-IT" sz="2400" baseline="30000" dirty="0" smtClean="0">
                <a:sym typeface="Symbol"/>
              </a:rPr>
              <a:t>4</a:t>
            </a:r>
            <a:r>
              <a:rPr lang="it-IT" sz="2400" dirty="0" smtClean="0"/>
              <a:t> s. Quanto vale la costante cinetica?</a:t>
            </a:r>
          </a:p>
          <a:p>
            <a:pPr algn="ctr">
              <a:buNone/>
            </a:pPr>
            <a:endParaRPr lang="it-IT" sz="2000" dirty="0" smtClean="0"/>
          </a:p>
          <a:p>
            <a:pPr algn="ctr">
              <a:buNone/>
            </a:pPr>
            <a:r>
              <a:rPr lang="it-IT" sz="2000" dirty="0" smtClean="0"/>
              <a:t>CH</a:t>
            </a:r>
            <a:r>
              <a:rPr lang="it-IT" sz="2000" baseline="-25000" dirty="0" smtClean="0"/>
              <a:t>3</a:t>
            </a:r>
            <a:r>
              <a:rPr lang="it-IT" sz="2000" dirty="0" smtClean="0"/>
              <a:t>CH</a:t>
            </a:r>
            <a:r>
              <a:rPr lang="it-IT" sz="2000" baseline="-25000" dirty="0" smtClean="0"/>
              <a:t>2</a:t>
            </a:r>
            <a:r>
              <a:rPr lang="it-IT" sz="2000" dirty="0" smtClean="0"/>
              <a:t>OH </a:t>
            </a:r>
            <a:r>
              <a:rPr lang="it-IT" sz="2000" dirty="0" smtClean="0">
                <a:sym typeface="Symbol"/>
              </a:rPr>
              <a:t> </a:t>
            </a:r>
            <a:r>
              <a:rPr lang="it-IT" sz="2000" dirty="0" smtClean="0"/>
              <a:t>CH</a:t>
            </a:r>
            <a:r>
              <a:rPr lang="it-IT" sz="2000" baseline="-25000" dirty="0" smtClean="0"/>
              <a:t>3</a:t>
            </a:r>
            <a:r>
              <a:rPr lang="it-IT" sz="2000" dirty="0" smtClean="0"/>
              <a:t>CHO+H</a:t>
            </a:r>
            <a:r>
              <a:rPr lang="it-IT" sz="2000" baseline="-25000" dirty="0" smtClean="0"/>
              <a:t>2</a:t>
            </a:r>
            <a:r>
              <a:rPr lang="it-IT" sz="2000" dirty="0" smtClean="0"/>
              <a:t>O</a:t>
            </a:r>
            <a:endParaRPr lang="it-IT" sz="200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t-IT" sz="2400" dirty="0" smtClean="0"/>
              <a:t>Studiando una reazione del secondo ordine si è constatato che la concentrazione di un reagente è diminuita da 220 </a:t>
            </a:r>
            <a:r>
              <a:rPr lang="it-IT" sz="2400" dirty="0" err="1" smtClean="0"/>
              <a:t>mM</a:t>
            </a:r>
            <a:r>
              <a:rPr lang="it-IT" sz="2400" dirty="0" smtClean="0"/>
              <a:t> a 56.0 </a:t>
            </a:r>
            <a:r>
              <a:rPr lang="it-IT" sz="2400" dirty="0" err="1" smtClean="0"/>
              <a:t>mM</a:t>
            </a:r>
            <a:r>
              <a:rPr lang="it-IT" sz="2400" dirty="0" smtClean="0"/>
              <a:t> in 1.22 10</a:t>
            </a:r>
            <a:r>
              <a:rPr lang="it-IT" sz="2400" baseline="30000" dirty="0" smtClean="0">
                <a:sym typeface="Symbol"/>
              </a:rPr>
              <a:t>4</a:t>
            </a:r>
            <a:r>
              <a:rPr lang="it-IT" sz="2400" dirty="0" smtClean="0"/>
              <a:t> s. Quanto vale la costante cinetica?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Esercizi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it-IT" sz="2400" dirty="0" smtClean="0"/>
              <a:t>In soluzione acida il saccarosio si idrolizza rapidamente in glucosio e fruttosio. In base ai seguenti dati determinare l’ordine di reazione rispetto al saccarosio e la costante cinetica della reazione.</a:t>
            </a:r>
          </a:p>
          <a:p>
            <a:endParaRPr lang="it-IT" sz="2000" dirty="0"/>
          </a:p>
        </p:txBody>
      </p:sp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228600" y="3505200"/>
          <a:ext cx="86868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7455"/>
                <a:gridCol w="702945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  <a:gridCol w="6858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t</a:t>
                      </a:r>
                      <a:br>
                        <a:rPr lang="it-IT" dirty="0" smtClean="0"/>
                      </a:br>
                      <a:r>
                        <a:rPr lang="it-IT" dirty="0" smtClean="0"/>
                        <a:t>(min.)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14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39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60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80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110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140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170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210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[saccarosio] (M)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.316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.300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.274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.256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.238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.211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.190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.170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.146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Esercizi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8686800" cy="4525963"/>
          </a:xfrm>
        </p:spPr>
        <p:txBody>
          <a:bodyPr/>
          <a:lstStyle/>
          <a:p>
            <a:r>
              <a:rPr lang="it-IT" sz="2400" dirty="0" err="1" smtClean="0"/>
              <a:t>Iodoacetammide</a:t>
            </a:r>
            <a:r>
              <a:rPr lang="it-IT" sz="2400" dirty="0" smtClean="0"/>
              <a:t> e </a:t>
            </a:r>
            <a:r>
              <a:rPr lang="it-IT" sz="2400" dirty="0" err="1" smtClean="0"/>
              <a:t>N-acetilcisteina</a:t>
            </a:r>
            <a:r>
              <a:rPr lang="it-IT" sz="2400" dirty="0" smtClean="0"/>
              <a:t> reagiscono in rapporto stechiometrico 1:</a:t>
            </a:r>
            <a:r>
              <a:rPr lang="it-IT" sz="2400" dirty="0" err="1" smtClean="0"/>
              <a:t>1</a:t>
            </a:r>
            <a:r>
              <a:rPr lang="it-IT" sz="2400" dirty="0" smtClean="0"/>
              <a:t>. In base ai seguenti dati determinare l’ordine totale della reazione, l’ordine rispetto a ciascun reagente, la costante cinetica. [</a:t>
            </a:r>
            <a:r>
              <a:rPr lang="it-IT" sz="2400" dirty="0" err="1" smtClean="0"/>
              <a:t>N-acetilcisteina</a:t>
            </a:r>
            <a:r>
              <a:rPr lang="it-IT" sz="2400" dirty="0" smtClean="0"/>
              <a:t>]=1.00 </a:t>
            </a:r>
            <a:r>
              <a:rPr lang="it-IT" sz="2400" dirty="0" err="1" smtClean="0"/>
              <a:t>mM</a:t>
            </a:r>
            <a:endParaRPr lang="it-IT" sz="2400" dirty="0" smtClean="0"/>
          </a:p>
          <a:p>
            <a:endParaRPr lang="it-IT" sz="2400" dirty="0" smtClean="0"/>
          </a:p>
          <a:p>
            <a:r>
              <a:rPr lang="it-IT" sz="2400" dirty="0" smtClean="0"/>
              <a:t>[</a:t>
            </a:r>
            <a:r>
              <a:rPr lang="it-IT" sz="2400" dirty="0" err="1" smtClean="0"/>
              <a:t>iodoacetammide</a:t>
            </a:r>
            <a:r>
              <a:rPr lang="it-IT" sz="2400" dirty="0" smtClean="0"/>
              <a:t>]= 1.00 </a:t>
            </a:r>
            <a:r>
              <a:rPr lang="it-IT" sz="2400" dirty="0" err="1" smtClean="0"/>
              <a:t>mM</a:t>
            </a:r>
            <a:endParaRPr lang="it-IT" sz="2400" dirty="0" smtClean="0"/>
          </a:p>
          <a:p>
            <a:endParaRPr lang="it-IT" sz="2400" dirty="0" smtClean="0"/>
          </a:p>
          <a:p>
            <a:endParaRPr lang="it-IT" sz="2400" dirty="0" smtClean="0"/>
          </a:p>
          <a:p>
            <a:endParaRPr lang="it-IT" sz="2400" dirty="0" smtClean="0"/>
          </a:p>
          <a:p>
            <a:r>
              <a:rPr lang="it-IT" sz="2400" dirty="0" smtClean="0"/>
              <a:t>[</a:t>
            </a:r>
            <a:r>
              <a:rPr lang="it-IT" sz="2400" dirty="0" err="1" smtClean="0"/>
              <a:t>iodoacetammide</a:t>
            </a:r>
            <a:r>
              <a:rPr lang="it-IT" sz="2400" dirty="0" smtClean="0"/>
              <a:t>]= 2.00 </a:t>
            </a:r>
            <a:r>
              <a:rPr lang="it-IT" sz="2400" dirty="0" err="1" smtClean="0"/>
              <a:t>mM</a:t>
            </a:r>
            <a:endParaRPr lang="it-IT" sz="2400" dirty="0" smtClean="0"/>
          </a:p>
          <a:p>
            <a:endParaRPr lang="it-IT" sz="2400" dirty="0" smtClean="0"/>
          </a:p>
          <a:p>
            <a:endParaRPr lang="it-IT" sz="2400" dirty="0" smtClean="0"/>
          </a:p>
          <a:p>
            <a:endParaRPr lang="it-IT" sz="2400" dirty="0" smtClean="0"/>
          </a:p>
          <a:p>
            <a:endParaRPr lang="it-IT" sz="2400" dirty="0" smtClean="0"/>
          </a:p>
          <a:p>
            <a:endParaRPr lang="it-IT" sz="2000" dirty="0"/>
          </a:p>
        </p:txBody>
      </p:sp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1143000" y="3657600"/>
          <a:ext cx="66294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7455"/>
                <a:gridCol w="702945"/>
                <a:gridCol w="685800"/>
                <a:gridCol w="685800"/>
                <a:gridCol w="685800"/>
                <a:gridCol w="685800"/>
                <a:gridCol w="6858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t </a:t>
                      </a:r>
                      <a:br>
                        <a:rPr lang="it-IT" dirty="0" smtClean="0"/>
                      </a:br>
                      <a:r>
                        <a:rPr lang="it-IT" dirty="0" smtClean="0"/>
                        <a:t>(min.)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40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60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150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[</a:t>
                      </a:r>
                      <a:r>
                        <a:rPr lang="it-IT" dirty="0" err="1" smtClean="0"/>
                        <a:t>N-acetilcisteina</a:t>
                      </a:r>
                      <a:r>
                        <a:rPr lang="it-IT" dirty="0" smtClean="0"/>
                        <a:t>] (</a:t>
                      </a:r>
                      <a:r>
                        <a:rPr lang="it-IT" dirty="0" err="1" smtClean="0"/>
                        <a:t>mM</a:t>
                      </a:r>
                      <a:r>
                        <a:rPr lang="it-IT" dirty="0" smtClean="0"/>
                        <a:t>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.770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.580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.410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.315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.210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.155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1219200" y="5486400"/>
          <a:ext cx="66294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7455"/>
                <a:gridCol w="702945"/>
                <a:gridCol w="685800"/>
                <a:gridCol w="685800"/>
                <a:gridCol w="685800"/>
                <a:gridCol w="685800"/>
                <a:gridCol w="6858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t </a:t>
                      </a:r>
                      <a:br>
                        <a:rPr lang="it-IT" dirty="0" smtClean="0"/>
                      </a:br>
                      <a:r>
                        <a:rPr lang="it-IT" dirty="0" smtClean="0"/>
                        <a:t>(min.)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5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25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35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50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60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[</a:t>
                      </a:r>
                      <a:r>
                        <a:rPr lang="it-IT" dirty="0" err="1" smtClean="0"/>
                        <a:t>N-acetilcisteina</a:t>
                      </a:r>
                      <a:r>
                        <a:rPr lang="it-IT" dirty="0" smtClean="0"/>
                        <a:t>] (</a:t>
                      </a:r>
                      <a:r>
                        <a:rPr lang="it-IT" dirty="0" err="1" smtClean="0"/>
                        <a:t>mM</a:t>
                      </a:r>
                      <a:r>
                        <a:rPr lang="it-IT" dirty="0" smtClean="0"/>
                        <a:t>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.74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.58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.33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.21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.12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.09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488</TotalTime>
  <Words>636</Words>
  <Application>Microsoft Office PowerPoint</Application>
  <PresentationFormat>Presentazione su schermo (4:3)</PresentationFormat>
  <Paragraphs>147</Paragraphs>
  <Slides>12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4" baseType="lpstr">
      <vt:lpstr>Struttura predefinita</vt:lpstr>
      <vt:lpstr>Equation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Esercizi</vt:lpstr>
      <vt:lpstr>Esercizi</vt:lpstr>
      <vt:lpstr>Esercizi</vt:lpstr>
      <vt:lpstr>Esercizi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Nome utente</cp:lastModifiedBy>
  <cp:revision>49</cp:revision>
  <cp:lastPrinted>1601-01-01T00:00:00Z</cp:lastPrinted>
  <dcterms:created xsi:type="dcterms:W3CDTF">1601-01-01T00:00:00Z</dcterms:created>
  <dcterms:modified xsi:type="dcterms:W3CDTF">2010-04-29T14:56:00Z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