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83" r:id="rId4"/>
    <p:sldId id="256" r:id="rId5"/>
    <p:sldId id="257" r:id="rId6"/>
    <p:sldId id="258" r:id="rId7"/>
    <p:sldId id="259" r:id="rId8"/>
    <p:sldId id="261" r:id="rId9"/>
    <p:sldId id="263" r:id="rId10"/>
    <p:sldId id="264" r:id="rId11"/>
    <p:sldId id="265" r:id="rId12"/>
    <p:sldId id="277" r:id="rId13"/>
    <p:sldId id="267" r:id="rId14"/>
    <p:sldId id="268" r:id="rId15"/>
    <p:sldId id="269" r:id="rId16"/>
    <p:sldId id="270" r:id="rId17"/>
    <p:sldId id="271" r:id="rId18"/>
    <p:sldId id="281" r:id="rId19"/>
    <p:sldId id="282" r:id="rId20"/>
    <p:sldId id="274" r:id="rId21"/>
    <p:sldId id="284" r:id="rId22"/>
    <p:sldId id="280" r:id="rId2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00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3" autoAdjust="0"/>
    <p:restoredTop sz="94660"/>
  </p:normalViewPr>
  <p:slideViewPr>
    <p:cSldViewPr>
      <p:cViewPr>
        <p:scale>
          <a:sx n="50" d="100"/>
          <a:sy n="50" d="100"/>
        </p:scale>
        <p:origin x="-94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0CDCA-39B6-4A62-9BCB-114701DBE62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8BDF-4080-4FB7-A910-7511928DBE9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3ED93-F41F-40BB-BF81-6BF5A9F1DA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2D663-7BAD-421B-9CA1-A1B5A8A8BE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84056-C2D9-4E17-823B-2ED768ACE01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F833F-B4C2-4D22-BEA0-D7C72A6DE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68ACB-6E9B-4F06-8634-EBE220F707A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E2A17-1EF9-48E1-B50E-8125E57EB2B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C37D3-C473-4B6F-AF51-77B6FB231B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0E5DC-26EF-4945-8ABC-9CE93DE471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FC2A4-687C-4F65-945B-C96F386A9B8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336608B-09B8-48A2-96D8-5AAFC15C886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ctrTitle"/>
          </p:nvPr>
        </p:nvSpPr>
        <p:spPr>
          <a:xfrm>
            <a:off x="838200" y="0"/>
            <a:ext cx="7772400" cy="1470025"/>
          </a:xfrm>
        </p:spPr>
        <p:txBody>
          <a:bodyPr/>
          <a:lstStyle/>
          <a:p>
            <a:pPr eaLnBrk="1" hangingPunct="1"/>
            <a:r>
              <a:rPr lang="it-IT" b="1" smtClean="0">
                <a:solidFill>
                  <a:srgbClr val="003399"/>
                </a:solidFill>
              </a:rPr>
              <a:t>Chimica Fisica</a:t>
            </a:r>
          </a:p>
        </p:txBody>
      </p:sp>
      <p:sp>
        <p:nvSpPr>
          <p:cNvPr id="6147" name="Sottotitolo 2"/>
          <p:cNvSpPr>
            <a:spLocks noGrp="1"/>
          </p:cNvSpPr>
          <p:nvPr>
            <p:ph type="subTitle" idx="1"/>
          </p:nvPr>
        </p:nvSpPr>
        <p:spPr>
          <a:xfrm>
            <a:off x="609600" y="1676400"/>
            <a:ext cx="8077200" cy="4419600"/>
          </a:xfrm>
        </p:spPr>
        <p:txBody>
          <a:bodyPr/>
          <a:lstStyle/>
          <a:p>
            <a:pPr eaLnBrk="1" hangingPunct="1"/>
            <a:r>
              <a:rPr lang="it-IT" dirty="0" smtClean="0"/>
              <a:t>Canale M-Z</a:t>
            </a:r>
          </a:p>
          <a:p>
            <a:pPr eaLnBrk="1" hangingPunct="1"/>
            <a:r>
              <a:rPr lang="it-IT" dirty="0" smtClean="0"/>
              <a:t>Aula T8, Gio. 9-11 Ven. </a:t>
            </a:r>
            <a:r>
              <a:rPr lang="it-IT" dirty="0" smtClean="0"/>
              <a:t>14-16 </a:t>
            </a:r>
            <a:endParaRPr lang="it-IT" dirty="0" smtClean="0"/>
          </a:p>
          <a:p>
            <a:pPr eaLnBrk="1" hangingPunct="1"/>
            <a:r>
              <a:rPr lang="it-IT" dirty="0" smtClean="0"/>
              <a:t>Fino al 30 aprile</a:t>
            </a:r>
          </a:p>
          <a:p>
            <a:pPr eaLnBrk="1" hangingPunct="1"/>
            <a:endParaRPr lang="it-IT" dirty="0" smtClean="0"/>
          </a:p>
          <a:p>
            <a:pPr eaLnBrk="1" hangingPunct="1"/>
            <a:r>
              <a:rPr lang="it-IT" dirty="0" smtClean="0"/>
              <a:t>Prof. </a:t>
            </a:r>
            <a:r>
              <a:rPr lang="it-IT" u="sng" dirty="0" smtClean="0">
                <a:solidFill>
                  <a:srgbClr val="FF0000"/>
                </a:solidFill>
              </a:rPr>
              <a:t>Lorenzo Stella</a:t>
            </a:r>
          </a:p>
          <a:p>
            <a:pPr eaLnBrk="1" hangingPunct="1"/>
            <a:r>
              <a:rPr lang="it-IT" dirty="0" smtClean="0"/>
              <a:t>Sett. 5 Liv. 1 (Chimica Fisica) Stanza 4</a:t>
            </a:r>
          </a:p>
          <a:p>
            <a:pPr eaLnBrk="1" hangingPunct="1"/>
            <a:r>
              <a:rPr lang="it-IT" dirty="0" smtClean="0"/>
              <a:t>0672594463 </a:t>
            </a:r>
          </a:p>
          <a:p>
            <a:pPr eaLnBrk="1" hangingPunct="1"/>
            <a:r>
              <a:rPr lang="it-IT" dirty="0" smtClean="0"/>
              <a:t>stella@stc.uniroma2.it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eaLnBrk="1" hangingPunct="1"/>
            <a:r>
              <a:rPr lang="it-IT" b="1" dirty="0" smtClean="0">
                <a:solidFill>
                  <a:srgbClr val="003399"/>
                </a:solidFill>
              </a:rPr>
              <a:t>Libri di testo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4525963"/>
          </a:xfrm>
        </p:spPr>
        <p:txBody>
          <a:bodyPr/>
          <a:lstStyle/>
          <a:p>
            <a:pPr eaLnBrk="1" hangingPunct="1"/>
            <a:r>
              <a:rPr lang="it-IT" dirty="0" smtClean="0"/>
              <a:t>R. </a:t>
            </a:r>
            <a:r>
              <a:rPr lang="it-IT" dirty="0" err="1" smtClean="0"/>
              <a:t>Chang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Chimica Fisica (Vol. 1).</a:t>
            </a:r>
            <a:br>
              <a:rPr lang="it-IT" dirty="0" smtClean="0"/>
            </a:br>
            <a:r>
              <a:rPr lang="it-IT" dirty="0" smtClean="0"/>
              <a:t>Zanichelli 2003.</a:t>
            </a:r>
          </a:p>
          <a:p>
            <a:pPr eaLnBrk="1" hangingPunct="1"/>
            <a:r>
              <a:rPr lang="it-IT" dirty="0" smtClean="0"/>
              <a:t>M. </a:t>
            </a:r>
            <a:r>
              <a:rPr lang="it-IT" dirty="0" err="1" smtClean="0"/>
              <a:t>Venanzi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Appunti di chimica fisica per scienze biologiche.</a:t>
            </a:r>
            <a:br>
              <a:rPr lang="it-IT" dirty="0" smtClean="0"/>
            </a:br>
            <a:r>
              <a:rPr lang="it-IT" dirty="0" err="1" smtClean="0"/>
              <a:t>Universitalia</a:t>
            </a:r>
            <a:r>
              <a:rPr lang="it-IT" dirty="0" smtClean="0"/>
              <a:t> 2010.</a:t>
            </a:r>
          </a:p>
          <a:p>
            <a:pPr eaLnBrk="1" hangingPunct="1">
              <a:buFontTx/>
              <a:buNone/>
            </a:pPr>
            <a:r>
              <a:rPr lang="it-IT" dirty="0" smtClean="0"/>
              <a:t>	(via di </a:t>
            </a:r>
            <a:r>
              <a:rPr lang="it-IT" dirty="0" err="1" smtClean="0"/>
              <a:t>Passolombardo</a:t>
            </a:r>
            <a:r>
              <a:rPr lang="it-IT" dirty="0" smtClean="0"/>
              <a:t> 421)</a:t>
            </a:r>
          </a:p>
          <a:p>
            <a:pPr eaLnBrk="1" hangingPunct="1">
              <a:buFontTx/>
              <a:buNone/>
            </a:pPr>
            <a:endParaRPr lang="it-IT" dirty="0" smtClean="0"/>
          </a:p>
          <a:p>
            <a:pPr eaLnBrk="1" hangingPunct="1">
              <a:buFontTx/>
              <a:buNone/>
            </a:pPr>
            <a:endParaRPr lang="it-IT" dirty="0" smtClean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 bwMode="auto">
          <a:xfrm>
            <a:off x="0" y="53340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it-IT" sz="3200" kern="0" dirty="0">
                <a:latin typeface="+mn-lt"/>
              </a:rPr>
              <a:t>Scritto (esercizi</a:t>
            </a:r>
            <a:r>
              <a:rPr lang="it-IT" sz="3200" kern="0" dirty="0" smtClean="0">
                <a:latin typeface="+mn-lt"/>
              </a:rPr>
              <a:t>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it-IT" sz="3200" kern="0" dirty="0" smtClean="0">
                <a:latin typeface="+mn-lt"/>
              </a:rPr>
              <a:t>Voto finale unico con Chimica Organica </a:t>
            </a:r>
            <a:br>
              <a:rPr lang="it-IT" sz="3200" kern="0" dirty="0" smtClean="0">
                <a:latin typeface="+mn-lt"/>
              </a:rPr>
            </a:br>
            <a:r>
              <a:rPr lang="it-IT" sz="3200" kern="0" dirty="0" smtClean="0">
                <a:latin typeface="+mn-lt"/>
              </a:rPr>
              <a:t>(media pesata)</a:t>
            </a:r>
            <a:endParaRPr lang="it-IT" sz="32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it-IT" sz="32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it-IT" sz="3200" kern="0" dirty="0">
              <a:latin typeface="+mn-lt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533400" y="4876800"/>
            <a:ext cx="82296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it-IT" sz="4400" b="1" kern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Modalità d’esame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Esercitazioni </a:t>
            </a:r>
            <a:endParaRPr lang="it-IT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Lunedì:</a:t>
            </a:r>
          </a:p>
          <a:p>
            <a:pPr lvl="3"/>
            <a:r>
              <a:rPr lang="it-IT" sz="3200" dirty="0" smtClean="0"/>
              <a:t>12/4</a:t>
            </a:r>
          </a:p>
          <a:p>
            <a:pPr lvl="3"/>
            <a:r>
              <a:rPr lang="it-IT" sz="3200" dirty="0" smtClean="0"/>
              <a:t>19/4</a:t>
            </a:r>
          </a:p>
          <a:p>
            <a:pPr lvl="3"/>
            <a:r>
              <a:rPr lang="it-IT" sz="3200" dirty="0" smtClean="0"/>
              <a:t>3/5</a:t>
            </a:r>
          </a:p>
          <a:p>
            <a:pPr lvl="3"/>
            <a:r>
              <a:rPr lang="it-IT" sz="3200" dirty="0" smtClean="0"/>
              <a:t>10/5</a:t>
            </a:r>
          </a:p>
          <a:p>
            <a:endParaRPr lang="it-IT" dirty="0" smtClean="0"/>
          </a:p>
          <a:p>
            <a:pPr algn="ctr">
              <a:buNone/>
            </a:pPr>
            <a:r>
              <a:rPr lang="it-IT" dirty="0" smtClean="0"/>
              <a:t>Aula T8, ore 14:30-16:30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b="1" dirty="0" smtClean="0"/>
              <a:t>OPZIONALI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6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553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Principi di Termodinamica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457200" y="1143000"/>
            <a:ext cx="8382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000">
                <a:latin typeface="Times New Roman" pitchFamily="18" charset="0"/>
              </a:rPr>
              <a:t>La Termodinamica descrive le </a:t>
            </a:r>
            <a:r>
              <a:rPr lang="it-IT" sz="2000" b="1">
                <a:latin typeface="Times New Roman" pitchFamily="18" charset="0"/>
              </a:rPr>
              <a:t>PROPRIETA’</a:t>
            </a:r>
            <a:r>
              <a:rPr lang="it-IT" sz="2000">
                <a:latin typeface="Times New Roman" pitchFamily="18" charset="0"/>
              </a:rPr>
              <a:t> di </a:t>
            </a:r>
            <a:r>
              <a:rPr lang="it-IT" sz="2000" b="1">
                <a:latin typeface="Times New Roman" pitchFamily="18" charset="0"/>
              </a:rPr>
              <a:t>SISTEMI MACROSCOPICI</a:t>
            </a:r>
            <a:r>
              <a:rPr lang="it-IT" sz="2000">
                <a:latin typeface="Times New Roman" pitchFamily="18" charset="0"/>
              </a:rPr>
              <a:t> all’</a:t>
            </a:r>
            <a:r>
              <a:rPr lang="it-IT" sz="2000" b="1">
                <a:latin typeface="Times New Roman" pitchFamily="18" charset="0"/>
              </a:rPr>
              <a:t>EQUILIBRIO</a:t>
            </a:r>
            <a:r>
              <a:rPr lang="it-IT" sz="2000">
                <a:latin typeface="Times New Roman" pitchFamily="18" charset="0"/>
              </a:rPr>
              <a:t>.</a:t>
            </a:r>
          </a:p>
          <a:p>
            <a:pPr algn="just"/>
            <a:endParaRPr lang="it-IT" sz="2000">
              <a:latin typeface="Times New Roman" pitchFamily="18" charset="0"/>
            </a:endParaRPr>
          </a:p>
          <a:p>
            <a:pPr algn="just"/>
            <a:r>
              <a:rPr lang="it-IT" sz="2000">
                <a:latin typeface="Times New Roman" pitchFamily="18" charset="0"/>
              </a:rPr>
              <a:t>Più specificatamente, la Termodinamica studia gli </a:t>
            </a:r>
            <a:r>
              <a:rPr lang="it-IT" sz="2000" b="1">
                <a:latin typeface="Times New Roman" pitchFamily="18" charset="0"/>
              </a:rPr>
              <a:t>SCAMBI DI ENERGIA</a:t>
            </a:r>
            <a:r>
              <a:rPr lang="it-IT" sz="2000">
                <a:latin typeface="Times New Roman" pitchFamily="18" charset="0"/>
              </a:rPr>
              <a:t> e di </a:t>
            </a:r>
            <a:r>
              <a:rPr lang="it-IT" sz="2000" b="1">
                <a:latin typeface="Times New Roman" pitchFamily="18" charset="0"/>
              </a:rPr>
              <a:t>MATERIA</a:t>
            </a:r>
            <a:r>
              <a:rPr lang="it-IT" sz="2000">
                <a:latin typeface="Times New Roman" pitchFamily="18" charset="0"/>
              </a:rPr>
              <a:t>  tra un </a:t>
            </a:r>
            <a:r>
              <a:rPr lang="it-IT" sz="2000" b="1">
                <a:latin typeface="Times New Roman" pitchFamily="18" charset="0"/>
              </a:rPr>
              <a:t>SISTEMA</a:t>
            </a:r>
            <a:r>
              <a:rPr lang="it-IT" sz="2000">
                <a:latin typeface="Times New Roman" pitchFamily="18" charset="0"/>
              </a:rPr>
              <a:t> e l’</a:t>
            </a:r>
            <a:r>
              <a:rPr lang="it-IT" sz="2000" b="1">
                <a:latin typeface="Times New Roman" pitchFamily="18" charset="0"/>
              </a:rPr>
              <a:t>AMBIENTE</a:t>
            </a:r>
            <a:r>
              <a:rPr lang="it-IT" sz="2000">
                <a:latin typeface="Times New Roman" pitchFamily="18" charset="0"/>
              </a:rPr>
              <a:t> che lo circonda.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600200" y="3200400"/>
            <a:ext cx="5867400" cy="2743200"/>
            <a:chOff x="1008" y="2016"/>
            <a:chExt cx="3696" cy="1728"/>
          </a:xfrm>
        </p:grpSpPr>
        <p:sp>
          <p:nvSpPr>
            <p:cNvPr id="8197" name="Rectangle 9"/>
            <p:cNvSpPr>
              <a:spLocks noChangeArrowheads="1"/>
            </p:cNvSpPr>
            <p:nvPr/>
          </p:nvSpPr>
          <p:spPr bwMode="auto">
            <a:xfrm>
              <a:off x="1008" y="2016"/>
              <a:ext cx="3696" cy="1728"/>
            </a:xfrm>
            <a:prstGeom prst="rect">
              <a:avLst/>
            </a:prstGeom>
            <a:noFill/>
            <a:ln w="127000" cmpd="tri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198" name="Oval 10"/>
            <p:cNvSpPr>
              <a:spLocks noChangeArrowheads="1"/>
            </p:cNvSpPr>
            <p:nvPr/>
          </p:nvSpPr>
          <p:spPr bwMode="auto">
            <a:xfrm>
              <a:off x="2304" y="2688"/>
              <a:ext cx="1152" cy="62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199" name="Text Box 11"/>
            <p:cNvSpPr txBox="1">
              <a:spLocks noChangeArrowheads="1"/>
            </p:cNvSpPr>
            <p:nvPr/>
          </p:nvSpPr>
          <p:spPr bwMode="auto">
            <a:xfrm>
              <a:off x="2496" y="2736"/>
              <a:ext cx="83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000" b="1">
                  <a:latin typeface="Times New Roman" pitchFamily="18" charset="0"/>
                </a:rPr>
                <a:t>SISTEMA</a:t>
              </a:r>
            </a:p>
          </p:txBody>
        </p:sp>
        <p:sp>
          <p:nvSpPr>
            <p:cNvPr id="8200" name="Text Box 12"/>
            <p:cNvSpPr txBox="1">
              <a:spLocks noChangeArrowheads="1"/>
            </p:cNvSpPr>
            <p:nvPr/>
          </p:nvSpPr>
          <p:spPr bwMode="auto">
            <a:xfrm>
              <a:off x="1238" y="2265"/>
              <a:ext cx="98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000" b="1">
                  <a:latin typeface="Times New Roman" pitchFamily="18" charset="0"/>
                </a:rPr>
                <a:t>AMBIENTE</a:t>
              </a:r>
            </a:p>
          </p:txBody>
        </p:sp>
        <p:sp>
          <p:nvSpPr>
            <p:cNvPr id="8201" name="Text Box 14"/>
            <p:cNvSpPr txBox="1">
              <a:spLocks noChangeArrowheads="1"/>
            </p:cNvSpPr>
            <p:nvPr/>
          </p:nvSpPr>
          <p:spPr bwMode="auto">
            <a:xfrm>
              <a:off x="1584" y="2640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000" b="1">
                  <a:latin typeface="Times New Roman" pitchFamily="18" charset="0"/>
                </a:rPr>
                <a:t>ENERGIA</a:t>
              </a:r>
            </a:p>
          </p:txBody>
        </p:sp>
        <p:sp>
          <p:nvSpPr>
            <p:cNvPr id="8202" name="AutoShape 15"/>
            <p:cNvSpPr>
              <a:spLocks noChangeArrowheads="1"/>
            </p:cNvSpPr>
            <p:nvPr/>
          </p:nvSpPr>
          <p:spPr bwMode="auto">
            <a:xfrm>
              <a:off x="3024" y="3120"/>
              <a:ext cx="765" cy="96"/>
            </a:xfrm>
            <a:prstGeom prst="leftRightArrow">
              <a:avLst>
                <a:gd name="adj1" fmla="val 50000"/>
                <a:gd name="adj2" fmla="val 159375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3" name="AutoShape 16"/>
            <p:cNvSpPr>
              <a:spLocks noChangeArrowheads="1"/>
            </p:cNvSpPr>
            <p:nvPr/>
          </p:nvSpPr>
          <p:spPr bwMode="auto">
            <a:xfrm>
              <a:off x="1776" y="2880"/>
              <a:ext cx="765" cy="96"/>
            </a:xfrm>
            <a:prstGeom prst="leftRightArrow">
              <a:avLst>
                <a:gd name="adj1" fmla="val 50000"/>
                <a:gd name="adj2" fmla="val 159375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8204" name="Text Box 17"/>
            <p:cNvSpPr txBox="1">
              <a:spLocks noChangeArrowheads="1"/>
            </p:cNvSpPr>
            <p:nvPr/>
          </p:nvSpPr>
          <p:spPr bwMode="auto">
            <a:xfrm>
              <a:off x="3350" y="3225"/>
              <a:ext cx="8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000" b="1">
                  <a:latin typeface="Times New Roman" pitchFamily="18" charset="0"/>
                </a:rPr>
                <a:t>MATERIA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28600" y="685800"/>
            <a:ext cx="86868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b="1">
                <a:solidFill>
                  <a:srgbClr val="FF0000"/>
                </a:solidFill>
                <a:latin typeface="Times New Roman" pitchFamily="18" charset="0"/>
              </a:rPr>
              <a:t>SISTEMA</a:t>
            </a:r>
            <a:r>
              <a:rPr lang="it-IT" sz="2400" b="1">
                <a:latin typeface="Times New Roman" pitchFamily="18" charset="0"/>
              </a:rPr>
              <a:t> - Un insieme costituito da un numero macroscopico di molecole, dell’ordine del numero di Avogadro, N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=6.023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</a:t>
            </a:r>
            <a:r>
              <a:rPr lang="it-IT" sz="2400" b="1">
                <a:latin typeface="Times New Roman" pitchFamily="18" charset="0"/>
              </a:rPr>
              <a:t>10</a:t>
            </a:r>
            <a:r>
              <a:rPr lang="it-IT" sz="2400" b="1" baseline="30000">
                <a:latin typeface="Times New Roman" pitchFamily="18" charset="0"/>
              </a:rPr>
              <a:t>23</a:t>
            </a:r>
            <a:r>
              <a:rPr lang="it-IT" sz="2400" b="1">
                <a:latin typeface="Times New Roman" pitchFamily="18" charset="0"/>
              </a:rPr>
              <a:t>.</a:t>
            </a:r>
          </a:p>
          <a:p>
            <a:pPr algn="just"/>
            <a:endParaRPr lang="it-IT" sz="2400" b="1">
              <a:latin typeface="Times New Roman" pitchFamily="18" charset="0"/>
            </a:endParaRPr>
          </a:p>
          <a:p>
            <a:pPr algn="just"/>
            <a:r>
              <a:rPr lang="it-IT" sz="2400" b="1">
                <a:latin typeface="Times New Roman" pitchFamily="18" charset="0"/>
              </a:rPr>
              <a:t>Rappresenta una piccola parte di un sistema molto più grande (AMBIENTE) che lo racchiude interamente.</a:t>
            </a:r>
          </a:p>
          <a:p>
            <a:pPr algn="just"/>
            <a:endParaRPr lang="it-IT" sz="2400" b="1">
              <a:latin typeface="Times New Roman" pitchFamily="18" charset="0"/>
            </a:endParaRPr>
          </a:p>
          <a:p>
            <a:pPr algn="just"/>
            <a:r>
              <a:rPr lang="it-IT" sz="2400" b="1">
                <a:solidFill>
                  <a:srgbClr val="FF0000"/>
                </a:solidFill>
                <a:latin typeface="Times New Roman" pitchFamily="18" charset="0"/>
              </a:rPr>
              <a:t>AMBIENTE</a:t>
            </a:r>
            <a:r>
              <a:rPr lang="it-IT" sz="2400" b="1">
                <a:latin typeface="Times New Roman" pitchFamily="18" charset="0"/>
              </a:rPr>
              <a:t> – Un sistema molto più grande del sistema in esame.</a:t>
            </a:r>
          </a:p>
          <a:p>
            <a:pPr algn="just"/>
            <a:r>
              <a:rPr lang="it-IT" sz="2400" b="1">
                <a:latin typeface="Times New Roman" pitchFamily="18" charset="0"/>
              </a:rPr>
              <a:t>Temperatura, volume e pressione dell’ambiente rimangono costanti qualunque siano i cambiamenti del sistema.</a:t>
            </a:r>
          </a:p>
          <a:p>
            <a:pPr algn="just"/>
            <a:endParaRPr lang="it-IT" sz="2400" b="1">
              <a:latin typeface="Times New Roman" pitchFamily="18" charset="0"/>
            </a:endParaRPr>
          </a:p>
          <a:p>
            <a:pPr algn="just"/>
            <a:r>
              <a:rPr lang="it-IT" sz="2400" b="1" i="1">
                <a:latin typeface="Times New Roman" pitchFamily="18" charset="0"/>
              </a:rPr>
              <a:t>In particolare, la sua temperatura non cambia qualunque sia l’energia scambiata tra sistema e ambiente.</a:t>
            </a:r>
          </a:p>
          <a:p>
            <a:pPr algn="just"/>
            <a:endParaRPr lang="it-IT" sz="2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219200" y="381000"/>
            <a:ext cx="627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  <a:sym typeface="Symbol" pitchFamily="18" charset="2"/>
              </a:rPr>
              <a:t>U = energia scambiata tra sistema e ambiente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295400" y="1219200"/>
            <a:ext cx="627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  <a:sym typeface="Symbol" pitchFamily="18" charset="2"/>
              </a:rPr>
              <a:t>n = materia scambiata tra sistema e ambiente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28600" y="2209800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SISTEMA ISOLATO</a:t>
            </a:r>
            <a:r>
              <a:rPr lang="it-IT" sz="2400">
                <a:latin typeface="Times New Roman" pitchFamily="18" charset="0"/>
              </a:rPr>
              <a:t>: non ci sono né scambi di energia, né di materia     </a:t>
            </a:r>
          </a:p>
          <a:p>
            <a:pPr>
              <a:defRPr/>
            </a:pPr>
            <a:r>
              <a:rPr lang="it-IT" sz="2400">
                <a:latin typeface="Times New Roman" pitchFamily="18" charset="0"/>
              </a:rPr>
              <a:t>                                         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U = 0          n = 0 </a:t>
            </a:r>
            <a:r>
              <a:rPr lang="it-IT" sz="2400">
                <a:latin typeface="Times New Roman" pitchFamily="18" charset="0"/>
              </a:rPr>
              <a:t> 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28600" y="3810000"/>
            <a:ext cx="7391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SISTEMA CHIUSO</a:t>
            </a:r>
            <a:r>
              <a:rPr lang="it-IT" sz="2400">
                <a:latin typeface="Times New Roman" pitchFamily="18" charset="0"/>
              </a:rPr>
              <a:t>: scambia energia, ma non materia     </a:t>
            </a:r>
          </a:p>
          <a:p>
            <a:pPr>
              <a:defRPr/>
            </a:pPr>
            <a:r>
              <a:rPr lang="it-IT" sz="2400">
                <a:latin typeface="Times New Roman" pitchFamily="18" charset="0"/>
              </a:rPr>
              <a:t>                                         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U  0          n = 0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228600" y="5029200"/>
            <a:ext cx="6611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SISTEMA APERTO</a:t>
            </a:r>
            <a:r>
              <a:rPr lang="it-IT" sz="2400">
                <a:latin typeface="Times New Roman" pitchFamily="18" charset="0"/>
              </a:rPr>
              <a:t>: scambia energia e materia     </a:t>
            </a:r>
          </a:p>
          <a:p>
            <a:pPr>
              <a:defRPr/>
            </a:pPr>
            <a:r>
              <a:rPr lang="it-IT" sz="2400">
                <a:latin typeface="Times New Roman" pitchFamily="18" charset="0"/>
              </a:rPr>
              <a:t>                                         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U  0          n </a:t>
            </a:r>
            <a:r>
              <a:rPr lang="it-IT" b="1">
                <a:sym typeface="Symbol" pitchFamily="18" charset="2"/>
              </a:rPr>
              <a:t>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 0</a:t>
            </a:r>
            <a:endParaRPr lang="it-IT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1905000" y="304800"/>
            <a:ext cx="4391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Il concetto di equilibrio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81000" y="1447800"/>
            <a:ext cx="838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EQUILIBRIO</a:t>
            </a:r>
            <a:r>
              <a:rPr lang="it-IT" sz="2400">
                <a:latin typeface="Times New Roman" pitchFamily="18" charset="0"/>
              </a:rPr>
              <a:t> = uno stato durante il quale le proprietà del sistema non cambiano nel tempo.</a:t>
            </a:r>
          </a:p>
          <a:p>
            <a:pPr algn="ctr">
              <a:defRPr/>
            </a:pPr>
            <a:r>
              <a:rPr lang="it-IT" sz="2400" i="1">
                <a:latin typeface="Times New Roman" pitchFamily="18" charset="0"/>
              </a:rPr>
              <a:t>L’equilibrio è sempre di tipo dinamico.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685800" y="2895600"/>
            <a:ext cx="7812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solidFill>
                  <a:srgbClr val="003399"/>
                </a:solidFill>
                <a:latin typeface="Times New Roman" pitchFamily="18" charset="0"/>
              </a:rPr>
              <a:t>Esempio: Liquido puro in equilibrio con la sua fase vapore</a:t>
            </a:r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914400" y="3962400"/>
            <a:ext cx="2133600" cy="2514600"/>
          </a:xfrm>
          <a:prstGeom prst="rect">
            <a:avLst/>
          </a:prstGeom>
          <a:solidFill>
            <a:srgbClr val="FFFF99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>
            <a:off x="914400" y="51816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1203325" y="4151313"/>
            <a:ext cx="60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Gas</a:t>
            </a:r>
          </a:p>
        </p:txBody>
      </p:sp>
      <p:sp>
        <p:nvSpPr>
          <p:cNvPr id="11272" name="Text Box 10"/>
          <p:cNvSpPr txBox="1">
            <a:spLocks noChangeArrowheads="1"/>
          </p:cNvSpPr>
          <p:nvPr/>
        </p:nvSpPr>
        <p:spPr bwMode="auto">
          <a:xfrm>
            <a:off x="1371600" y="59436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Liquido</a:t>
            </a:r>
          </a:p>
        </p:txBody>
      </p:sp>
      <p:sp>
        <p:nvSpPr>
          <p:cNvPr id="11273" name="Text Box 11"/>
          <p:cNvSpPr txBox="1">
            <a:spLocks noChangeArrowheads="1"/>
          </p:cNvSpPr>
          <p:nvPr/>
        </p:nvSpPr>
        <p:spPr bwMode="auto">
          <a:xfrm>
            <a:off x="990600" y="45720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n(g</a:t>
            </a:r>
            <a:r>
              <a:rPr lang="it-IT">
                <a:cs typeface="Arial" charset="0"/>
              </a:rPr>
              <a:t>→l)</a:t>
            </a:r>
          </a:p>
        </p:txBody>
      </p:sp>
      <p:sp>
        <p:nvSpPr>
          <p:cNvPr id="11274" name="Line 12"/>
          <p:cNvSpPr>
            <a:spLocks noChangeShapeType="1"/>
          </p:cNvSpPr>
          <p:nvPr/>
        </p:nvSpPr>
        <p:spPr bwMode="auto">
          <a:xfrm>
            <a:off x="1371600" y="495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1275" name="Text Box 13"/>
          <p:cNvSpPr txBox="1">
            <a:spLocks noChangeArrowheads="1"/>
          </p:cNvSpPr>
          <p:nvPr/>
        </p:nvSpPr>
        <p:spPr bwMode="auto">
          <a:xfrm>
            <a:off x="1981200" y="54102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n(l</a:t>
            </a:r>
            <a:r>
              <a:rPr lang="it-IT">
                <a:cs typeface="Arial" charset="0"/>
              </a:rPr>
              <a:t>→g)</a:t>
            </a:r>
          </a:p>
        </p:txBody>
      </p:sp>
      <p:sp>
        <p:nvSpPr>
          <p:cNvPr id="11276" name="Line 14"/>
          <p:cNvSpPr>
            <a:spLocks noChangeShapeType="1"/>
          </p:cNvSpPr>
          <p:nvPr/>
        </p:nvSpPr>
        <p:spPr bwMode="auto">
          <a:xfrm flipV="1">
            <a:off x="2438400" y="4876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1277" name="Text Box 15"/>
          <p:cNvSpPr txBox="1">
            <a:spLocks noChangeArrowheads="1"/>
          </p:cNvSpPr>
          <p:nvPr/>
        </p:nvSpPr>
        <p:spPr bwMode="auto">
          <a:xfrm>
            <a:off x="3505200" y="3581400"/>
            <a:ext cx="494665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All’equilibrio:</a:t>
            </a:r>
          </a:p>
          <a:p>
            <a:endParaRPr lang="it-IT" sz="2400">
              <a:latin typeface="Times New Roman" pitchFamily="18" charset="0"/>
            </a:endParaRPr>
          </a:p>
          <a:p>
            <a:r>
              <a:rPr lang="it-IT" sz="2400">
                <a:latin typeface="Times New Roman" pitchFamily="18" charset="0"/>
              </a:rPr>
              <a:t>n(gas)=costante         n(liq)=costante</a:t>
            </a:r>
          </a:p>
          <a:p>
            <a:endParaRPr lang="it-IT" sz="2400">
              <a:latin typeface="Times New Roman" pitchFamily="18" charset="0"/>
            </a:endParaRPr>
          </a:p>
          <a:p>
            <a:r>
              <a:rPr lang="it-IT" sz="2400">
                <a:latin typeface="Times New Roman" pitchFamily="18" charset="0"/>
              </a:rPr>
              <a:t>dn(gas o liq) = dn(g→l) + dn(l→g) = 0</a:t>
            </a:r>
          </a:p>
          <a:p>
            <a:endParaRPr lang="it-IT" sz="2400">
              <a:latin typeface="Times New Roman" pitchFamily="18" charset="0"/>
            </a:endParaRPr>
          </a:p>
          <a:p>
            <a:r>
              <a:rPr lang="it-IT" sz="2400">
                <a:latin typeface="Times New Roman" pitchFamily="18" charset="0"/>
              </a:rPr>
              <a:t>dn(g→l) = - dn(l→g)</a:t>
            </a:r>
          </a:p>
          <a:p>
            <a:endParaRPr lang="it-IT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/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171825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Nota Matematica</a:t>
            </a:r>
          </a:p>
        </p:txBody>
      </p:sp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1371600" y="1828800"/>
            <a:ext cx="50371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Symbol" pitchFamily="18" charset="2"/>
              <a:buChar char="D"/>
            </a:pPr>
            <a:r>
              <a:rPr lang="it-IT" sz="2400" b="1">
                <a:latin typeface="Times New Roman" pitchFamily="18" charset="0"/>
                <a:sym typeface="Symbol" pitchFamily="18" charset="2"/>
              </a:rPr>
              <a:t> = rappresenta una variazione finita</a:t>
            </a:r>
          </a:p>
          <a:p>
            <a:pPr>
              <a:buFont typeface="Symbol" pitchFamily="18" charset="2"/>
              <a:buNone/>
            </a:pPr>
            <a:endParaRPr lang="it-IT" sz="2400" b="1">
              <a:latin typeface="Times New Roman" pitchFamily="18" charset="0"/>
              <a:sym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it-IT" sz="2400" b="1">
                <a:latin typeface="Times New Roman" pitchFamily="18" charset="0"/>
                <a:sym typeface="Symbol" pitchFamily="18" charset="2"/>
              </a:rPr>
              <a:t>Ex. T = 10°C, p = 2 atm</a:t>
            </a:r>
            <a:r>
              <a:rPr lang="it-IT">
                <a:sym typeface="Symbol" pitchFamily="18" charset="2"/>
              </a:rPr>
              <a:t> </a:t>
            </a:r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304800" y="3581400"/>
            <a:ext cx="8382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d = rappresenta una variazione infinitesima (differenziale)</a:t>
            </a:r>
          </a:p>
          <a:p>
            <a:endParaRPr lang="it-IT" sz="2400" b="1">
              <a:latin typeface="Times New Roman" pitchFamily="18" charset="0"/>
            </a:endParaRPr>
          </a:p>
          <a:p>
            <a:r>
              <a:rPr lang="it-IT" sz="2400" b="1">
                <a:latin typeface="Times New Roman" pitchFamily="18" charset="0"/>
              </a:rPr>
              <a:t>Ex. dT, dp, dV sono variazioni infinitesime di temperatura, pressione, volume.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2514600" y="304800"/>
            <a:ext cx="37528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Variabili di stato</a:t>
            </a: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228600" y="1219200"/>
            <a:ext cx="868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Lo stato di equilibrio di un sistema è definito da poche variabili, dette </a:t>
            </a:r>
            <a:r>
              <a:rPr lang="it-IT" sz="2400" b="1">
                <a:latin typeface="Times New Roman" pitchFamily="18" charset="0"/>
              </a:rPr>
              <a:t>VARIABILI DI STATO</a:t>
            </a:r>
            <a:r>
              <a:rPr lang="it-IT" sz="2400">
                <a:latin typeface="Times New Roman" pitchFamily="18" charset="0"/>
              </a:rPr>
              <a:t>.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381000" y="2286000"/>
            <a:ext cx="85280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b="1">
                <a:latin typeface="Times New Roman" pitchFamily="18" charset="0"/>
              </a:rPr>
              <a:t>VARIABILI DI STATO ESTENSIVE</a:t>
            </a:r>
            <a:r>
              <a:rPr lang="it-IT" sz="2400">
                <a:latin typeface="Times New Roman" pitchFamily="18" charset="0"/>
              </a:rPr>
              <a:t>: DIPENDONO DAL NUMERO DI MOLECOLE CHE COMPONGONO IL SISTEMA.</a:t>
            </a: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1828800" y="3124200"/>
            <a:ext cx="5330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Ex. N = numero di molecole, V = Volume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609600" y="3721100"/>
            <a:ext cx="2859088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U</a:t>
            </a:r>
            <a:r>
              <a:rPr lang="it-IT" sz="2400" b="1">
                <a:latin typeface="Times New Roman" pitchFamily="18" charset="0"/>
              </a:rPr>
              <a:t> = Energia interna</a:t>
            </a:r>
          </a:p>
          <a:p>
            <a:pPr>
              <a:defRPr/>
            </a:pPr>
            <a:endParaRPr lang="it-IT" sz="2400" b="1">
              <a:latin typeface="Times New Roman" pitchFamily="18" charset="0"/>
            </a:endParaRPr>
          </a:p>
          <a:p>
            <a:pPr>
              <a:defRPr/>
            </a:pPr>
            <a:r>
              <a:rPr lang="it-IT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H</a:t>
            </a:r>
            <a:r>
              <a:rPr lang="it-IT" sz="2400" b="1">
                <a:latin typeface="Times New Roman" pitchFamily="18" charset="0"/>
              </a:rPr>
              <a:t> = Entalpia</a:t>
            </a:r>
          </a:p>
          <a:p>
            <a:pPr>
              <a:defRPr/>
            </a:pPr>
            <a:endParaRPr lang="it-IT" sz="2400" b="1">
              <a:latin typeface="Times New Roman" pitchFamily="18" charset="0"/>
            </a:endParaRPr>
          </a:p>
          <a:p>
            <a:pPr>
              <a:defRPr/>
            </a:pPr>
            <a:r>
              <a:rPr lang="it-IT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</a:t>
            </a:r>
            <a:r>
              <a:rPr lang="it-IT" sz="2400" b="1">
                <a:latin typeface="Times New Roman" pitchFamily="18" charset="0"/>
              </a:rPr>
              <a:t> = Entropia</a:t>
            </a:r>
          </a:p>
          <a:p>
            <a:pPr>
              <a:defRPr/>
            </a:pPr>
            <a:endParaRPr lang="it-IT" sz="2400" b="1">
              <a:latin typeface="Times New Roman" pitchFamily="18" charset="0"/>
            </a:endParaRPr>
          </a:p>
          <a:p>
            <a:pPr>
              <a:defRPr/>
            </a:pPr>
            <a:r>
              <a:rPr lang="it-IT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</a:t>
            </a:r>
            <a:r>
              <a:rPr lang="it-IT" sz="2400" b="1">
                <a:latin typeface="Times New Roman" pitchFamily="18" charset="0"/>
              </a:rPr>
              <a:t> = Energia libera</a:t>
            </a:r>
          </a:p>
        </p:txBody>
      </p:sp>
      <p:sp>
        <p:nvSpPr>
          <p:cNvPr id="13319" name="AutoShape 9"/>
          <p:cNvSpPr>
            <a:spLocks/>
          </p:cNvSpPr>
          <p:nvPr/>
        </p:nvSpPr>
        <p:spPr bwMode="auto">
          <a:xfrm>
            <a:off x="3581400" y="3810000"/>
            <a:ext cx="838200" cy="2819400"/>
          </a:xfrm>
          <a:prstGeom prst="rightBrace">
            <a:avLst>
              <a:gd name="adj1" fmla="val 2803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320" name="Text Box 10"/>
          <p:cNvSpPr txBox="1">
            <a:spLocks noChangeArrowheads="1"/>
          </p:cNvSpPr>
          <p:nvPr/>
        </p:nvSpPr>
        <p:spPr bwMode="auto">
          <a:xfrm>
            <a:off x="4572000" y="4953000"/>
            <a:ext cx="413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Sono tutte grandezze estensive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304800" y="228600"/>
            <a:ext cx="883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>
                <a:latin typeface="Times New Roman" pitchFamily="18" charset="0"/>
              </a:rPr>
              <a:t>VARIABILI DI STATO INTENSIVE</a:t>
            </a:r>
            <a:r>
              <a:rPr lang="it-IT" sz="2400">
                <a:latin typeface="Times New Roman" pitchFamily="18" charset="0"/>
              </a:rPr>
              <a:t> NON DIPENDONO DAL NUMERO DI MOLECOLE CHE COMPONGONO IL SISTEMA.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143000" y="1295400"/>
            <a:ext cx="70199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 = Pressione, T = Temperatura, 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 = Potenziale chimico</a:t>
            </a:r>
          </a:p>
          <a:p>
            <a:endParaRPr lang="it-IT"/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228600" y="2443163"/>
            <a:ext cx="891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b="1" i="1">
                <a:solidFill>
                  <a:srgbClr val="CC0000"/>
                </a:solidFill>
                <a:latin typeface="Times New Roman" pitchFamily="18" charset="0"/>
              </a:rPr>
              <a:t>Le variabili di stato sono legate tra loro da equazioni dette EQUAZIONI DI STATO</a:t>
            </a: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2057400" y="3810000"/>
            <a:ext cx="4848225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Ex. Equazione di stato dei gas ideali</a:t>
            </a:r>
          </a:p>
          <a:p>
            <a:endParaRPr lang="it-IT" sz="2400" b="1">
              <a:latin typeface="Times New Roman" pitchFamily="18" charset="0"/>
            </a:endParaRPr>
          </a:p>
          <a:p>
            <a:r>
              <a:rPr lang="it-IT" sz="2400" b="1">
                <a:latin typeface="Times New Roman" pitchFamily="18" charset="0"/>
              </a:rPr>
              <a:t>                    </a:t>
            </a:r>
            <a:r>
              <a:rPr lang="it-IT" sz="3200" b="1">
                <a:latin typeface="Times New Roman" pitchFamily="18" charset="0"/>
              </a:rPr>
              <a:t>p V = n R 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/>
          <p:cNvSpPr>
            <a:spLocks noChangeArrowheads="1" noChangeShapeType="1" noTextEdit="1"/>
          </p:cNvSpPr>
          <p:nvPr/>
        </p:nvSpPr>
        <p:spPr bwMode="auto">
          <a:xfrm>
            <a:off x="2438400" y="457200"/>
            <a:ext cx="39814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Equilibrio meccanico</a:t>
            </a: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600200" y="1524000"/>
            <a:ext cx="55626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4" name="Rectangle 8"/>
          <p:cNvSpPr>
            <a:spLocks noChangeArrowheads="1"/>
          </p:cNvSpPr>
          <p:nvPr/>
        </p:nvSpPr>
        <p:spPr bwMode="auto">
          <a:xfrm>
            <a:off x="4343400" y="1524000"/>
            <a:ext cx="76200" cy="2057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2346325" y="20224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A</a:t>
            </a:r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3260725" y="2860675"/>
            <a:ext cx="500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p</a:t>
            </a:r>
            <a:r>
              <a:rPr lang="it-IT" sz="2400" b="1" baseline="-25000">
                <a:latin typeface="Times New Roman" pitchFamily="18" charset="0"/>
              </a:rPr>
              <a:t>A</a:t>
            </a:r>
          </a:p>
        </p:txBody>
      </p:sp>
      <p:sp>
        <p:nvSpPr>
          <p:cNvPr id="15367" name="Text Box 11"/>
          <p:cNvSpPr txBox="1">
            <a:spLocks noChangeArrowheads="1"/>
          </p:cNvSpPr>
          <p:nvPr/>
        </p:nvSpPr>
        <p:spPr bwMode="auto">
          <a:xfrm>
            <a:off x="6858000" y="2057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B</a:t>
            </a:r>
          </a:p>
        </p:txBody>
      </p:sp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5775325" y="30130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p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1524000" y="4495800"/>
            <a:ext cx="6292850" cy="1685925"/>
          </a:xfrm>
          <a:prstGeom prst="rect">
            <a:avLst/>
          </a:prstGeom>
          <a:solidFill>
            <a:srgbClr val="FFFF99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it-IT"/>
              <a:t> </a:t>
            </a:r>
            <a:r>
              <a:rPr lang="it-IT" sz="2400" b="1">
                <a:latin typeface="Times New Roman" pitchFamily="18" charset="0"/>
              </a:rPr>
              <a:t>p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&gt; p</a:t>
            </a:r>
            <a:r>
              <a:rPr lang="it-IT" sz="2400" b="1" baseline="-25000">
                <a:latin typeface="Times New Roman" pitchFamily="18" charset="0"/>
              </a:rPr>
              <a:t>B</a:t>
            </a:r>
            <a:r>
              <a:rPr lang="it-IT" sz="2400" b="1">
                <a:latin typeface="Times New Roman" pitchFamily="18" charset="0"/>
              </a:rPr>
              <a:t>   il sistema A si espande finchè p</a:t>
            </a:r>
            <a:r>
              <a:rPr lang="it-IT" sz="2400" b="1" baseline="-25000">
                <a:latin typeface="Times New Roman" pitchFamily="18" charset="0"/>
              </a:rPr>
              <a:t>A </a:t>
            </a:r>
            <a:r>
              <a:rPr lang="it-IT" sz="2400" b="1">
                <a:latin typeface="Times New Roman" pitchFamily="18" charset="0"/>
              </a:rPr>
              <a:t>= p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  <a:p>
            <a:pPr>
              <a:buFontTx/>
              <a:buChar char="•"/>
              <a:defRPr/>
            </a:pPr>
            <a:endParaRPr lang="it-IT" sz="2400" b="1" baseline="-25000">
              <a:latin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it-IT" sz="2400" b="1">
                <a:latin typeface="Times New Roman" pitchFamily="18" charset="0"/>
              </a:rPr>
              <a:t> p</a:t>
            </a:r>
            <a:r>
              <a:rPr lang="it-IT" sz="2400" b="1" baseline="-25000">
                <a:latin typeface="Times New Roman" pitchFamily="18" charset="0"/>
              </a:rPr>
              <a:t>A </a:t>
            </a:r>
            <a:r>
              <a:rPr lang="it-IT" sz="2400" b="1">
                <a:latin typeface="Times New Roman" pitchFamily="18" charset="0"/>
              </a:rPr>
              <a:t>&lt; p</a:t>
            </a:r>
            <a:r>
              <a:rPr lang="it-IT" sz="2400" b="1" baseline="-25000">
                <a:latin typeface="Times New Roman" pitchFamily="18" charset="0"/>
              </a:rPr>
              <a:t>B </a:t>
            </a:r>
            <a:r>
              <a:rPr lang="it-IT" sz="2400" b="1">
                <a:latin typeface="Times New Roman" pitchFamily="18" charset="0"/>
              </a:rPr>
              <a:t>  il sistema B si espande finchè p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= p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  <a:p>
            <a:pPr>
              <a:buFontTx/>
              <a:buChar char="•"/>
              <a:defRPr/>
            </a:pPr>
            <a:endParaRPr lang="it-IT" sz="2400" b="1" baseline="-25000">
              <a:latin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it-IT" sz="2400" b="1">
                <a:latin typeface="Times New Roman" pitchFamily="18" charset="0"/>
              </a:rPr>
              <a:t> p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= p</a:t>
            </a:r>
            <a:r>
              <a:rPr lang="it-IT" sz="2400" b="1" baseline="-25000">
                <a:latin typeface="Times New Roman" pitchFamily="18" charset="0"/>
              </a:rPr>
              <a:t>B </a:t>
            </a:r>
            <a:r>
              <a:rPr lang="it-IT" sz="2400" b="1">
                <a:latin typeface="Times New Roman" pitchFamily="18" charset="0"/>
              </a:rPr>
              <a:t>  </a:t>
            </a: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EQUILIBRIO MECCANICO</a:t>
            </a:r>
          </a:p>
        </p:txBody>
      </p:sp>
      <p:sp>
        <p:nvSpPr>
          <p:cNvPr id="15370" name="Line 14"/>
          <p:cNvSpPr>
            <a:spLocks noChangeShapeType="1"/>
          </p:cNvSpPr>
          <p:nvPr/>
        </p:nvSpPr>
        <p:spPr bwMode="auto">
          <a:xfrm flipH="1" flipV="1">
            <a:off x="4495800" y="33528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auto">
          <a:xfrm>
            <a:off x="4953000" y="3738563"/>
            <a:ext cx="184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parete mobile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WordArt 4"/>
          <p:cNvSpPr>
            <a:spLocks noChangeArrowheads="1" noChangeShapeType="1" noTextEdit="1"/>
          </p:cNvSpPr>
          <p:nvPr/>
        </p:nvSpPr>
        <p:spPr bwMode="auto">
          <a:xfrm>
            <a:off x="1219200" y="304800"/>
            <a:ext cx="60960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33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Unità di misura della pressione</a:t>
            </a:r>
          </a:p>
        </p:txBody>
      </p:sp>
      <p:sp>
        <p:nvSpPr>
          <p:cNvPr id="1032" name="Text Box 5"/>
          <p:cNvSpPr txBox="1">
            <a:spLocks noChangeArrowheads="1"/>
          </p:cNvSpPr>
          <p:nvPr/>
        </p:nvSpPr>
        <p:spPr bwMode="auto">
          <a:xfrm>
            <a:off x="381000" y="1143000"/>
            <a:ext cx="876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1 atm = 760 torr (o mmHg)</a:t>
            </a:r>
          </a:p>
          <a:p>
            <a:r>
              <a:rPr lang="it-IT" sz="2400" b="1">
                <a:latin typeface="Times New Roman" pitchFamily="18" charset="0"/>
              </a:rPr>
              <a:t>= la pressione esercitata da una colonna riempita di mercurio dell’altezza di 76 cm.</a:t>
            </a:r>
          </a:p>
        </p:txBody>
      </p:sp>
      <p:sp>
        <p:nvSpPr>
          <p:cNvPr id="1033" name="AutoShape 6"/>
          <p:cNvSpPr>
            <a:spLocks noChangeArrowheads="1"/>
          </p:cNvSpPr>
          <p:nvPr/>
        </p:nvSpPr>
        <p:spPr bwMode="auto">
          <a:xfrm>
            <a:off x="838200" y="2971800"/>
            <a:ext cx="838200" cy="3124200"/>
          </a:xfrm>
          <a:prstGeom prst="can">
            <a:avLst>
              <a:gd name="adj" fmla="val 9318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/>
        </p:nvGraphicFramePr>
        <p:xfrm>
          <a:off x="2438400" y="2362200"/>
          <a:ext cx="6096000" cy="1144588"/>
        </p:xfrm>
        <a:graphic>
          <a:graphicData uri="http://schemas.openxmlformats.org/presentationml/2006/ole">
            <p:oleObj spid="_x0000_s1026" name="Equation" r:id="rId3" imgW="2095200" imgH="393480" progId="Equation.3">
              <p:embed/>
            </p:oleObj>
          </a:graphicData>
        </a:graphic>
      </p:graphicFrame>
      <p:graphicFrame>
        <p:nvGraphicFramePr>
          <p:cNvPr id="1027" name="Object 8"/>
          <p:cNvGraphicFramePr>
            <a:graphicFrameLocks noChangeAspect="1"/>
          </p:cNvGraphicFramePr>
          <p:nvPr/>
        </p:nvGraphicFramePr>
        <p:xfrm>
          <a:off x="2438400" y="3505200"/>
          <a:ext cx="6169025" cy="1144588"/>
        </p:xfrm>
        <a:graphic>
          <a:graphicData uri="http://schemas.openxmlformats.org/presentationml/2006/ole">
            <p:oleObj spid="_x0000_s1027" name="Equation" r:id="rId4" imgW="2120760" imgH="393480" progId="Equation.3">
              <p:embed/>
            </p:oleObj>
          </a:graphicData>
        </a:graphic>
      </p:graphicFrame>
      <p:graphicFrame>
        <p:nvGraphicFramePr>
          <p:cNvPr id="1028" name="Object 9"/>
          <p:cNvGraphicFramePr>
            <a:graphicFrameLocks noChangeAspect="1"/>
          </p:cNvGraphicFramePr>
          <p:nvPr/>
        </p:nvGraphicFramePr>
        <p:xfrm>
          <a:off x="2286000" y="4800600"/>
          <a:ext cx="6578600" cy="665163"/>
        </p:xfrm>
        <a:graphic>
          <a:graphicData uri="http://schemas.openxmlformats.org/presentationml/2006/ole">
            <p:oleObj spid="_x0000_s1028" name="Equation" r:id="rId5" imgW="2260440" imgH="228600" progId="Equation.3">
              <p:embed/>
            </p:oleObj>
          </a:graphicData>
        </a:graphic>
      </p:graphicFrame>
      <p:graphicFrame>
        <p:nvGraphicFramePr>
          <p:cNvPr id="1029" name="Object 11"/>
          <p:cNvGraphicFramePr>
            <a:graphicFrameLocks noChangeAspect="1"/>
          </p:cNvGraphicFramePr>
          <p:nvPr/>
        </p:nvGraphicFramePr>
        <p:xfrm>
          <a:off x="2057400" y="5791200"/>
          <a:ext cx="3400425" cy="665163"/>
        </p:xfrm>
        <a:graphic>
          <a:graphicData uri="http://schemas.openxmlformats.org/presentationml/2006/ole">
            <p:oleObj spid="_x0000_s1029" name="Equazione" r:id="rId6" imgW="1168200" imgH="2286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791200" y="5791200"/>
          <a:ext cx="2551113" cy="665163"/>
        </p:xfrm>
        <a:graphic>
          <a:graphicData uri="http://schemas.openxmlformats.org/presentationml/2006/ole">
            <p:oleObj spid="_x0000_s1030" name="Equazione" r:id="rId7" imgW="8762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2"/>
          <p:cNvSpPr>
            <a:spLocks noChangeArrowheads="1" noChangeShapeType="1" noTextEdit="1"/>
          </p:cNvSpPr>
          <p:nvPr/>
        </p:nvSpPr>
        <p:spPr bwMode="auto">
          <a:xfrm>
            <a:off x="2438400" y="457200"/>
            <a:ext cx="398145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Equilibrio termico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00200" y="1524000"/>
            <a:ext cx="55626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343400" y="1524000"/>
            <a:ext cx="76200" cy="2057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346325" y="2022475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A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260725" y="2860675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T</a:t>
            </a:r>
            <a:r>
              <a:rPr lang="it-IT" sz="2400" b="1" baseline="-25000">
                <a:latin typeface="Times New Roman" pitchFamily="18" charset="0"/>
              </a:rPr>
              <a:t>A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858000" y="20574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B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5775325" y="3013075"/>
            <a:ext cx="522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T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33400" y="4495800"/>
            <a:ext cx="7777163" cy="1685925"/>
          </a:xfrm>
          <a:prstGeom prst="rect">
            <a:avLst/>
          </a:prstGeom>
          <a:solidFill>
            <a:srgbClr val="FFFF99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it-IT"/>
              <a:t> </a:t>
            </a:r>
            <a:r>
              <a:rPr lang="it-IT" sz="2400" b="1">
                <a:latin typeface="Times New Roman" pitchFamily="18" charset="0"/>
              </a:rPr>
              <a:t>T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&gt; T</a:t>
            </a:r>
            <a:r>
              <a:rPr lang="it-IT" sz="2400" b="1" baseline="-25000">
                <a:latin typeface="Times New Roman" pitchFamily="18" charset="0"/>
              </a:rPr>
              <a:t>B</a:t>
            </a:r>
            <a:r>
              <a:rPr lang="it-IT" sz="2400" b="1">
                <a:latin typeface="Times New Roman" pitchFamily="18" charset="0"/>
              </a:rPr>
              <a:t>   trasferimento di calore dal A a B finchè T</a:t>
            </a:r>
            <a:r>
              <a:rPr lang="it-IT" sz="2400" b="1" baseline="-25000">
                <a:latin typeface="Times New Roman" pitchFamily="18" charset="0"/>
              </a:rPr>
              <a:t>A </a:t>
            </a:r>
            <a:r>
              <a:rPr lang="it-IT" sz="2400" b="1">
                <a:latin typeface="Times New Roman" pitchFamily="18" charset="0"/>
              </a:rPr>
              <a:t>= T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  <a:p>
            <a:pPr>
              <a:buFontTx/>
              <a:buChar char="•"/>
              <a:defRPr/>
            </a:pPr>
            <a:endParaRPr lang="it-IT" sz="2400" b="1" baseline="-25000">
              <a:latin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it-IT" sz="2400" b="1">
                <a:latin typeface="Times New Roman" pitchFamily="18" charset="0"/>
              </a:rPr>
              <a:t> T</a:t>
            </a:r>
            <a:r>
              <a:rPr lang="it-IT" sz="2400" b="1" baseline="-25000">
                <a:latin typeface="Times New Roman" pitchFamily="18" charset="0"/>
              </a:rPr>
              <a:t>A </a:t>
            </a:r>
            <a:r>
              <a:rPr lang="it-IT" sz="2400" b="1">
                <a:latin typeface="Times New Roman" pitchFamily="18" charset="0"/>
              </a:rPr>
              <a:t>&lt; T</a:t>
            </a:r>
            <a:r>
              <a:rPr lang="it-IT" sz="2400" b="1" baseline="-25000">
                <a:latin typeface="Times New Roman" pitchFamily="18" charset="0"/>
              </a:rPr>
              <a:t>B </a:t>
            </a:r>
            <a:r>
              <a:rPr lang="it-IT" sz="2400" b="1">
                <a:latin typeface="Times New Roman" pitchFamily="18" charset="0"/>
              </a:rPr>
              <a:t>  trasferimento di calore da B a A finchè T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= T</a:t>
            </a:r>
            <a:r>
              <a:rPr lang="it-IT" sz="2400" b="1" baseline="-25000">
                <a:latin typeface="Times New Roman" pitchFamily="18" charset="0"/>
              </a:rPr>
              <a:t>B</a:t>
            </a:r>
          </a:p>
          <a:p>
            <a:pPr>
              <a:buFontTx/>
              <a:buChar char="•"/>
              <a:defRPr/>
            </a:pPr>
            <a:endParaRPr lang="it-IT" sz="2400" b="1" baseline="-25000">
              <a:latin typeface="Times New Roman" pitchFamily="18" charset="0"/>
            </a:endParaRPr>
          </a:p>
          <a:p>
            <a:pPr>
              <a:buFontTx/>
              <a:buChar char="•"/>
              <a:defRPr/>
            </a:pPr>
            <a:r>
              <a:rPr lang="it-IT" sz="2400" b="1">
                <a:latin typeface="Times New Roman" pitchFamily="18" charset="0"/>
              </a:rPr>
              <a:t> T</a:t>
            </a:r>
            <a:r>
              <a:rPr lang="it-IT" sz="2400" b="1" baseline="-25000">
                <a:latin typeface="Times New Roman" pitchFamily="18" charset="0"/>
              </a:rPr>
              <a:t>A</a:t>
            </a:r>
            <a:r>
              <a:rPr lang="it-IT" sz="2400" b="1">
                <a:latin typeface="Times New Roman" pitchFamily="18" charset="0"/>
              </a:rPr>
              <a:t> = T</a:t>
            </a:r>
            <a:r>
              <a:rPr lang="it-IT" sz="2400" b="1" baseline="-25000">
                <a:latin typeface="Times New Roman" pitchFamily="18" charset="0"/>
              </a:rPr>
              <a:t>B </a:t>
            </a:r>
            <a:r>
              <a:rPr lang="it-IT" sz="2400" b="1">
                <a:latin typeface="Times New Roman" pitchFamily="18" charset="0"/>
              </a:rPr>
              <a:t>  </a:t>
            </a:r>
            <a:r>
              <a:rPr lang="it-IT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EQUILIBRIO TERMICO</a:t>
            </a: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 flipV="1">
            <a:off x="4495800" y="33528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953000" y="3738563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parete diatermica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458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Un sistema termodinamico modello: il gas ideale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304800" y="1219200"/>
            <a:ext cx="8610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 b="1">
                <a:latin typeface="Times New Roman" pitchFamily="18" charset="0"/>
              </a:rPr>
              <a:t>GAS IDEALE: un gas di molecole non interagenti e di volume trascurabile</a:t>
            </a:r>
          </a:p>
          <a:p>
            <a:pPr algn="just"/>
            <a:endParaRPr lang="it-IT" sz="2400" b="1">
              <a:latin typeface="Times New Roman" pitchFamily="18" charset="0"/>
            </a:endParaRPr>
          </a:p>
          <a:p>
            <a:pPr algn="just"/>
            <a:r>
              <a:rPr lang="it-IT" sz="2400" b="1">
                <a:latin typeface="Times New Roman" pitchFamily="18" charset="0"/>
              </a:rPr>
              <a:t>Equazione di stato dei gas ideali:</a:t>
            </a:r>
            <a:endParaRPr lang="it-IT" sz="3200" b="1">
              <a:latin typeface="Times New Roman" pitchFamily="18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895600" y="3048000"/>
            <a:ext cx="2498725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 V = n R T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762000" y="4191000"/>
            <a:ext cx="41751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n = numero di moli</a:t>
            </a:r>
          </a:p>
          <a:p>
            <a:r>
              <a:rPr lang="it-IT" sz="2400" b="1">
                <a:latin typeface="Times New Roman" pitchFamily="18" charset="0"/>
              </a:rPr>
              <a:t>p = pressione</a:t>
            </a:r>
          </a:p>
          <a:p>
            <a:r>
              <a:rPr lang="it-IT" sz="2400" b="1">
                <a:latin typeface="Times New Roman" pitchFamily="18" charset="0"/>
              </a:rPr>
              <a:t>V = volume</a:t>
            </a:r>
          </a:p>
          <a:p>
            <a:r>
              <a:rPr lang="it-IT" sz="2400" b="1">
                <a:latin typeface="Times New Roman" pitchFamily="18" charset="0"/>
              </a:rPr>
              <a:t>T = temperatura</a:t>
            </a:r>
          </a:p>
          <a:p>
            <a:r>
              <a:rPr lang="it-IT" sz="2400" b="1">
                <a:latin typeface="Times New Roman" pitchFamily="18" charset="0"/>
              </a:rPr>
              <a:t>R = costante universale dei gas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WordArt 4"/>
          <p:cNvSpPr>
            <a:spLocks noChangeArrowheads="1" noChangeShapeType="1" noTextEdit="1"/>
          </p:cNvSpPr>
          <p:nvPr/>
        </p:nvSpPr>
        <p:spPr bwMode="auto">
          <a:xfrm>
            <a:off x="2971800" y="304800"/>
            <a:ext cx="3629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Leggi limite dei gas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914400" y="1295400"/>
            <a:ext cx="7439025" cy="2292350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it-IT" sz="2400" b="1">
                <a:latin typeface="Times New Roman" pitchFamily="18" charset="0"/>
              </a:rPr>
              <a:t>Legge di Boyle: pV = costante          per n e T costanti</a:t>
            </a:r>
          </a:p>
          <a:p>
            <a:pPr marL="342900" indent="-342900">
              <a:buFontTx/>
              <a:buAutoNum type="arabicPeriod"/>
            </a:pPr>
            <a:endParaRPr lang="it-IT" sz="2400" b="1"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it-IT" sz="2400" b="1">
                <a:latin typeface="Times New Roman" pitchFamily="18" charset="0"/>
              </a:rPr>
              <a:t>Legge di Charles: V = cost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T            per n e p costanti</a:t>
            </a:r>
          </a:p>
          <a:p>
            <a:pPr marL="342900" indent="-342900">
              <a:buFontTx/>
              <a:buAutoNum type="arabicPeriod"/>
            </a:pPr>
            <a:endParaRPr lang="it-IT" sz="2400" b="1">
              <a:latin typeface="Times New Roman" pitchFamily="18" charset="0"/>
              <a:sym typeface="Symbol" pitchFamily="18" charset="2"/>
            </a:endParaRPr>
          </a:p>
          <a:p>
            <a:pPr marL="342900" indent="-342900"/>
            <a:r>
              <a:rPr lang="it-IT" sz="2400" b="1">
                <a:latin typeface="Times New Roman" pitchFamily="18" charset="0"/>
                <a:sym typeface="Symbol" pitchFamily="18" charset="2"/>
              </a:rPr>
              <a:t>Principio di Avogadro: </a:t>
            </a:r>
            <a:r>
              <a:rPr lang="it-IT" sz="2400" b="1">
                <a:latin typeface="Times New Roman" pitchFamily="18" charset="0"/>
              </a:rPr>
              <a:t>V = cost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n        per p e Tcostanti</a:t>
            </a:r>
          </a:p>
          <a:p>
            <a:pPr marL="342900" indent="-342900"/>
            <a:endParaRPr lang="it-IT" sz="2400" b="1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00063" y="3962400"/>
            <a:ext cx="8643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Combinando questi leggi si ottiene l’equazione di stato dei gas ideali.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228600" y="5029200"/>
            <a:ext cx="8686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i="1">
                <a:latin typeface="Times New Roman" pitchFamily="18" charset="0"/>
              </a:rPr>
              <a:t>Sono dette leggi limite perché valgono per tutti i gas reali allorchè la pressione è sufficientemente bassa da poter trascurare le interazioni tra le molecole (al limite per p che tende a zero).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3"/>
          <p:cNvSpPr>
            <a:spLocks noChangeArrowheads="1"/>
          </p:cNvSpPr>
          <p:nvPr/>
        </p:nvSpPr>
        <p:spPr bwMode="auto">
          <a:xfrm>
            <a:off x="1600200" y="1600200"/>
            <a:ext cx="6019800" cy="37338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9459" name="WordArt 4"/>
          <p:cNvSpPr>
            <a:spLocks noChangeArrowheads="1" noChangeShapeType="1" noTextEdit="1"/>
          </p:cNvSpPr>
          <p:nvPr/>
        </p:nvSpPr>
        <p:spPr bwMode="auto">
          <a:xfrm>
            <a:off x="533400" y="228600"/>
            <a:ext cx="8153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Scala termodinamica assoluta della temperatura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1143000" y="990600"/>
            <a:ext cx="654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Legge di Charles: V= costante</a:t>
            </a:r>
            <a:r>
              <a:rPr lang="it-IT" sz="2400" b="1">
                <a:latin typeface="Times New Roman" pitchFamily="18" charset="0"/>
                <a:sym typeface="Symbol" pitchFamily="18" charset="2"/>
              </a:rPr>
              <a:t>T      (n,p costanti)</a:t>
            </a:r>
          </a:p>
        </p:txBody>
      </p:sp>
      <p:sp>
        <p:nvSpPr>
          <p:cNvPr id="19461" name="Line 6"/>
          <p:cNvSpPr>
            <a:spLocks noChangeShapeType="1"/>
          </p:cNvSpPr>
          <p:nvPr/>
        </p:nvSpPr>
        <p:spPr bwMode="auto">
          <a:xfrm flipV="1">
            <a:off x="2514600" y="16764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462" name="Line 7"/>
          <p:cNvSpPr>
            <a:spLocks noChangeShapeType="1"/>
          </p:cNvSpPr>
          <p:nvPr/>
        </p:nvSpPr>
        <p:spPr bwMode="auto">
          <a:xfrm>
            <a:off x="2514600" y="44196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463" name="Line 9"/>
          <p:cNvSpPr>
            <a:spLocks noChangeShapeType="1"/>
          </p:cNvSpPr>
          <p:nvPr/>
        </p:nvSpPr>
        <p:spPr bwMode="auto">
          <a:xfrm flipV="1">
            <a:off x="2514600" y="1981200"/>
            <a:ext cx="838200" cy="2438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4" name="Line 10"/>
          <p:cNvSpPr>
            <a:spLocks noChangeShapeType="1"/>
          </p:cNvSpPr>
          <p:nvPr/>
        </p:nvSpPr>
        <p:spPr bwMode="auto">
          <a:xfrm flipV="1">
            <a:off x="2514600" y="2209800"/>
            <a:ext cx="1676400" cy="2209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5" name="Line 11"/>
          <p:cNvSpPr>
            <a:spLocks noChangeShapeType="1"/>
          </p:cNvSpPr>
          <p:nvPr/>
        </p:nvSpPr>
        <p:spPr bwMode="auto">
          <a:xfrm flipV="1">
            <a:off x="2514600" y="2743200"/>
            <a:ext cx="243840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6" name="Line 12"/>
          <p:cNvSpPr>
            <a:spLocks noChangeShapeType="1"/>
          </p:cNvSpPr>
          <p:nvPr/>
        </p:nvSpPr>
        <p:spPr bwMode="auto">
          <a:xfrm flipV="1">
            <a:off x="2590800" y="3657600"/>
            <a:ext cx="289560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7" name="Text Box 13"/>
          <p:cNvSpPr txBox="1">
            <a:spLocks noChangeArrowheads="1"/>
          </p:cNvSpPr>
          <p:nvPr/>
        </p:nvSpPr>
        <p:spPr bwMode="auto">
          <a:xfrm>
            <a:off x="1981200" y="16764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V</a:t>
            </a:r>
          </a:p>
        </p:txBody>
      </p:sp>
      <p:sp>
        <p:nvSpPr>
          <p:cNvPr id="19468" name="Text Box 14"/>
          <p:cNvSpPr txBox="1">
            <a:spLocks noChangeArrowheads="1"/>
          </p:cNvSpPr>
          <p:nvPr/>
        </p:nvSpPr>
        <p:spPr bwMode="auto">
          <a:xfrm>
            <a:off x="5867400" y="4419600"/>
            <a:ext cx="93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T(°C)</a:t>
            </a:r>
          </a:p>
        </p:txBody>
      </p:sp>
      <p:sp>
        <p:nvSpPr>
          <p:cNvPr id="19469" name="Text Box 15"/>
          <p:cNvSpPr txBox="1">
            <a:spLocks noChangeArrowheads="1"/>
          </p:cNvSpPr>
          <p:nvPr/>
        </p:nvSpPr>
        <p:spPr bwMode="auto">
          <a:xfrm>
            <a:off x="3352800" y="1752600"/>
            <a:ext cx="1200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0.005 atm</a:t>
            </a:r>
          </a:p>
        </p:txBody>
      </p:sp>
      <p:sp>
        <p:nvSpPr>
          <p:cNvPr id="19470" name="Text Box 16"/>
          <p:cNvSpPr txBox="1">
            <a:spLocks noChangeArrowheads="1"/>
          </p:cNvSpPr>
          <p:nvPr/>
        </p:nvSpPr>
        <p:spPr bwMode="auto">
          <a:xfrm>
            <a:off x="4251325" y="2170113"/>
            <a:ext cx="107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0.01 atm</a:t>
            </a:r>
          </a:p>
        </p:txBody>
      </p:sp>
      <p:sp>
        <p:nvSpPr>
          <p:cNvPr id="19471" name="Text Box 17"/>
          <p:cNvSpPr txBox="1">
            <a:spLocks noChangeArrowheads="1"/>
          </p:cNvSpPr>
          <p:nvPr/>
        </p:nvSpPr>
        <p:spPr bwMode="auto">
          <a:xfrm>
            <a:off x="5029200" y="27432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0.02 atm</a:t>
            </a:r>
          </a:p>
        </p:txBody>
      </p:sp>
      <p:sp>
        <p:nvSpPr>
          <p:cNvPr id="19472" name="Text Box 18"/>
          <p:cNvSpPr txBox="1">
            <a:spLocks noChangeArrowheads="1"/>
          </p:cNvSpPr>
          <p:nvPr/>
        </p:nvSpPr>
        <p:spPr bwMode="auto">
          <a:xfrm>
            <a:off x="5562600" y="36576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0.03 atm</a:t>
            </a:r>
          </a:p>
        </p:txBody>
      </p:sp>
      <p:sp>
        <p:nvSpPr>
          <p:cNvPr id="19473" name="Text Box 19"/>
          <p:cNvSpPr txBox="1">
            <a:spLocks noChangeArrowheads="1"/>
          </p:cNvSpPr>
          <p:nvPr/>
        </p:nvSpPr>
        <p:spPr bwMode="auto">
          <a:xfrm>
            <a:off x="0" y="541020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Tutte le rette (isobare) convergono verso lo stesso valore di temperatura corrispondente al volume nullo (sperimentalmente irrangiungibile):</a:t>
            </a:r>
          </a:p>
          <a:p>
            <a:pPr algn="just"/>
            <a:r>
              <a:rPr lang="it-IT" sz="2400">
                <a:latin typeface="Times New Roman" pitchFamily="18" charset="0"/>
              </a:rPr>
              <a:t>			</a:t>
            </a:r>
            <a:r>
              <a:rPr lang="it-IT" sz="2400" b="1">
                <a:latin typeface="Times New Roman" pitchFamily="18" charset="0"/>
              </a:rPr>
              <a:t>T(V=0) = -273.15°C</a:t>
            </a:r>
          </a:p>
        </p:txBody>
      </p:sp>
      <p:sp>
        <p:nvSpPr>
          <p:cNvPr id="19474" name="Line 20"/>
          <p:cNvSpPr>
            <a:spLocks noChangeShapeType="1"/>
          </p:cNvSpPr>
          <p:nvPr/>
        </p:nvSpPr>
        <p:spPr bwMode="auto">
          <a:xfrm flipH="1" flipV="1">
            <a:off x="2514600" y="44958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475" name="Text Box 21"/>
          <p:cNvSpPr txBox="1">
            <a:spLocks noChangeArrowheads="1"/>
          </p:cNvSpPr>
          <p:nvPr/>
        </p:nvSpPr>
        <p:spPr bwMode="auto">
          <a:xfrm>
            <a:off x="2879725" y="4760913"/>
            <a:ext cx="1489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T=-273.15°C</a:t>
            </a:r>
          </a:p>
        </p:txBody>
      </p:sp>
      <p:sp>
        <p:nvSpPr>
          <p:cNvPr id="19476" name="Text Box 22"/>
          <p:cNvSpPr txBox="1">
            <a:spLocks noChangeArrowheads="1"/>
          </p:cNvSpPr>
          <p:nvPr/>
        </p:nvSpPr>
        <p:spPr bwMode="auto">
          <a:xfrm>
            <a:off x="2209800" y="4191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4"/>
          <p:cNvSpPr>
            <a:spLocks noChangeArrowheads="1" noChangeShapeType="1" noTextEdit="1"/>
          </p:cNvSpPr>
          <p:nvPr/>
        </p:nvSpPr>
        <p:spPr bwMode="auto">
          <a:xfrm>
            <a:off x="609600" y="381000"/>
            <a:ext cx="77724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Scala Kelvin (assoluta) della temperatura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04800" y="1560513"/>
            <a:ext cx="853440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sz="2400" dirty="0">
                <a:latin typeface="Times New Roman" pitchFamily="18" charset="0"/>
              </a:rPr>
              <a:t>La scala Kelvin assume una scala lineare di temperature tra T = 0 K (zero assoluto -273.15 °C) e T=273.16 K (punto triplo del diagramma di fase dell’acqua 0.01 °C).</a:t>
            </a:r>
          </a:p>
          <a:p>
            <a:pPr algn="just">
              <a:defRPr/>
            </a:pPr>
            <a:r>
              <a:rPr lang="it-IT" sz="2400" dirty="0">
                <a:latin typeface="Times New Roman" pitchFamily="18" charset="0"/>
              </a:rPr>
              <a:t>                                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T(K) =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sym typeface="Symbol" pitchFamily="18" charset="2"/>
              </a:rPr>
              <a:t>T(°C) + 273.15</a:t>
            </a:r>
          </a:p>
          <a:p>
            <a:pPr algn="just">
              <a:defRPr/>
            </a:pPr>
            <a:endParaRPr lang="it-IT" sz="2400" b="1" dirty="0">
              <a:latin typeface="Times New Roman" pitchFamily="18" charset="0"/>
            </a:endParaRPr>
          </a:p>
          <a:p>
            <a:pPr algn="just">
              <a:defRPr/>
            </a:pPr>
            <a:r>
              <a:rPr lang="it-IT" sz="2400" b="1" dirty="0">
                <a:latin typeface="Times New Roman" pitchFamily="18" charset="0"/>
              </a:rPr>
              <a:t>Punto triplo</a:t>
            </a:r>
            <a:r>
              <a:rPr lang="it-IT" sz="2400" dirty="0">
                <a:latin typeface="Times New Roman" pitchFamily="18" charset="0"/>
              </a:rPr>
              <a:t> = unico punto in cui coesistono le fasi solida, liquida e gassosa per </a:t>
            </a:r>
            <a:r>
              <a:rPr lang="it-IT" sz="2400" dirty="0" smtClean="0">
                <a:latin typeface="Times New Roman" pitchFamily="18" charset="0"/>
              </a:rPr>
              <a:t>l’H</a:t>
            </a:r>
            <a:r>
              <a:rPr lang="it-IT" sz="2400" baseline="-25000" dirty="0" smtClean="0">
                <a:latin typeface="Times New Roman" pitchFamily="18" charset="0"/>
              </a:rPr>
              <a:t>2</a:t>
            </a:r>
            <a:r>
              <a:rPr lang="it-IT" sz="2400" dirty="0" smtClean="0">
                <a:latin typeface="Times New Roman" pitchFamily="18" charset="0"/>
              </a:rPr>
              <a:t>O (T=273.16 K, P=0.0061173 bar).</a:t>
            </a:r>
            <a:endParaRPr lang="it-IT" sz="2400" dirty="0">
              <a:latin typeface="Times New Roman" pitchFamily="18" charset="0"/>
            </a:endParaRP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2590800" y="2667000"/>
            <a:ext cx="3505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304800" y="4724400"/>
            <a:ext cx="86264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i="1" dirty="0">
                <a:latin typeface="Times New Roman" pitchFamily="18" charset="0"/>
              </a:rPr>
              <a:t>E’ detta scala assoluta delle temperature poiché tutte le sostanze si comportano come gas ideali al tendere a zero della pressione.</a:t>
            </a:r>
          </a:p>
          <a:p>
            <a:endParaRPr lang="it-IT" sz="2400" b="1" dirty="0">
              <a:latin typeface="Times New Roman" pitchFamily="18" charset="0"/>
            </a:endParaRPr>
          </a:p>
          <a:p>
            <a:r>
              <a:rPr lang="it-IT" sz="2400" b="1" dirty="0">
                <a:latin typeface="Times New Roman" pitchFamily="18" charset="0"/>
              </a:rPr>
              <a:t>In termodinamica si usa esclusivamente la scala assoluta delle temperature.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2"/>
          <p:cNvSpPr>
            <a:spLocks noChangeArrowheads="1" noChangeShapeType="1" noTextEdit="1"/>
          </p:cNvSpPr>
          <p:nvPr/>
        </p:nvSpPr>
        <p:spPr bwMode="auto">
          <a:xfrm>
            <a:off x="2667000" y="381000"/>
            <a:ext cx="3533775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48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Rage Italic"/>
              </a:rPr>
              <a:t>Legge di Dalton</a:t>
            </a:r>
          </a:p>
        </p:txBody>
      </p:sp>
      <p:sp>
        <p:nvSpPr>
          <p:cNvPr id="2054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169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La pressione esercitata da una miscela di gas è data dalla somma delle pressioni parziali dei singoli componenti.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971800" y="2667000"/>
          <a:ext cx="1524000" cy="793750"/>
        </p:xfrm>
        <a:graphic>
          <a:graphicData uri="http://schemas.openxmlformats.org/presentationml/2006/ole">
            <p:oleObj spid="_x0000_s2050" name="Equation" r:id="rId3" imgW="609480" imgH="31716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762000" y="3733800"/>
          <a:ext cx="6413500" cy="1016000"/>
        </p:xfrm>
        <a:graphic>
          <a:graphicData uri="http://schemas.openxmlformats.org/presentationml/2006/ole">
            <p:oleObj spid="_x0000_s2051" name="Equation" r:id="rId4" imgW="2565360" imgH="406080" progId="Equation.3">
              <p:embed/>
            </p:oleObj>
          </a:graphicData>
        </a:graphic>
      </p:graphicFrame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1066800" y="5257800"/>
          <a:ext cx="5937250" cy="1079500"/>
        </p:xfrm>
        <a:graphic>
          <a:graphicData uri="http://schemas.openxmlformats.org/presentationml/2006/ole">
            <p:oleObj spid="_x0000_s2052" name="Equation" r:id="rId5" imgW="23745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924050" y="577850"/>
          <a:ext cx="4699000" cy="1079500"/>
        </p:xfrm>
        <a:graphic>
          <a:graphicData uri="http://schemas.openxmlformats.org/presentationml/2006/ole">
            <p:oleObj spid="_x0000_s3074" name="Equation" r:id="rId3" imgW="1879560" imgH="431640" progId="Equation.3">
              <p:embed/>
            </p:oleObj>
          </a:graphicData>
        </a:graphic>
      </p:graphicFrame>
      <p:sp>
        <p:nvSpPr>
          <p:cNvPr id="3075" name="Line 3"/>
          <p:cNvSpPr>
            <a:spLocks noChangeShapeType="1"/>
          </p:cNvSpPr>
          <p:nvPr/>
        </p:nvSpPr>
        <p:spPr bwMode="auto">
          <a:xfrm flipV="1">
            <a:off x="1752600" y="21336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 flipV="1">
            <a:off x="6477000" y="21336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1752600" y="56388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1752600" y="2667000"/>
            <a:ext cx="4724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1752600" y="2819400"/>
            <a:ext cx="4648200" cy="2819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6553200" y="2514600"/>
            <a:ext cx="557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Times New Roman" pitchFamily="18" charset="0"/>
              </a:rPr>
              <a:t>p</a:t>
            </a:r>
            <a:r>
              <a:rPr lang="it-IT" sz="2800" b="1" baseline="-25000">
                <a:latin typeface="Times New Roman" pitchFamily="18" charset="0"/>
              </a:rPr>
              <a:t>A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1660525" y="57562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0</a:t>
            </a: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308725" y="56800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1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794125" y="5781675"/>
            <a:ext cx="53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Times New Roman" pitchFamily="18" charset="0"/>
              </a:rPr>
              <a:t>x</a:t>
            </a:r>
            <a:r>
              <a:rPr lang="it-IT" sz="2800" b="1" baseline="-25000">
                <a:latin typeface="Times New Roman" pitchFamily="18" charset="0"/>
              </a:rPr>
              <a:t>A</a:t>
            </a: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1752600" y="2667000"/>
            <a:ext cx="4724400" cy="2971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1127125" y="2428875"/>
            <a:ext cx="5429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Times New Roman" pitchFamily="18" charset="0"/>
              </a:rPr>
              <a:t>p</a:t>
            </a:r>
            <a:r>
              <a:rPr lang="it-IT" sz="2800" b="1" baseline="-25000">
                <a:latin typeface="Times New Roman" pitchFamily="18" charset="0"/>
              </a:rPr>
              <a:t>B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962400" y="2209800"/>
            <a:ext cx="401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 b="1">
                <a:latin typeface="Times New Roman" pitchFamily="18" charset="0"/>
              </a:rPr>
              <a:t>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1066800" y="1066800"/>
            <a:ext cx="6934200" cy="1295400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4101" name="WordArt 4"/>
          <p:cNvSpPr>
            <a:spLocks noChangeArrowheads="1" noChangeShapeType="1" noTextEdit="1"/>
          </p:cNvSpPr>
          <p:nvPr/>
        </p:nvSpPr>
        <p:spPr bwMode="auto">
          <a:xfrm>
            <a:off x="1600200" y="228600"/>
            <a:ext cx="5676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La costante universale dei gas</a:t>
            </a:r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1371600" y="1143000"/>
          <a:ext cx="6183313" cy="1123950"/>
        </p:xfrm>
        <a:graphic>
          <a:graphicData uri="http://schemas.openxmlformats.org/presentationml/2006/ole">
            <p:oleObj spid="_x0000_s4098" name="Equation" r:id="rId3" imgW="2323800" imgH="393480" progId="Equation.3">
              <p:embed/>
            </p:oleObj>
          </a:graphicData>
        </a:graphic>
      </p:graphicFrame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457200" y="2667000"/>
            <a:ext cx="8301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>
                <a:latin typeface="Times New Roman" pitchFamily="18" charset="0"/>
              </a:rPr>
              <a:t>Condizioni normali: n = 1, p= 1atm, T = 273.16K, V=22.414 litri</a:t>
            </a:r>
            <a:r>
              <a:rPr lang="it-IT" i="1"/>
              <a:t> </a:t>
            </a:r>
          </a:p>
        </p:txBody>
      </p:sp>
      <p:graphicFrame>
        <p:nvGraphicFramePr>
          <p:cNvPr id="4099" name="Object 8"/>
          <p:cNvGraphicFramePr>
            <a:graphicFrameLocks noChangeAspect="1"/>
          </p:cNvGraphicFramePr>
          <p:nvPr/>
        </p:nvGraphicFramePr>
        <p:xfrm>
          <a:off x="1828800" y="3352800"/>
          <a:ext cx="5334000" cy="1643063"/>
        </p:xfrm>
        <a:graphic>
          <a:graphicData uri="http://schemas.openxmlformats.org/presentationml/2006/ole">
            <p:oleObj spid="_x0000_s4099" name="Equation" r:id="rId4" imgW="2514600" imgH="812520" progId="Equation.3">
              <p:embed/>
            </p:oleObj>
          </a:graphicData>
        </a:graphic>
      </p:graphicFrame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1371600" y="5257800"/>
            <a:ext cx="6604000" cy="1196975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>
                <a:latin typeface="Times New Roman" pitchFamily="18" charset="0"/>
              </a:rPr>
              <a:t>Equivalenza meccanica del calore (Mayer-Joule):</a:t>
            </a:r>
          </a:p>
          <a:p>
            <a:endParaRPr lang="it-IT" sz="2400" b="1">
              <a:latin typeface="Times New Roman" pitchFamily="18" charset="0"/>
            </a:endParaRPr>
          </a:p>
          <a:p>
            <a:r>
              <a:rPr lang="it-IT" sz="2400" b="1">
                <a:latin typeface="Times New Roman" pitchFamily="18" charset="0"/>
              </a:rPr>
              <a:t>                          1 cal = 4.184 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WordArt 4"/>
          <p:cNvSpPr>
            <a:spLocks noChangeArrowheads="1" noChangeShapeType="1" noTextEdit="1"/>
          </p:cNvSpPr>
          <p:nvPr/>
        </p:nvSpPr>
        <p:spPr bwMode="auto">
          <a:xfrm>
            <a:off x="3352800" y="152400"/>
            <a:ext cx="23622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Gas reali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0" y="914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atin typeface="Times New Roman" pitchFamily="18" charset="0"/>
              </a:rPr>
              <a:t>All’aumentare della pressione le proprietà dei gas reali deviano sempre più sensibilmente dal comportamento ideale.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09800"/>
            <a:ext cx="69723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CasellaDiTesto 27"/>
          <p:cNvSpPr txBox="1"/>
          <p:nvPr/>
        </p:nvSpPr>
        <p:spPr>
          <a:xfrm>
            <a:off x="341866" y="2819400"/>
            <a:ext cx="1715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/>
              <a:t>T=costante</a:t>
            </a:r>
            <a:endParaRPr lang="it-IT" sz="2400" dirty="0" smtClean="0"/>
          </a:p>
          <a:p>
            <a:r>
              <a:rPr lang="it-IT" sz="2400" dirty="0" smtClean="0"/>
              <a:t>n=1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sellaDiTesto 1"/>
          <p:cNvSpPr txBox="1">
            <a:spLocks noChangeArrowheads="1"/>
          </p:cNvSpPr>
          <p:nvPr/>
        </p:nvSpPr>
        <p:spPr bwMode="auto">
          <a:xfrm>
            <a:off x="0" y="1219200"/>
            <a:ext cx="9144000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it-IT" dirty="0"/>
              <a:t>Convertire 5 </a:t>
            </a:r>
            <a:r>
              <a:rPr lang="it-IT" dirty="0" err="1"/>
              <a:t>atm</a:t>
            </a:r>
            <a:r>
              <a:rPr lang="it-IT" dirty="0"/>
              <a:t> in Pa, bar, torr.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it-IT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it-IT" dirty="0"/>
              <a:t>Un gas perfetto, in un recipiente a volume costante, ha pressione di 50.2 </a:t>
            </a:r>
            <a:r>
              <a:rPr lang="it-IT" dirty="0" err="1"/>
              <a:t>torr</a:t>
            </a:r>
            <a:r>
              <a:rPr lang="it-IT" dirty="0"/>
              <a:t> alla temperatura di 273.16 K.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it-IT" dirty="0"/>
              <a:t>Quale variazione di pressione è associata all’aumento di 1 K da questa  temperatura?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it-IT" dirty="0"/>
              <a:t>Quale pressione corrisponde alla temperatura di 100 °C?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it-IT" dirty="0"/>
              <a:t>Quale variazione di pressione è associata all’aumento di 1 K da questa seconda temperatura?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endParaRPr lang="it-IT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it-IT" dirty="0"/>
              <a:t>Un recipiente di 22.4 L contiene inizialmente 2 moli di idrogeno e 1mole di azoto, a 273.15 K. L’idrogeno reagisce completamente con l’azoto per dare ammoniaca. Calcolare la pressione parziale delle specie gassose presenti alla fine della reazione e la pressione totale della miscela finale.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endParaRPr lang="it-IT" dirty="0"/>
          </a:p>
          <a:p>
            <a:pPr marL="342900" indent="-342900">
              <a:buFont typeface="Arial" pitchFamily="34" charset="0"/>
              <a:buChar char="•"/>
              <a:defRPr/>
            </a:pPr>
            <a:endParaRPr lang="it-IT" dirty="0"/>
          </a:p>
          <a:p>
            <a:pPr marL="342900" indent="-342900">
              <a:buFontTx/>
              <a:buAutoNum type="arabicParenR"/>
              <a:defRPr/>
            </a:pPr>
            <a:endParaRPr lang="it-IT" dirty="0"/>
          </a:p>
          <a:p>
            <a:pPr>
              <a:defRPr/>
            </a:pPr>
            <a:endParaRPr lang="it-IT" dirty="0"/>
          </a:p>
        </p:txBody>
      </p:sp>
      <p:sp>
        <p:nvSpPr>
          <p:cNvPr id="22531" name="WordArt 4"/>
          <p:cNvSpPr>
            <a:spLocks noChangeArrowheads="1" noChangeShapeType="1" noTextEdit="1"/>
          </p:cNvSpPr>
          <p:nvPr/>
        </p:nvSpPr>
        <p:spPr bwMode="auto">
          <a:xfrm>
            <a:off x="3048000" y="228600"/>
            <a:ext cx="23622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Esercizi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</TotalTime>
  <Words>1143</Words>
  <Application>Microsoft Office PowerPoint</Application>
  <PresentationFormat>Presentazione su schermo (4:3)</PresentationFormat>
  <Paragraphs>181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25" baseType="lpstr">
      <vt:lpstr>Struttura predefinita</vt:lpstr>
      <vt:lpstr>Equation</vt:lpstr>
      <vt:lpstr>Equazione</vt:lpstr>
      <vt:lpstr>Chimica Fisica</vt:lpstr>
      <vt:lpstr>Libri di testo</vt:lpstr>
      <vt:lpstr>Esercitazioni 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Lorenzo</dc:creator>
  <cp:lastModifiedBy>Nome utente</cp:lastModifiedBy>
  <cp:revision>95</cp:revision>
  <cp:lastPrinted>1601-01-01T00:00:00Z</cp:lastPrinted>
  <dcterms:created xsi:type="dcterms:W3CDTF">1601-01-01T00:00:00Z</dcterms:created>
  <dcterms:modified xsi:type="dcterms:W3CDTF">2010-04-08T09:06:17Z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