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73" r:id="rId13"/>
    <p:sldId id="272" r:id="rId14"/>
    <p:sldId id="274" r:id="rId15"/>
    <p:sldId id="275" r:id="rId16"/>
    <p:sldId id="276" r:id="rId17"/>
    <p:sldId id="278" r:id="rId18"/>
    <p:sldId id="277" r:id="rId19"/>
    <p:sldId id="269" r:id="rId20"/>
    <p:sldId id="270" r:id="rId21"/>
    <p:sldId id="280" r:id="rId2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6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D7CF2-EC4D-49BC-9732-BF9A51DE985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C7B11-6F05-4B20-A1DA-F654D2EF627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3E059-0BDC-455A-A278-E4ABD2037B5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DB30B-7E7C-4BD9-BC6C-FA137E81C9C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2BC37-E195-499B-91C5-A2314825123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E50BF-9484-4298-B68A-B4856627295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1B049-EA37-42EA-ADEF-DB8E629783B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39B83-3B90-4606-BFAB-40A69D5309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0B899-E171-4038-9FE5-267090DEB96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D94D0-F807-4E9E-99B1-A98B491CEB2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C6CE1-46E2-49F5-895A-2D428283A92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2933E83-9167-4152-9160-2B58416D5D7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WordArt 4"/>
          <p:cNvSpPr>
            <a:spLocks noChangeArrowheads="1" noChangeShapeType="1" noTextEdit="1"/>
          </p:cNvSpPr>
          <p:nvPr/>
        </p:nvSpPr>
        <p:spPr bwMode="auto">
          <a:xfrm>
            <a:off x="2590800" y="228600"/>
            <a:ext cx="37338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Calore e funzioni di stato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auto">
          <a:xfrm>
            <a:off x="0" y="1349375"/>
            <a:ext cx="9144000" cy="575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/>
              <a:t>Il calore scambiato è una funzione di percorso e non di stato.</a:t>
            </a:r>
          </a:p>
          <a:p>
            <a:pPr algn="ctr"/>
            <a:endParaRPr lang="it-IT" sz="2400"/>
          </a:p>
          <a:p>
            <a:pPr algn="ctr"/>
            <a:r>
              <a:rPr lang="it-IT" sz="2400"/>
              <a:t>Ma le funzioni di stato sono molto più comode!</a:t>
            </a:r>
          </a:p>
          <a:p>
            <a:pPr algn="ctr"/>
            <a:endParaRPr lang="it-IT" sz="2400"/>
          </a:p>
          <a:p>
            <a:pPr algn="ctr"/>
            <a:r>
              <a:rPr lang="it-IT" sz="2400"/>
              <a:t>E’ possibile definire una funzione di stato che ci dia informazioni sul calore scambiato?</a:t>
            </a:r>
          </a:p>
          <a:p>
            <a:pPr algn="ctr"/>
            <a:endParaRPr lang="it-IT" sz="2400"/>
          </a:p>
          <a:p>
            <a:pPr algn="ctr"/>
            <a:r>
              <a:rPr lang="it-IT" sz="2400"/>
              <a:t>In alcuni casi si!</a:t>
            </a:r>
          </a:p>
          <a:p>
            <a:pPr algn="ctr"/>
            <a:endParaRPr lang="it-IT" sz="2400"/>
          </a:p>
          <a:p>
            <a:r>
              <a:rPr lang="it-IT" sz="2400"/>
              <a:t>Dal primo principio:		</a:t>
            </a:r>
            <a:endParaRPr lang="it-IT" sz="2400">
              <a:sym typeface="Symbol" pitchFamily="18" charset="2"/>
            </a:endParaRPr>
          </a:p>
          <a:p>
            <a:endParaRPr lang="it-IT" sz="2400" baseline="-25000">
              <a:sym typeface="Symbol" pitchFamily="18" charset="2"/>
            </a:endParaRPr>
          </a:p>
          <a:p>
            <a:endParaRPr lang="it-IT" sz="2400" baseline="-25000">
              <a:sym typeface="Symbol" pitchFamily="18" charset="2"/>
            </a:endParaRPr>
          </a:p>
          <a:p>
            <a:r>
              <a:rPr lang="it-IT" sz="2400">
                <a:sym typeface="Symbol" pitchFamily="18" charset="2"/>
              </a:rPr>
              <a:t>A </a:t>
            </a:r>
            <a:r>
              <a:rPr lang="it-IT" sz="2400" i="1">
                <a:sym typeface="Symbol" pitchFamily="18" charset="2"/>
              </a:rPr>
              <a:t>V</a:t>
            </a:r>
            <a:r>
              <a:rPr lang="it-IT" sz="2400">
                <a:sym typeface="Symbol" pitchFamily="18" charset="2"/>
              </a:rPr>
              <a:t>=cost.			</a:t>
            </a:r>
            <a:r>
              <a:rPr lang="it-IT" sz="2400" i="1">
                <a:sym typeface="Symbol" pitchFamily="18" charset="2"/>
              </a:rPr>
              <a:t>q</a:t>
            </a:r>
            <a:r>
              <a:rPr lang="it-IT" sz="2400" i="1" baseline="-25000">
                <a:sym typeface="Symbol" pitchFamily="18" charset="2"/>
              </a:rPr>
              <a:t>V</a:t>
            </a:r>
            <a:r>
              <a:rPr lang="it-IT" sz="2400" i="1">
                <a:sym typeface="Symbol" pitchFamily="18" charset="2"/>
              </a:rPr>
              <a:t>=U</a:t>
            </a:r>
          </a:p>
          <a:p>
            <a:endParaRPr lang="it-IT" sz="2400"/>
          </a:p>
          <a:p>
            <a:pPr algn="ctr"/>
            <a:endParaRPr lang="it-IT" sz="2400"/>
          </a:p>
          <a:p>
            <a:pPr algn="ctr"/>
            <a:endParaRPr lang="it-IT" sz="2400"/>
          </a:p>
        </p:txBody>
      </p:sp>
      <p:sp>
        <p:nvSpPr>
          <p:cNvPr id="1029" name="Text Box 14"/>
          <p:cNvSpPr txBox="1">
            <a:spLocks noChangeArrowheads="1"/>
          </p:cNvSpPr>
          <p:nvPr/>
        </p:nvSpPr>
        <p:spPr bwMode="auto">
          <a:xfrm>
            <a:off x="0" y="6248400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i="1">
                <a:solidFill>
                  <a:srgbClr val="CC0000"/>
                </a:solidFill>
              </a:rPr>
              <a:t>Il calore scambiato a volume costante coincide con la variazione di energia interna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733800" y="4419600"/>
          <a:ext cx="2879725" cy="1189038"/>
        </p:xfrm>
        <a:graphic>
          <a:graphicData uri="http://schemas.openxmlformats.org/presentationml/2006/ole">
            <p:oleObj spid="_x0000_s1026" name="Equazione" r:id="rId3" imgW="1231560" imgH="507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WordArt 4"/>
          <p:cNvSpPr>
            <a:spLocks noChangeArrowheads="1" noChangeShapeType="1" noTextEdit="1"/>
          </p:cNvSpPr>
          <p:nvPr/>
        </p:nvSpPr>
        <p:spPr bwMode="auto">
          <a:xfrm>
            <a:off x="3429000" y="152400"/>
            <a:ext cx="20574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Entalpia</a:t>
            </a: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381000" y="1066800"/>
            <a:ext cx="87328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Tuttavia, in genere le reazioni avvengono a p=cost. anziché a V=cost.</a:t>
            </a:r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304800" y="1676400"/>
            <a:ext cx="203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ym typeface="Symbol" pitchFamily="18" charset="2"/>
              </a:rPr>
              <a:t>A p=cost.:	</a:t>
            </a:r>
          </a:p>
          <a:p>
            <a:endParaRPr lang="it-IT" sz="2400">
              <a:sym typeface="Symbol" pitchFamily="18" charset="2"/>
            </a:endParaRPr>
          </a:p>
        </p:txBody>
      </p:sp>
      <p:sp>
        <p:nvSpPr>
          <p:cNvPr id="2054" name="Text Box 8"/>
          <p:cNvSpPr txBox="1">
            <a:spLocks noChangeArrowheads="1"/>
          </p:cNvSpPr>
          <p:nvPr/>
        </p:nvSpPr>
        <p:spPr bwMode="auto">
          <a:xfrm>
            <a:off x="304800" y="4191000"/>
            <a:ext cx="5813425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Definisco una nuova funzione </a:t>
            </a:r>
            <a:r>
              <a:rPr lang="it-IT" sz="2200" b="1" u="sng"/>
              <a:t>di stato </a:t>
            </a:r>
            <a:r>
              <a:rPr lang="it-IT" sz="2200"/>
              <a:t>(</a:t>
            </a:r>
            <a:r>
              <a:rPr lang="it-IT" sz="2200" b="1" i="1">
                <a:solidFill>
                  <a:srgbClr val="CC0000"/>
                </a:solidFill>
              </a:rPr>
              <a:t>entalpia</a:t>
            </a:r>
            <a:r>
              <a:rPr lang="it-IT" sz="2200"/>
              <a:t>):</a:t>
            </a:r>
          </a:p>
        </p:txBody>
      </p:sp>
      <p:sp>
        <p:nvSpPr>
          <p:cNvPr id="2055" name="Text Box 9"/>
          <p:cNvSpPr txBox="1">
            <a:spLocks noChangeArrowheads="1"/>
          </p:cNvSpPr>
          <p:nvPr/>
        </p:nvSpPr>
        <p:spPr bwMode="auto">
          <a:xfrm>
            <a:off x="6324600" y="4191000"/>
            <a:ext cx="1673225" cy="466725"/>
          </a:xfrm>
          <a:prstGeom prst="rect">
            <a:avLst/>
          </a:prstGeom>
          <a:solidFill>
            <a:srgbClr val="CCFF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dirty="0"/>
              <a:t>H = U + </a:t>
            </a:r>
            <a:r>
              <a:rPr lang="it-IT" sz="2400" dirty="0" err="1" smtClean="0"/>
              <a:t>pV</a:t>
            </a:r>
            <a:endParaRPr lang="it-IT" sz="2400" dirty="0"/>
          </a:p>
        </p:txBody>
      </p:sp>
      <p:sp>
        <p:nvSpPr>
          <p:cNvPr id="2056" name="Text Box 13"/>
          <p:cNvSpPr txBox="1">
            <a:spLocks noChangeArrowheads="1"/>
          </p:cNvSpPr>
          <p:nvPr/>
        </p:nvSpPr>
        <p:spPr bwMode="auto">
          <a:xfrm>
            <a:off x="3505200" y="4800600"/>
            <a:ext cx="11525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ym typeface="Symbol" pitchFamily="18" charset="2"/>
              </a:rPr>
              <a:t>q</a:t>
            </a:r>
            <a:r>
              <a:rPr lang="it-IT" sz="2400" baseline="-25000">
                <a:sym typeface="Symbol" pitchFamily="18" charset="2"/>
              </a:rPr>
              <a:t>p </a:t>
            </a:r>
            <a:r>
              <a:rPr lang="it-IT" sz="2400">
                <a:sym typeface="Symbol" pitchFamily="18" charset="2"/>
              </a:rPr>
              <a:t>= H</a:t>
            </a:r>
            <a:endParaRPr lang="it-IT" sz="2400" baseline="-25000">
              <a:sym typeface="Symbol" pitchFamily="18" charset="2"/>
            </a:endParaRPr>
          </a:p>
        </p:txBody>
      </p:sp>
      <p:sp>
        <p:nvSpPr>
          <p:cNvPr id="2057" name="Text Box 14"/>
          <p:cNvSpPr txBox="1">
            <a:spLocks noChangeArrowheads="1"/>
          </p:cNvSpPr>
          <p:nvPr/>
        </p:nvSpPr>
        <p:spPr bwMode="auto">
          <a:xfrm>
            <a:off x="0" y="5410200"/>
            <a:ext cx="919956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 i="1">
                <a:solidFill>
                  <a:srgbClr val="CC0000"/>
                </a:solidFill>
              </a:rPr>
              <a:t>Il calore scambiato a pressione costante coincide con la variazione di entalpia </a:t>
            </a:r>
          </a:p>
        </p:txBody>
      </p:sp>
      <p:graphicFrame>
        <p:nvGraphicFramePr>
          <p:cNvPr id="2050" name="Object 16"/>
          <p:cNvGraphicFramePr>
            <a:graphicFrameLocks noChangeAspect="1"/>
          </p:cNvGraphicFramePr>
          <p:nvPr/>
        </p:nvGraphicFramePr>
        <p:xfrm>
          <a:off x="119063" y="2057400"/>
          <a:ext cx="9024937" cy="1784350"/>
        </p:xfrm>
        <a:graphic>
          <a:graphicData uri="http://schemas.openxmlformats.org/presentationml/2006/ole">
            <p:oleObj spid="_x0000_s2050" name="Equazione" r:id="rId3" imgW="3860640" imgH="761760" progId="Equation.3">
              <p:embed/>
            </p:oleObj>
          </a:graphicData>
        </a:graphic>
      </p:graphicFrame>
      <p:sp>
        <p:nvSpPr>
          <p:cNvPr id="2058" name="CasellaDiTesto 16"/>
          <p:cNvSpPr txBox="1">
            <a:spLocks noChangeArrowheads="1"/>
          </p:cNvSpPr>
          <p:nvPr/>
        </p:nvSpPr>
        <p:spPr bwMode="auto">
          <a:xfrm>
            <a:off x="0" y="60198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/>
              <a:t>È quasi come se l’entalpia rappresentasse </a:t>
            </a:r>
            <a:r>
              <a:rPr lang="it-IT" b="1" u="sng"/>
              <a:t>il calore contenuto nel sistema </a:t>
            </a:r>
            <a:r>
              <a:rPr lang="it-IT"/>
              <a:t/>
            </a:r>
            <a:br>
              <a:rPr lang="it-IT"/>
            </a:br>
            <a:r>
              <a:rPr lang="it-IT"/>
              <a:t>(da cui il nome, che deriva dal greco per “calore dentro”). </a:t>
            </a:r>
            <a:r>
              <a:rPr lang="it-IT" b="1" u="sng"/>
              <a:t>Ovviamente non è così!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4"/>
          <p:cNvSpPr>
            <a:spLocks noChangeArrowheads="1" noChangeShapeType="1" noTextEdit="1"/>
          </p:cNvSpPr>
          <p:nvPr/>
        </p:nvSpPr>
        <p:spPr bwMode="auto">
          <a:xfrm>
            <a:off x="228600" y="304800"/>
            <a:ext cx="3733800" cy="9509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it-IT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Nota matematica</a:t>
            </a:r>
          </a:p>
        </p:txBody>
      </p:sp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685800" y="2057400"/>
            <a:ext cx="7178675" cy="2781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Il differenziale di una funzione composta si ottiene applicando le stesse regole della derivazione:</a:t>
            </a:r>
          </a:p>
          <a:p>
            <a:endParaRPr lang="it-IT" sz="2200"/>
          </a:p>
          <a:p>
            <a:r>
              <a:rPr lang="it-IT" sz="2200"/>
              <a:t>			d(xy) = xdy + ydx</a:t>
            </a:r>
          </a:p>
          <a:p>
            <a:endParaRPr lang="it-IT" sz="2200"/>
          </a:p>
          <a:p>
            <a:endParaRPr lang="it-IT" sz="2200"/>
          </a:p>
          <a:p>
            <a:r>
              <a:rPr lang="it-IT" sz="2200"/>
              <a:t>Così:              </a:t>
            </a:r>
          </a:p>
          <a:p>
            <a:r>
              <a:rPr lang="it-IT" sz="2200"/>
              <a:t>		dH = d(U+pV)= dU + pdV + Vdp</a:t>
            </a:r>
          </a:p>
        </p:txBody>
      </p:sp>
      <p:sp>
        <p:nvSpPr>
          <p:cNvPr id="11268" name="Text Box 11"/>
          <p:cNvSpPr txBox="1">
            <a:spLocks noChangeArrowheads="1"/>
          </p:cNvSpPr>
          <p:nvPr/>
        </p:nvSpPr>
        <p:spPr bwMode="auto">
          <a:xfrm>
            <a:off x="2209800" y="5562600"/>
            <a:ext cx="468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 dirty="0"/>
              <a:t>A p costante:</a:t>
            </a:r>
            <a:r>
              <a:rPr lang="it-IT" sz="2400" dirty="0"/>
              <a:t>    </a:t>
            </a:r>
            <a:r>
              <a:rPr lang="it-IT" sz="2400" dirty="0" err="1"/>
              <a:t>dH</a:t>
            </a:r>
            <a:r>
              <a:rPr lang="it-IT" sz="2400" dirty="0"/>
              <a:t> = </a:t>
            </a:r>
            <a:r>
              <a:rPr lang="it-IT" sz="2400" dirty="0" err="1"/>
              <a:t>dU</a:t>
            </a:r>
            <a:r>
              <a:rPr lang="it-IT" sz="2400" dirty="0"/>
              <a:t> + </a:t>
            </a:r>
            <a:r>
              <a:rPr lang="it-IT" sz="2400" dirty="0" err="1"/>
              <a:t>pdV</a:t>
            </a:r>
            <a:r>
              <a:rPr lang="it-IT" sz="2400" dirty="0"/>
              <a:t> = </a:t>
            </a:r>
            <a:r>
              <a:rPr lang="it-IT" sz="2400" dirty="0">
                <a:sym typeface="Symbol" pitchFamily="18" charset="2"/>
              </a:rPr>
              <a:t></a:t>
            </a:r>
            <a:r>
              <a:rPr lang="it-IT" sz="2400" dirty="0" err="1">
                <a:sym typeface="Symbol" pitchFamily="18" charset="2"/>
              </a:rPr>
              <a:t>q</a:t>
            </a:r>
            <a:r>
              <a:rPr lang="it-IT" sz="2400" baseline="-25000" dirty="0" err="1">
                <a:sym typeface="Symbol" pitchFamily="18" charset="2"/>
              </a:rPr>
              <a:t>p</a:t>
            </a:r>
            <a:r>
              <a:rPr lang="it-IT" sz="24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WordArt 4"/>
          <p:cNvSpPr>
            <a:spLocks noChangeArrowheads="1" noChangeShapeType="1" noTextEdit="1"/>
          </p:cNvSpPr>
          <p:nvPr/>
        </p:nvSpPr>
        <p:spPr bwMode="auto">
          <a:xfrm>
            <a:off x="1447800" y="304800"/>
            <a:ext cx="60864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Entalpia e capacità termica</a:t>
            </a:r>
          </a:p>
        </p:txBody>
      </p:sp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3352800" y="1371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2514600" y="1143000"/>
            <a:ext cx="3984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Poiché:    </a:t>
            </a:r>
            <a:r>
              <a:rPr lang="it-IT" sz="2400">
                <a:sym typeface="Symbol" pitchFamily="18" charset="2"/>
              </a:rPr>
              <a:t>q</a:t>
            </a:r>
            <a:r>
              <a:rPr lang="it-IT" sz="2400" baseline="-25000">
                <a:sym typeface="Symbol" pitchFamily="18" charset="2"/>
              </a:rPr>
              <a:t>p</a:t>
            </a:r>
            <a:r>
              <a:rPr lang="it-IT" sz="2400">
                <a:sym typeface="Symbol" pitchFamily="18" charset="2"/>
              </a:rPr>
              <a:t> = n C</a:t>
            </a:r>
            <a:r>
              <a:rPr lang="it-IT" sz="2400" baseline="-25000">
                <a:sym typeface="Symbol" pitchFamily="18" charset="2"/>
              </a:rPr>
              <a:t>p,m</a:t>
            </a:r>
            <a:r>
              <a:rPr lang="it-IT" sz="2400">
                <a:sym typeface="Symbol" pitchFamily="18" charset="2"/>
              </a:rPr>
              <a:t> dT = dH</a:t>
            </a:r>
          </a:p>
        </p:txBody>
      </p:sp>
      <p:graphicFrame>
        <p:nvGraphicFramePr>
          <p:cNvPr id="3074" name="Object 12"/>
          <p:cNvGraphicFramePr>
            <a:graphicFrameLocks noChangeAspect="1"/>
          </p:cNvGraphicFramePr>
          <p:nvPr/>
        </p:nvGraphicFramePr>
        <p:xfrm>
          <a:off x="6477000" y="1676400"/>
          <a:ext cx="1870075" cy="896938"/>
        </p:xfrm>
        <a:graphic>
          <a:graphicData uri="http://schemas.openxmlformats.org/presentationml/2006/ole">
            <p:oleObj spid="_x0000_s3074" name="Equazione" r:id="rId3" imgW="774360" imgH="393480" progId="Equation.3">
              <p:embed/>
            </p:oleObj>
          </a:graphicData>
        </a:graphic>
      </p:graphicFrame>
      <p:sp>
        <p:nvSpPr>
          <p:cNvPr id="3080" name="Text Box 13"/>
          <p:cNvSpPr txBox="1">
            <a:spLocks noChangeArrowheads="1"/>
          </p:cNvSpPr>
          <p:nvPr/>
        </p:nvSpPr>
        <p:spPr bwMode="auto">
          <a:xfrm>
            <a:off x="152400" y="1828800"/>
            <a:ext cx="5961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 i="1"/>
              <a:t>Capacità termica molare a pressione costante</a:t>
            </a:r>
            <a:r>
              <a:rPr lang="it-IT" sz="2400"/>
              <a:t>:</a:t>
            </a:r>
          </a:p>
        </p:txBody>
      </p:sp>
      <p:graphicFrame>
        <p:nvGraphicFramePr>
          <p:cNvPr id="3075" name="Object 4"/>
          <p:cNvGraphicFramePr>
            <a:graphicFrameLocks noChangeAspect="1"/>
          </p:cNvGraphicFramePr>
          <p:nvPr/>
        </p:nvGraphicFramePr>
        <p:xfrm>
          <a:off x="1725613" y="3810000"/>
          <a:ext cx="5159375" cy="876300"/>
        </p:xfrm>
        <a:graphic>
          <a:graphicData uri="http://schemas.openxmlformats.org/presentationml/2006/ole">
            <p:oleObj spid="_x0000_s3075" name="Equazione" r:id="rId4" imgW="1968480" imgH="507960" progId="Equation.3">
              <p:embed/>
            </p:oleObj>
          </a:graphicData>
        </a:graphic>
      </p:graphicFrame>
      <p:sp>
        <p:nvSpPr>
          <p:cNvPr id="3081" name="Text Box 5"/>
          <p:cNvSpPr txBox="1">
            <a:spLocks noChangeArrowheads="1"/>
          </p:cNvSpPr>
          <p:nvPr/>
        </p:nvSpPr>
        <p:spPr bwMode="auto">
          <a:xfrm>
            <a:off x="228600" y="487680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200"/>
              <a:t>Solo per piccoli intervalli di temperatura è possibile considerare la capacità termica indipendente dalla temperatura e porre in maniera approssimata:</a:t>
            </a:r>
          </a:p>
        </p:txBody>
      </p:sp>
      <p:graphicFrame>
        <p:nvGraphicFramePr>
          <p:cNvPr id="3076" name="Object 6"/>
          <p:cNvGraphicFramePr>
            <a:graphicFrameLocks noChangeAspect="1"/>
          </p:cNvGraphicFramePr>
          <p:nvPr/>
        </p:nvGraphicFramePr>
        <p:xfrm>
          <a:off x="760413" y="5715000"/>
          <a:ext cx="7258050" cy="876300"/>
        </p:xfrm>
        <a:graphic>
          <a:graphicData uri="http://schemas.openxmlformats.org/presentationml/2006/ole">
            <p:oleObj spid="_x0000_s3076" name="Equazione" r:id="rId5" imgW="2768400" imgH="507960" progId="Equation.3">
              <p:embed/>
            </p:oleObj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685800" y="3276600"/>
            <a:ext cx="71310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In generale la capacità termica è funzione della temperatura.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4"/>
          <p:cNvSpPr>
            <a:spLocks noChangeArrowheads="1" noChangeShapeType="1" noTextEdit="1"/>
          </p:cNvSpPr>
          <p:nvPr/>
        </p:nvSpPr>
        <p:spPr bwMode="auto">
          <a:xfrm>
            <a:off x="2133600" y="381000"/>
            <a:ext cx="45339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33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Entalpia di un gas ideale</a:t>
            </a: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1981200" y="14478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3048000" y="1295400"/>
            <a:ext cx="2511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H = U + pV = nRT</a:t>
            </a: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2133600" y="2362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2133600" y="198120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ym typeface="Symbol" pitchFamily="18" charset="2"/>
              </a:rPr>
              <a:t></a:t>
            </a:r>
            <a:r>
              <a:rPr lang="it-IT" sz="2400"/>
              <a:t>H = </a:t>
            </a:r>
            <a:r>
              <a:rPr lang="it-IT" sz="2400">
                <a:sym typeface="Symbol" pitchFamily="18" charset="2"/>
              </a:rPr>
              <a:t></a:t>
            </a:r>
            <a:r>
              <a:rPr lang="it-IT" sz="2400"/>
              <a:t>U + </a:t>
            </a:r>
            <a:r>
              <a:rPr lang="it-IT" sz="2400">
                <a:sym typeface="Symbol" pitchFamily="18" charset="2"/>
              </a:rPr>
              <a:t>(</a:t>
            </a:r>
            <a:r>
              <a:rPr lang="it-IT" sz="2400"/>
              <a:t>pV) = </a:t>
            </a:r>
            <a:r>
              <a:rPr lang="it-IT" sz="2400">
                <a:sym typeface="Symbol" pitchFamily="18" charset="2"/>
              </a:rPr>
              <a:t></a:t>
            </a:r>
            <a:r>
              <a:rPr lang="it-IT" sz="2400"/>
              <a:t>U + </a:t>
            </a:r>
            <a:r>
              <a:rPr lang="it-IT" sz="2400">
                <a:sym typeface="Symbol" pitchFamily="18" charset="2"/>
              </a:rPr>
              <a:t>(</a:t>
            </a:r>
            <a:r>
              <a:rPr lang="it-IT" sz="2400"/>
              <a:t>nRT) </a:t>
            </a:r>
          </a:p>
        </p:txBody>
      </p:sp>
      <p:sp>
        <p:nvSpPr>
          <p:cNvPr id="12295" name="Text Box 10"/>
          <p:cNvSpPr txBox="1">
            <a:spLocks noChangeArrowheads="1"/>
          </p:cNvSpPr>
          <p:nvPr/>
        </p:nvSpPr>
        <p:spPr bwMode="auto">
          <a:xfrm>
            <a:off x="593725" y="2936875"/>
            <a:ext cx="4646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a) n=costante, temperatura variabile:</a:t>
            </a:r>
          </a:p>
        </p:txBody>
      </p:sp>
      <p:sp>
        <p:nvSpPr>
          <p:cNvPr id="12296" name="Text Box 11"/>
          <p:cNvSpPr txBox="1">
            <a:spLocks noChangeArrowheads="1"/>
          </p:cNvSpPr>
          <p:nvPr/>
        </p:nvSpPr>
        <p:spPr bwMode="auto">
          <a:xfrm>
            <a:off x="2971800" y="3429000"/>
            <a:ext cx="2428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ym typeface="Symbol" pitchFamily="18" charset="2"/>
              </a:rPr>
              <a:t></a:t>
            </a:r>
            <a:r>
              <a:rPr lang="it-IT" sz="2400"/>
              <a:t>H = </a:t>
            </a:r>
            <a:r>
              <a:rPr lang="it-IT" sz="2400">
                <a:sym typeface="Symbol" pitchFamily="18" charset="2"/>
              </a:rPr>
              <a:t></a:t>
            </a:r>
            <a:r>
              <a:rPr lang="it-IT" sz="2400"/>
              <a:t>U + nR</a:t>
            </a:r>
            <a:r>
              <a:rPr lang="it-IT" sz="2400">
                <a:sym typeface="Symbol" pitchFamily="18" charset="2"/>
              </a:rPr>
              <a:t></a:t>
            </a:r>
            <a:r>
              <a:rPr lang="it-IT" sz="2400"/>
              <a:t>T</a:t>
            </a:r>
            <a:r>
              <a:rPr lang="it-IT"/>
              <a:t> </a:t>
            </a:r>
          </a:p>
        </p:txBody>
      </p:sp>
      <p:sp>
        <p:nvSpPr>
          <p:cNvPr id="12297" name="Text Box 12"/>
          <p:cNvSpPr txBox="1">
            <a:spLocks noChangeArrowheads="1"/>
          </p:cNvSpPr>
          <p:nvPr/>
        </p:nvSpPr>
        <p:spPr bwMode="auto">
          <a:xfrm>
            <a:off x="228600" y="4038600"/>
            <a:ext cx="868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Come l’energia interna, anche l’entalpia di un gas ideale dipende solo dalla temperatura.</a:t>
            </a:r>
          </a:p>
        </p:txBody>
      </p:sp>
      <p:sp>
        <p:nvSpPr>
          <p:cNvPr id="12298" name="Text Box 13"/>
          <p:cNvSpPr txBox="1">
            <a:spLocks noChangeArrowheads="1"/>
          </p:cNvSpPr>
          <p:nvPr/>
        </p:nvSpPr>
        <p:spPr bwMode="auto">
          <a:xfrm>
            <a:off x="685800" y="4953000"/>
            <a:ext cx="75755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b) T costante, n variabile (specie gassosa in una reazione chimica)</a:t>
            </a:r>
          </a:p>
        </p:txBody>
      </p:sp>
      <p:sp>
        <p:nvSpPr>
          <p:cNvPr id="12299" name="Text Box 14"/>
          <p:cNvSpPr txBox="1">
            <a:spLocks noChangeArrowheads="1"/>
          </p:cNvSpPr>
          <p:nvPr/>
        </p:nvSpPr>
        <p:spPr bwMode="auto">
          <a:xfrm>
            <a:off x="2895600" y="5638800"/>
            <a:ext cx="2727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ym typeface="Symbol" pitchFamily="18" charset="2"/>
              </a:rPr>
              <a:t></a:t>
            </a:r>
            <a:r>
              <a:rPr lang="it-IT" sz="2400"/>
              <a:t>H = </a:t>
            </a:r>
            <a:r>
              <a:rPr lang="it-IT" sz="2400">
                <a:sym typeface="Symbol" pitchFamily="18" charset="2"/>
              </a:rPr>
              <a:t></a:t>
            </a:r>
            <a:r>
              <a:rPr lang="it-IT" sz="2400"/>
              <a:t>U + RT</a:t>
            </a:r>
            <a:r>
              <a:rPr lang="it-IT" sz="2400">
                <a:sym typeface="Symbol" pitchFamily="18" charset="2"/>
              </a:rPr>
              <a:t></a:t>
            </a:r>
            <a:r>
              <a:rPr lang="it-IT" sz="2400"/>
              <a:t>n(g)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4"/>
          <p:cNvSpPr>
            <a:spLocks noChangeArrowheads="1" noChangeShapeType="1" noTextEdit="1"/>
          </p:cNvSpPr>
          <p:nvPr/>
        </p:nvSpPr>
        <p:spPr bwMode="auto">
          <a:xfrm>
            <a:off x="1981200" y="228600"/>
            <a:ext cx="50577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Entalpia di fasi condensate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1524000" y="1143000"/>
            <a:ext cx="5294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Per fasi condensate: </a:t>
            </a:r>
            <a:r>
              <a:rPr lang="it-IT" sz="2400">
                <a:sym typeface="Symbol" pitchFamily="18" charset="2"/>
              </a:rPr>
              <a:t>(pV)=0 </a:t>
            </a:r>
            <a:r>
              <a:rPr lang="it-IT" sz="2400">
                <a:cs typeface="Times New Roman" pitchFamily="18" charset="0"/>
                <a:sym typeface="Symbol" pitchFamily="18" charset="2"/>
              </a:rPr>
              <a:t>→ H ≈U</a:t>
            </a: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228600" y="1828800"/>
            <a:ext cx="86868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Esempio:   H</a:t>
            </a:r>
            <a:r>
              <a:rPr lang="it-IT" sz="2200" baseline="-25000"/>
              <a:t>2</a:t>
            </a:r>
            <a:r>
              <a:rPr lang="it-IT" sz="2200"/>
              <a:t>O(s) </a:t>
            </a:r>
            <a:r>
              <a:rPr lang="it-IT" sz="2200">
                <a:cs typeface="Times New Roman" pitchFamily="18" charset="0"/>
              </a:rPr>
              <a:t>→ </a:t>
            </a:r>
            <a:r>
              <a:rPr lang="it-IT" sz="2200"/>
              <a:t>H</a:t>
            </a:r>
            <a:r>
              <a:rPr lang="it-IT" sz="2200" baseline="-25000"/>
              <a:t>2</a:t>
            </a:r>
            <a:r>
              <a:rPr lang="it-IT" sz="2200"/>
              <a:t>O(l)          n=1    p=1atm     T=273K</a:t>
            </a:r>
          </a:p>
          <a:p>
            <a:r>
              <a:rPr lang="it-IT" sz="2200">
                <a:sym typeface="Symbol" pitchFamily="18" charset="2"/>
              </a:rPr>
              <a:t>H(273)=1.436 kcalmol</a:t>
            </a:r>
            <a:r>
              <a:rPr lang="it-IT" sz="2200" baseline="30000">
                <a:sym typeface="Symbol" pitchFamily="18" charset="2"/>
              </a:rPr>
              <a:t>-1</a:t>
            </a:r>
            <a:r>
              <a:rPr lang="it-IT" sz="2200">
                <a:sym typeface="Symbol" pitchFamily="18" charset="2"/>
              </a:rPr>
              <a:t>  </a:t>
            </a:r>
          </a:p>
          <a:p>
            <a:r>
              <a:rPr lang="it-IT" sz="2200">
                <a:sym typeface="Symbol" pitchFamily="18" charset="2"/>
              </a:rPr>
              <a:t>(H</a:t>
            </a:r>
            <a:r>
              <a:rPr lang="it-IT" sz="2200" baseline="-25000">
                <a:sym typeface="Symbol" pitchFamily="18" charset="2"/>
              </a:rPr>
              <a:t>2</a:t>
            </a:r>
            <a:r>
              <a:rPr lang="it-IT" sz="2200">
                <a:sym typeface="Symbol" pitchFamily="18" charset="2"/>
              </a:rPr>
              <a:t>O,s)=0.9170 gcm</a:t>
            </a:r>
            <a:r>
              <a:rPr lang="it-IT" sz="2200" baseline="30000">
                <a:sym typeface="Symbol" pitchFamily="18" charset="2"/>
              </a:rPr>
              <a:t>-3</a:t>
            </a:r>
            <a:r>
              <a:rPr lang="it-IT" sz="2200">
                <a:sym typeface="Symbol" pitchFamily="18" charset="2"/>
              </a:rPr>
              <a:t>  (H</a:t>
            </a:r>
            <a:r>
              <a:rPr lang="it-IT" sz="2200" baseline="-25000">
                <a:sym typeface="Symbol" pitchFamily="18" charset="2"/>
              </a:rPr>
              <a:t>2</a:t>
            </a:r>
            <a:r>
              <a:rPr lang="it-IT" sz="2200">
                <a:sym typeface="Symbol" pitchFamily="18" charset="2"/>
              </a:rPr>
              <a:t>O,l)=0.9998 gcm</a:t>
            </a:r>
            <a:r>
              <a:rPr lang="it-IT" sz="2200" baseline="30000">
                <a:sym typeface="Symbol" pitchFamily="18" charset="2"/>
              </a:rPr>
              <a:t>-3</a:t>
            </a:r>
            <a:r>
              <a:rPr lang="it-IT" sz="2200">
                <a:sym typeface="Symbol" pitchFamily="18" charset="2"/>
              </a:rPr>
              <a:t> 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0" y="3505200"/>
            <a:ext cx="445611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V</a:t>
            </a:r>
            <a:r>
              <a:rPr lang="it-IT" sz="2200" baseline="-25000"/>
              <a:t>m</a:t>
            </a:r>
            <a:r>
              <a:rPr lang="it-IT" sz="2200"/>
              <a:t>(l)= 18.01/0.9998=18.02 cm</a:t>
            </a:r>
            <a:r>
              <a:rPr lang="it-IT" sz="2200" baseline="30000"/>
              <a:t>3</a:t>
            </a:r>
            <a:r>
              <a:rPr lang="it-IT" sz="2200">
                <a:sym typeface="Symbol" pitchFamily="18" charset="2"/>
              </a:rPr>
              <a:t>mol</a:t>
            </a:r>
            <a:r>
              <a:rPr lang="it-IT" sz="2200" baseline="30000">
                <a:sym typeface="Symbol" pitchFamily="18" charset="2"/>
              </a:rPr>
              <a:t>-1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4657725" y="3505200"/>
            <a:ext cx="44862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V</a:t>
            </a:r>
            <a:r>
              <a:rPr lang="it-IT" sz="2200" baseline="-25000"/>
              <a:t>m</a:t>
            </a:r>
            <a:r>
              <a:rPr lang="it-IT" sz="2200"/>
              <a:t>(s)= 18.01/0.9170=19.65 cm</a:t>
            </a:r>
            <a:r>
              <a:rPr lang="it-IT" sz="2200" baseline="30000"/>
              <a:t>3</a:t>
            </a:r>
            <a:r>
              <a:rPr lang="it-IT" sz="2200">
                <a:sym typeface="Symbol" pitchFamily="18" charset="2"/>
              </a:rPr>
              <a:t>mol</a:t>
            </a:r>
            <a:r>
              <a:rPr lang="it-IT" sz="2200" baseline="30000">
                <a:sym typeface="Symbol" pitchFamily="18" charset="2"/>
              </a:rPr>
              <a:t>-1</a:t>
            </a:r>
            <a:endParaRPr lang="it-IT" sz="2200"/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1600200" y="4267200"/>
            <a:ext cx="57721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>
                <a:sym typeface="Symbol" pitchFamily="18" charset="2"/>
              </a:rPr>
              <a:t>V</a:t>
            </a:r>
            <a:r>
              <a:rPr lang="it-IT" sz="2200" baseline="-25000">
                <a:sym typeface="Symbol" pitchFamily="18" charset="2"/>
              </a:rPr>
              <a:t>m</a:t>
            </a:r>
            <a:r>
              <a:rPr lang="it-IT" sz="2200">
                <a:sym typeface="Symbol" pitchFamily="18" charset="2"/>
              </a:rPr>
              <a:t>=V</a:t>
            </a:r>
            <a:r>
              <a:rPr lang="it-IT" sz="2200" baseline="-25000">
                <a:sym typeface="Symbol" pitchFamily="18" charset="2"/>
              </a:rPr>
              <a:t>m</a:t>
            </a:r>
            <a:r>
              <a:rPr lang="it-IT" sz="2200">
                <a:sym typeface="Symbol" pitchFamily="18" charset="2"/>
              </a:rPr>
              <a:t>(l)-V</a:t>
            </a:r>
            <a:r>
              <a:rPr lang="it-IT" sz="2200" baseline="-25000">
                <a:sym typeface="Symbol" pitchFamily="18" charset="2"/>
              </a:rPr>
              <a:t>m</a:t>
            </a:r>
            <a:r>
              <a:rPr lang="it-IT" sz="2200">
                <a:sym typeface="Symbol" pitchFamily="18" charset="2"/>
              </a:rPr>
              <a:t>(s)=18.02-19.65 = -1.63 </a:t>
            </a:r>
            <a:r>
              <a:rPr lang="it-IT" sz="2200"/>
              <a:t>cm</a:t>
            </a:r>
            <a:r>
              <a:rPr lang="it-IT" sz="2200" baseline="30000"/>
              <a:t>3</a:t>
            </a:r>
            <a:r>
              <a:rPr lang="it-IT" sz="2200">
                <a:sym typeface="Symbol" pitchFamily="18" charset="2"/>
              </a:rPr>
              <a:t>mol</a:t>
            </a:r>
            <a:r>
              <a:rPr lang="it-IT" sz="2200" baseline="30000">
                <a:sym typeface="Symbol" pitchFamily="18" charset="2"/>
              </a:rPr>
              <a:t>-1</a:t>
            </a:r>
          </a:p>
        </p:txBody>
      </p:sp>
      <p:sp>
        <p:nvSpPr>
          <p:cNvPr id="13320" name="Text Box 10"/>
          <p:cNvSpPr txBox="1">
            <a:spLocks noChangeArrowheads="1"/>
          </p:cNvSpPr>
          <p:nvPr/>
        </p:nvSpPr>
        <p:spPr bwMode="auto">
          <a:xfrm>
            <a:off x="1066800" y="5029200"/>
            <a:ext cx="70834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p</a:t>
            </a:r>
            <a:r>
              <a:rPr lang="it-IT" sz="2200">
                <a:sym typeface="Symbol" pitchFamily="18" charset="2"/>
              </a:rPr>
              <a:t>V</a:t>
            </a:r>
            <a:r>
              <a:rPr lang="it-IT" sz="2200" baseline="-25000">
                <a:sym typeface="Symbol" pitchFamily="18" charset="2"/>
              </a:rPr>
              <a:t>m</a:t>
            </a:r>
            <a:r>
              <a:rPr lang="it-IT" sz="2200">
                <a:sym typeface="Symbol" pitchFamily="18" charset="2"/>
              </a:rPr>
              <a:t> =1(-1.63) = -1.63 atm </a:t>
            </a:r>
            <a:r>
              <a:rPr lang="it-IT" sz="2200"/>
              <a:t>cm</a:t>
            </a:r>
            <a:r>
              <a:rPr lang="it-IT" sz="2200" baseline="30000"/>
              <a:t>3</a:t>
            </a:r>
            <a:r>
              <a:rPr lang="it-IT" sz="2200">
                <a:sym typeface="Symbol" pitchFamily="18" charset="2"/>
              </a:rPr>
              <a:t>mol</a:t>
            </a:r>
            <a:r>
              <a:rPr lang="it-IT" sz="2200" baseline="30000">
                <a:sym typeface="Symbol" pitchFamily="18" charset="2"/>
              </a:rPr>
              <a:t>-1 </a:t>
            </a:r>
            <a:r>
              <a:rPr lang="it-IT" sz="2200">
                <a:sym typeface="Symbol" pitchFamily="18" charset="2"/>
              </a:rPr>
              <a:t>= -39.410</a:t>
            </a:r>
            <a:r>
              <a:rPr lang="it-IT" sz="2200" baseline="30000">
                <a:sym typeface="Symbol" pitchFamily="18" charset="2"/>
              </a:rPr>
              <a:t>-3</a:t>
            </a:r>
            <a:r>
              <a:rPr lang="it-IT" sz="2200">
                <a:sym typeface="Symbol" pitchFamily="18" charset="2"/>
              </a:rPr>
              <a:t> calmol</a:t>
            </a:r>
            <a:r>
              <a:rPr lang="it-IT" sz="2200" baseline="30000">
                <a:sym typeface="Symbol" pitchFamily="18" charset="2"/>
              </a:rPr>
              <a:t>-1</a:t>
            </a:r>
          </a:p>
        </p:txBody>
      </p:sp>
      <p:sp>
        <p:nvSpPr>
          <p:cNvPr id="13321" name="Text Box 11"/>
          <p:cNvSpPr txBox="1">
            <a:spLocks noChangeArrowheads="1"/>
          </p:cNvSpPr>
          <p:nvPr/>
        </p:nvSpPr>
        <p:spPr bwMode="auto">
          <a:xfrm>
            <a:off x="1447800" y="6019800"/>
            <a:ext cx="552608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>
                <a:sym typeface="Symbol" pitchFamily="18" charset="2"/>
              </a:rPr>
              <a:t>U = H - pV = 1436 + 0.04 </a:t>
            </a:r>
            <a:r>
              <a:rPr lang="it-IT" sz="2200">
                <a:cs typeface="Times New Roman" pitchFamily="18" charset="0"/>
                <a:sym typeface="Symbol" pitchFamily="18" charset="2"/>
              </a:rPr>
              <a:t>≈ 1436 calmol</a:t>
            </a:r>
            <a:r>
              <a:rPr lang="it-IT" sz="2200" baseline="30000">
                <a:cs typeface="Times New Roman" pitchFamily="18" charset="0"/>
                <a:sym typeface="Symbol" pitchFamily="18" charset="2"/>
              </a:rPr>
              <a:t>-1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2514600" y="228600"/>
            <a:ext cx="34766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Capacità termiche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28600" y="1066800"/>
            <a:ext cx="6132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Capacità termica molare a volume costante: </a:t>
            </a:r>
            <a:r>
              <a:rPr lang="it-IT" sz="2400" b="1"/>
              <a:t>C</a:t>
            </a:r>
            <a:r>
              <a:rPr lang="it-IT" sz="2400" b="1" baseline="-25000"/>
              <a:t>v,m</a:t>
            </a: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/>
        </p:nvGraphicFramePr>
        <p:xfrm>
          <a:off x="142875" y="1574800"/>
          <a:ext cx="8788400" cy="1039813"/>
        </p:xfrm>
        <a:graphic>
          <a:graphicData uri="http://schemas.openxmlformats.org/presentationml/2006/ole">
            <p:oleObj spid="_x0000_s4098" name="Equazione" r:id="rId3" imgW="4711680" imgH="507960" progId="Equation.3">
              <p:embed/>
            </p:oleObj>
          </a:graphicData>
        </a:graphic>
      </p:graphicFrame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381000" y="2667000"/>
            <a:ext cx="638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Capacità termica molare a pressione costante: </a:t>
            </a:r>
            <a:r>
              <a:rPr lang="it-IT" sz="2400" b="1"/>
              <a:t>C</a:t>
            </a:r>
            <a:r>
              <a:rPr lang="it-IT" sz="2400" b="1" baseline="-25000"/>
              <a:t>p,m</a:t>
            </a:r>
          </a:p>
        </p:txBody>
      </p:sp>
      <p:graphicFrame>
        <p:nvGraphicFramePr>
          <p:cNvPr id="4099" name="Object 9"/>
          <p:cNvGraphicFramePr>
            <a:graphicFrameLocks noChangeAspect="1"/>
          </p:cNvGraphicFramePr>
          <p:nvPr/>
        </p:nvGraphicFramePr>
        <p:xfrm>
          <a:off x="525463" y="3251200"/>
          <a:ext cx="8021637" cy="1057275"/>
        </p:xfrm>
        <a:graphic>
          <a:graphicData uri="http://schemas.openxmlformats.org/presentationml/2006/ole">
            <p:oleObj spid="_x0000_s4099" name="Equazione" r:id="rId4" imgW="4228920" imgH="507960" progId="Equation.3">
              <p:embed/>
            </p:oleObj>
          </a:graphicData>
        </a:graphic>
      </p:graphicFrame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593725" y="4460875"/>
            <a:ext cx="4275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Per un gas ideale:    H = U + nRT</a:t>
            </a:r>
          </a:p>
        </p:txBody>
      </p:sp>
      <p:sp>
        <p:nvSpPr>
          <p:cNvPr id="4104" name="Text Box 11"/>
          <p:cNvSpPr txBox="1">
            <a:spLocks noChangeArrowheads="1"/>
          </p:cNvSpPr>
          <p:nvPr/>
        </p:nvSpPr>
        <p:spPr bwMode="auto">
          <a:xfrm>
            <a:off x="457200" y="5181600"/>
            <a:ext cx="722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dH = dU + nRdT                     nC</a:t>
            </a:r>
            <a:r>
              <a:rPr lang="it-IT" sz="2400" baseline="-25000"/>
              <a:t>p,m</a:t>
            </a:r>
            <a:r>
              <a:rPr lang="it-IT" sz="2400"/>
              <a:t>dT = nC</a:t>
            </a:r>
            <a:r>
              <a:rPr lang="it-IT" sz="2400" baseline="-25000"/>
              <a:t>v,m</a:t>
            </a:r>
            <a:r>
              <a:rPr lang="it-IT" sz="2400"/>
              <a:t>dT + nRdT</a:t>
            </a:r>
          </a:p>
        </p:txBody>
      </p:sp>
      <p:sp>
        <p:nvSpPr>
          <p:cNvPr id="4105" name="Text Box 13"/>
          <p:cNvSpPr txBox="1">
            <a:spLocks noChangeArrowheads="1"/>
          </p:cNvSpPr>
          <p:nvPr/>
        </p:nvSpPr>
        <p:spPr bwMode="auto">
          <a:xfrm>
            <a:off x="2743200" y="5991225"/>
            <a:ext cx="2481263" cy="528638"/>
          </a:xfrm>
          <a:prstGeom prst="rect">
            <a:avLst/>
          </a:prstGeom>
          <a:solidFill>
            <a:srgbClr val="CCFF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/>
              <a:t>C</a:t>
            </a:r>
            <a:r>
              <a:rPr lang="it-IT" sz="2800" b="1" baseline="-25000"/>
              <a:t>p,m</a:t>
            </a:r>
            <a:r>
              <a:rPr lang="it-IT" sz="2800" b="1"/>
              <a:t> – C</a:t>
            </a:r>
            <a:r>
              <a:rPr lang="it-IT" sz="2800" b="1" baseline="-25000"/>
              <a:t>v,m</a:t>
            </a:r>
            <a:r>
              <a:rPr lang="it-IT" sz="2800" b="1"/>
              <a:t> = 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4"/>
          <p:cNvSpPr>
            <a:spLocks noChangeArrowheads="1" noChangeShapeType="1" noTextEdit="1"/>
          </p:cNvSpPr>
          <p:nvPr/>
        </p:nvSpPr>
        <p:spPr bwMode="auto">
          <a:xfrm>
            <a:off x="2819400" y="152400"/>
            <a:ext cx="35814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Termochimica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228600" y="990600"/>
            <a:ext cx="868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= studio del calore scambiato durante una qualunque trasformazione fisica o chimica.</a:t>
            </a: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2057400" y="1752600"/>
            <a:ext cx="5272088" cy="771525"/>
          </a:xfrm>
          <a:prstGeom prst="rect">
            <a:avLst/>
          </a:prstGeom>
          <a:solidFill>
            <a:srgbClr val="FFFF99">
              <a:alpha val="3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Trasformazioni a volume costante: q</a:t>
            </a:r>
            <a:r>
              <a:rPr lang="it-IT" sz="2200" baseline="-25000"/>
              <a:t>V</a:t>
            </a:r>
            <a:r>
              <a:rPr lang="it-IT" sz="2200"/>
              <a:t> = </a:t>
            </a:r>
            <a:r>
              <a:rPr lang="it-IT" sz="2200">
                <a:sym typeface="Symbol" pitchFamily="18" charset="2"/>
              </a:rPr>
              <a:t>U</a:t>
            </a:r>
          </a:p>
          <a:p>
            <a:r>
              <a:rPr lang="it-IT" sz="2200"/>
              <a:t>Trasformazioni a pressione costante: q</a:t>
            </a:r>
            <a:r>
              <a:rPr lang="it-IT" sz="2200" baseline="-25000"/>
              <a:t>p</a:t>
            </a:r>
            <a:r>
              <a:rPr lang="it-IT" sz="2200"/>
              <a:t> = </a:t>
            </a:r>
            <a:r>
              <a:rPr lang="it-IT" sz="2200">
                <a:sym typeface="Symbol" pitchFamily="18" charset="2"/>
              </a:rPr>
              <a:t>H</a:t>
            </a:r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304800" y="2895600"/>
            <a:ext cx="86106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200"/>
              <a:t>Poiché la maggior parte delle reazioni chimiche viene condotta a pressione costante, la funzione entalpia è quella più utilizzata negli studi termochimici.</a:t>
            </a:r>
          </a:p>
        </p:txBody>
      </p:sp>
      <p:sp>
        <p:nvSpPr>
          <p:cNvPr id="14342" name="Rectangle 11"/>
          <p:cNvSpPr>
            <a:spLocks noChangeArrowheads="1"/>
          </p:cNvSpPr>
          <p:nvPr/>
        </p:nvSpPr>
        <p:spPr bwMode="auto">
          <a:xfrm>
            <a:off x="381000" y="42672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 b="1" i="1">
                <a:solidFill>
                  <a:srgbClr val="CC0000"/>
                </a:solidFill>
                <a:sym typeface="Symbol" pitchFamily="18" charset="2"/>
              </a:rPr>
              <a:t>		H &gt; 0:  processo endotermico</a:t>
            </a:r>
            <a:r>
              <a:rPr lang="it-IT" sz="2200">
                <a:sym typeface="Symbol" pitchFamily="18" charset="2"/>
              </a:rPr>
              <a:t>   </a:t>
            </a:r>
          </a:p>
          <a:p>
            <a:r>
              <a:rPr lang="it-IT" sz="2200">
                <a:sym typeface="Symbol" pitchFamily="18" charset="2"/>
              </a:rPr>
              <a:t> H(stato finale) &gt; H(stato iniziale)          q</a:t>
            </a:r>
            <a:r>
              <a:rPr lang="it-IT" sz="2200" baseline="-25000">
                <a:sym typeface="Symbol" pitchFamily="18" charset="2"/>
              </a:rPr>
              <a:t>p</a:t>
            </a:r>
            <a:r>
              <a:rPr lang="it-IT" sz="2200">
                <a:sym typeface="Symbol" pitchFamily="18" charset="2"/>
              </a:rPr>
              <a:t> &gt; 0 calore assorbito dal sistema</a:t>
            </a:r>
          </a:p>
        </p:txBody>
      </p:sp>
      <p:sp>
        <p:nvSpPr>
          <p:cNvPr id="14343" name="Text Box 12"/>
          <p:cNvSpPr txBox="1">
            <a:spLocks noChangeArrowheads="1"/>
          </p:cNvSpPr>
          <p:nvPr/>
        </p:nvSpPr>
        <p:spPr bwMode="auto">
          <a:xfrm>
            <a:off x="457200" y="5410200"/>
            <a:ext cx="838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 b="1" i="1">
                <a:solidFill>
                  <a:srgbClr val="CC0000"/>
                </a:solidFill>
                <a:sym typeface="Symbol" pitchFamily="18" charset="2"/>
              </a:rPr>
              <a:t>		H &lt; 0:  processo esotermico</a:t>
            </a:r>
            <a:r>
              <a:rPr lang="it-IT" sz="2200">
                <a:sym typeface="Symbol" pitchFamily="18" charset="2"/>
              </a:rPr>
              <a:t>       </a:t>
            </a:r>
          </a:p>
          <a:p>
            <a:r>
              <a:rPr lang="it-IT" sz="2200">
                <a:sym typeface="Symbol" pitchFamily="18" charset="2"/>
              </a:rPr>
              <a:t>H(stato finale) &lt; H(stato iniziale)	q</a:t>
            </a:r>
            <a:r>
              <a:rPr lang="it-IT" sz="2200" baseline="-25000">
                <a:sym typeface="Symbol" pitchFamily="18" charset="2"/>
              </a:rPr>
              <a:t>p</a:t>
            </a:r>
            <a:r>
              <a:rPr lang="it-IT" sz="2200">
                <a:sym typeface="Symbol" pitchFamily="18" charset="2"/>
              </a:rPr>
              <a:t> &lt; 0 calore ceduto dal sistema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4"/>
          <p:cNvSpPr>
            <a:spLocks noChangeArrowheads="1" noChangeShapeType="1" noTextEdit="1"/>
          </p:cNvSpPr>
          <p:nvPr/>
        </p:nvSpPr>
        <p:spPr bwMode="auto">
          <a:xfrm>
            <a:off x="2743200" y="228600"/>
            <a:ext cx="3419475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Entalpia standard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228600" y="990600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 b="1"/>
              <a:t>Stato di riferimento o stato standard</a:t>
            </a:r>
            <a:r>
              <a:rPr lang="it-IT" sz="2200"/>
              <a:t>: forma pura di una sostanza nel suo stato più stabile alla pressione di 1 bar e ad una data temperatura.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28600" y="2057400"/>
            <a:ext cx="86868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sz="2200" b="1">
                <a:sym typeface="Symbol" pitchFamily="18" charset="2"/>
              </a:rPr>
              <a:t>H° (entalpia standard)</a:t>
            </a:r>
            <a:r>
              <a:rPr lang="it-IT" sz="2200">
                <a:sym typeface="Symbol" pitchFamily="18" charset="2"/>
              </a:rPr>
              <a:t> = variazioni di entalpia quando le specie iniziali e finali si trovano nei rispettivi stati standard.</a:t>
            </a:r>
          </a:p>
          <a:p>
            <a:pPr algn="ctr">
              <a:defRPr/>
            </a:pPr>
            <a:r>
              <a:rPr lang="it-IT" sz="22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Tutte le entalpie standard sono grandezze molari (per una mole)</a:t>
            </a:r>
          </a:p>
        </p:txBody>
      </p:sp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288925" y="3494088"/>
            <a:ext cx="83978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/>
              <a:t> </a:t>
            </a:r>
            <a:r>
              <a:rPr lang="it-IT" sz="2200" b="1" i="1"/>
              <a:t>entalpia standard di vaporizzazione</a:t>
            </a:r>
            <a:r>
              <a:rPr lang="it-IT" sz="2200"/>
              <a:t>:   H</a:t>
            </a:r>
            <a:r>
              <a:rPr lang="it-IT" sz="2200" baseline="-25000"/>
              <a:t>2</a:t>
            </a:r>
            <a:r>
              <a:rPr lang="it-IT" sz="2200"/>
              <a:t>O(l)</a:t>
            </a:r>
            <a:r>
              <a:rPr lang="it-IT" sz="2200">
                <a:cs typeface="Times New Roman" pitchFamily="18" charset="0"/>
              </a:rPr>
              <a:t>→ H</a:t>
            </a:r>
            <a:r>
              <a:rPr lang="it-IT" sz="2200" baseline="-25000">
                <a:cs typeface="Times New Roman" pitchFamily="18" charset="0"/>
              </a:rPr>
              <a:t>2</a:t>
            </a:r>
            <a:r>
              <a:rPr lang="it-IT" sz="2200">
                <a:cs typeface="Times New Roman" pitchFamily="18" charset="0"/>
              </a:rPr>
              <a:t>O(g)     </a:t>
            </a:r>
          </a:p>
          <a:p>
            <a:r>
              <a:rPr lang="it-IT" sz="2200">
                <a:cs typeface="Times New Roman" pitchFamily="18" charset="0"/>
                <a:sym typeface="Symbol" pitchFamily="18" charset="2"/>
              </a:rPr>
              <a:t>                                                                H°(vap)=40.66 kJmol</a:t>
            </a:r>
            <a:r>
              <a:rPr lang="it-IT" sz="2200" baseline="30000">
                <a:cs typeface="Times New Roman" pitchFamily="18" charset="0"/>
                <a:sym typeface="Symbol" pitchFamily="18" charset="2"/>
              </a:rPr>
              <a:t>-1</a:t>
            </a:r>
            <a:r>
              <a:rPr lang="it-IT" sz="2200">
                <a:cs typeface="Times New Roman" pitchFamily="18" charset="0"/>
                <a:sym typeface="Symbol" pitchFamily="18" charset="2"/>
              </a:rPr>
              <a:t> a 373K</a:t>
            </a:r>
          </a:p>
          <a:p>
            <a:pPr algn="just"/>
            <a:r>
              <a:rPr lang="it-IT" sz="2200">
                <a:cs typeface="Times New Roman" pitchFamily="18" charset="0"/>
                <a:sym typeface="Symbol" pitchFamily="18" charset="2"/>
              </a:rPr>
              <a:t>= variazione di entalpia associata alla vaporizzazione di una mole di liquido puro alla pressione di un bar e alla temperatura di 373K.</a:t>
            </a:r>
          </a:p>
        </p:txBody>
      </p:sp>
      <p:sp>
        <p:nvSpPr>
          <p:cNvPr id="15366" name="Text Box 8"/>
          <p:cNvSpPr txBox="1">
            <a:spLocks noChangeArrowheads="1"/>
          </p:cNvSpPr>
          <p:nvPr/>
        </p:nvSpPr>
        <p:spPr bwMode="auto">
          <a:xfrm>
            <a:off x="381000" y="5257800"/>
            <a:ext cx="84582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 sz="2200" b="1" i="1"/>
              <a:t> entalpia standard di fusione</a:t>
            </a:r>
            <a:r>
              <a:rPr lang="it-IT" sz="2200"/>
              <a:t>:   H</a:t>
            </a:r>
            <a:r>
              <a:rPr lang="it-IT" sz="2200" baseline="-25000"/>
              <a:t>2</a:t>
            </a:r>
            <a:r>
              <a:rPr lang="it-IT" sz="2200"/>
              <a:t>O(s)→ H</a:t>
            </a:r>
            <a:r>
              <a:rPr lang="it-IT" sz="2200" baseline="-25000"/>
              <a:t>2</a:t>
            </a:r>
            <a:r>
              <a:rPr lang="it-IT" sz="2200"/>
              <a:t>O(l)     </a:t>
            </a:r>
          </a:p>
          <a:p>
            <a:r>
              <a:rPr lang="it-IT" sz="2200">
                <a:sym typeface="Symbol" pitchFamily="18" charset="2"/>
              </a:rPr>
              <a:t>                                                                H°(fus)=6.0 kJmol</a:t>
            </a:r>
            <a:r>
              <a:rPr lang="it-IT" sz="2200" baseline="30000">
                <a:sym typeface="Symbol" pitchFamily="18" charset="2"/>
              </a:rPr>
              <a:t>-1</a:t>
            </a:r>
            <a:r>
              <a:rPr lang="it-IT" sz="2200">
                <a:sym typeface="Symbol" pitchFamily="18" charset="2"/>
              </a:rPr>
              <a:t> a 273K</a:t>
            </a:r>
          </a:p>
          <a:p>
            <a:r>
              <a:rPr lang="it-IT" sz="2200">
                <a:sym typeface="Symbol" pitchFamily="18" charset="2"/>
              </a:rPr>
              <a:t>= variazione di entalpia associata alla fusione di una mole di solido puro alla pressione di un bar e alla temperatura di 273K.</a:t>
            </a:r>
            <a:endParaRPr lang="it-IT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4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59150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33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Entalpia standard di transizione</a:t>
            </a:r>
          </a:p>
        </p:txBody>
      </p:sp>
      <p:graphicFrame>
        <p:nvGraphicFramePr>
          <p:cNvPr id="19550" name="Group 94"/>
          <p:cNvGraphicFramePr>
            <a:graphicFrameLocks noGrp="1"/>
          </p:cNvGraphicFramePr>
          <p:nvPr/>
        </p:nvGraphicFramePr>
        <p:xfrm>
          <a:off x="304800" y="1219200"/>
          <a:ext cx="8458200" cy="5175504"/>
        </p:xfrm>
        <a:graphic>
          <a:graphicData uri="http://schemas.openxmlformats.org/drawingml/2006/table">
            <a:tbl>
              <a:tblPr/>
              <a:tblGrid>
                <a:gridCol w="1939925"/>
                <a:gridCol w="1319213"/>
                <a:gridCol w="1816100"/>
                <a:gridCol w="1449387"/>
                <a:gridCol w="1933575"/>
              </a:tblGrid>
              <a:tr h="965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sostanza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it-IT" sz="28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(K)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</a:t>
                      </a: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it-IT" sz="2800" b="1" i="1" u="none" strike="noStrike" cap="none" normalizeH="0" baseline="3000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it-IT" sz="28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(kJ·mol</a:t>
                      </a:r>
                      <a:r>
                        <a:rPr kumimoji="0" lang="it-IT" sz="2800" b="1" i="1" u="none" strike="noStrike" cap="none" normalizeH="0" baseline="3000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it-IT" sz="28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(K)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</a:t>
                      </a: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it-IT" sz="2800" b="1" i="1" u="none" strike="noStrike" cap="none" normalizeH="0" baseline="3000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it-IT" sz="28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(kJ·mol</a:t>
                      </a:r>
                      <a:r>
                        <a:rPr kumimoji="0" lang="it-IT" sz="2800" b="1" i="1" u="none" strike="noStrike" cap="none" normalizeH="0" baseline="3000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it-IT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83.8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87.3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it-IT" sz="28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273.15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6.01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373.2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40.7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175.5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337.2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CH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158.7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43.5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278.7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9.87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629.7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59.3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1"/>
          <p:cNvSpPr>
            <a:spLocks noChangeArrowheads="1"/>
          </p:cNvSpPr>
          <p:nvPr/>
        </p:nvSpPr>
        <p:spPr bwMode="auto">
          <a:xfrm>
            <a:off x="152400" y="3124200"/>
            <a:ext cx="8686800" cy="2743200"/>
          </a:xfrm>
          <a:prstGeom prst="rect">
            <a:avLst/>
          </a:prstGeom>
          <a:solidFill>
            <a:srgbClr val="CCFF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7411" name="WordArt 4"/>
          <p:cNvSpPr>
            <a:spLocks noChangeArrowheads="1" noChangeShapeType="1" noTextEdit="1"/>
          </p:cNvSpPr>
          <p:nvPr/>
        </p:nvSpPr>
        <p:spPr bwMode="auto">
          <a:xfrm>
            <a:off x="1905000" y="381000"/>
            <a:ext cx="54292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Entalpia standard di reazione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533400" y="1371600"/>
            <a:ext cx="830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= variazione di entalpia relativa ad una reazione chimica in cui sia i prodotti che i reagenti sono nel loro stato standard.</a:t>
            </a:r>
          </a:p>
        </p:txBody>
      </p:sp>
      <p:sp>
        <p:nvSpPr>
          <p:cNvPr id="17413" name="Line 7"/>
          <p:cNvSpPr>
            <a:spLocks noChangeShapeType="1"/>
          </p:cNvSpPr>
          <p:nvPr/>
        </p:nvSpPr>
        <p:spPr bwMode="auto">
          <a:xfrm flipV="1">
            <a:off x="914400" y="3352800"/>
            <a:ext cx="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7414" name="Line 8"/>
          <p:cNvSpPr>
            <a:spLocks noChangeShapeType="1"/>
          </p:cNvSpPr>
          <p:nvPr/>
        </p:nvSpPr>
        <p:spPr bwMode="auto">
          <a:xfrm>
            <a:off x="1524000" y="3733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2743200" y="5029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2743200" y="3733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17" name="Line 11"/>
          <p:cNvSpPr>
            <a:spLocks noChangeShapeType="1"/>
          </p:cNvSpPr>
          <p:nvPr/>
        </p:nvSpPr>
        <p:spPr bwMode="auto">
          <a:xfrm>
            <a:off x="5562600" y="5029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18" name="Line 12"/>
          <p:cNvSpPr>
            <a:spLocks noChangeShapeType="1"/>
          </p:cNvSpPr>
          <p:nvPr/>
        </p:nvSpPr>
        <p:spPr bwMode="auto">
          <a:xfrm flipV="1">
            <a:off x="6934200" y="3733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19" name="Line 13"/>
          <p:cNvSpPr>
            <a:spLocks noChangeShapeType="1"/>
          </p:cNvSpPr>
          <p:nvPr/>
        </p:nvSpPr>
        <p:spPr bwMode="auto">
          <a:xfrm>
            <a:off x="6934200" y="37338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20" name="Text Box 14"/>
          <p:cNvSpPr txBox="1">
            <a:spLocks noChangeArrowheads="1"/>
          </p:cNvSpPr>
          <p:nvPr/>
        </p:nvSpPr>
        <p:spPr bwMode="auto">
          <a:xfrm>
            <a:off x="212725" y="3614738"/>
            <a:ext cx="930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ym typeface="Symbol" pitchFamily="18" charset="2"/>
              </a:rPr>
              <a:t>H°</a:t>
            </a:r>
          </a:p>
        </p:txBody>
      </p:sp>
      <p:sp>
        <p:nvSpPr>
          <p:cNvPr id="17421" name="Text Box 15"/>
          <p:cNvSpPr txBox="1">
            <a:spLocks noChangeArrowheads="1"/>
          </p:cNvSpPr>
          <p:nvPr/>
        </p:nvSpPr>
        <p:spPr bwMode="auto">
          <a:xfrm>
            <a:off x="1431925" y="3265488"/>
            <a:ext cx="108426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reagenti</a:t>
            </a:r>
          </a:p>
        </p:txBody>
      </p:sp>
      <p:sp>
        <p:nvSpPr>
          <p:cNvPr id="17422" name="Text Box 16"/>
          <p:cNvSpPr txBox="1">
            <a:spLocks noChangeArrowheads="1"/>
          </p:cNvSpPr>
          <p:nvPr/>
        </p:nvSpPr>
        <p:spPr bwMode="auto">
          <a:xfrm>
            <a:off x="2803525" y="5018088"/>
            <a:ext cx="106997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prodotti</a:t>
            </a:r>
          </a:p>
        </p:txBody>
      </p:sp>
      <p:sp>
        <p:nvSpPr>
          <p:cNvPr id="17423" name="Text Box 17"/>
          <p:cNvSpPr txBox="1">
            <a:spLocks noChangeArrowheads="1"/>
          </p:cNvSpPr>
          <p:nvPr/>
        </p:nvSpPr>
        <p:spPr bwMode="auto">
          <a:xfrm>
            <a:off x="2879725" y="3717925"/>
            <a:ext cx="1393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>
                <a:sym typeface="Symbol" pitchFamily="18" charset="2"/>
              </a:rPr>
              <a:t>H°&lt;0</a:t>
            </a:r>
          </a:p>
          <a:p>
            <a:r>
              <a:rPr lang="it-IT" sz="2200">
                <a:sym typeface="Symbol" pitchFamily="18" charset="2"/>
              </a:rPr>
              <a:t>esotermica</a:t>
            </a:r>
          </a:p>
        </p:txBody>
      </p:sp>
      <p:sp>
        <p:nvSpPr>
          <p:cNvPr id="17424" name="Text Box 18"/>
          <p:cNvSpPr txBox="1">
            <a:spLocks noChangeArrowheads="1"/>
          </p:cNvSpPr>
          <p:nvPr/>
        </p:nvSpPr>
        <p:spPr bwMode="auto">
          <a:xfrm>
            <a:off x="7162800" y="3276600"/>
            <a:ext cx="1069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prodotti</a:t>
            </a:r>
          </a:p>
        </p:txBody>
      </p:sp>
      <p:sp>
        <p:nvSpPr>
          <p:cNvPr id="17425" name="Text Box 19"/>
          <p:cNvSpPr txBox="1">
            <a:spLocks noChangeArrowheads="1"/>
          </p:cNvSpPr>
          <p:nvPr/>
        </p:nvSpPr>
        <p:spPr bwMode="auto">
          <a:xfrm>
            <a:off x="5791200" y="5105400"/>
            <a:ext cx="10842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reagenti</a:t>
            </a:r>
          </a:p>
        </p:txBody>
      </p:sp>
      <p:sp>
        <p:nvSpPr>
          <p:cNvPr id="17426" name="Text Box 20"/>
          <p:cNvSpPr txBox="1">
            <a:spLocks noChangeArrowheads="1"/>
          </p:cNvSpPr>
          <p:nvPr/>
        </p:nvSpPr>
        <p:spPr bwMode="auto">
          <a:xfrm>
            <a:off x="5334000" y="3810000"/>
            <a:ext cx="1565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>
                <a:sym typeface="Symbol" pitchFamily="18" charset="2"/>
              </a:rPr>
              <a:t>H°&gt;0</a:t>
            </a:r>
          </a:p>
          <a:p>
            <a:r>
              <a:rPr lang="it-IT" sz="2200">
                <a:sym typeface="Symbol" pitchFamily="18" charset="2"/>
              </a:rPr>
              <a:t>endotermica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4"/>
          <p:cNvSpPr>
            <a:spLocks noChangeArrowheads="1" noChangeShapeType="1" noTextEdit="1"/>
          </p:cNvSpPr>
          <p:nvPr/>
        </p:nvSpPr>
        <p:spPr bwMode="auto">
          <a:xfrm>
            <a:off x="1447800" y="228600"/>
            <a:ext cx="62960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33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Entalpia standard di combustione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2209800" y="1676400"/>
            <a:ext cx="48053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Ex. CH</a:t>
            </a:r>
            <a:r>
              <a:rPr lang="it-IT" sz="2200" baseline="-25000"/>
              <a:t>4</a:t>
            </a:r>
            <a:r>
              <a:rPr lang="it-IT" sz="2200"/>
              <a:t>(g) + 2O</a:t>
            </a:r>
            <a:r>
              <a:rPr lang="it-IT" sz="2200" baseline="-25000"/>
              <a:t>2</a:t>
            </a:r>
            <a:r>
              <a:rPr lang="it-IT" sz="2200"/>
              <a:t>(g) </a:t>
            </a:r>
            <a:r>
              <a:rPr lang="it-IT" sz="2200">
                <a:sym typeface="Symbol" pitchFamily="18" charset="2"/>
              </a:rPr>
              <a:t> CO</a:t>
            </a:r>
            <a:r>
              <a:rPr lang="it-IT" sz="2200" baseline="-25000">
                <a:sym typeface="Symbol" pitchFamily="18" charset="2"/>
              </a:rPr>
              <a:t>2</a:t>
            </a:r>
            <a:r>
              <a:rPr lang="it-IT" sz="2200">
                <a:sym typeface="Symbol" pitchFamily="18" charset="2"/>
              </a:rPr>
              <a:t>(g)+2H</a:t>
            </a:r>
            <a:r>
              <a:rPr lang="it-IT" sz="2200" baseline="-25000">
                <a:sym typeface="Symbol" pitchFamily="18" charset="2"/>
              </a:rPr>
              <a:t>2</a:t>
            </a:r>
            <a:r>
              <a:rPr lang="it-IT" sz="2200">
                <a:sym typeface="Symbol" pitchFamily="18" charset="2"/>
              </a:rPr>
              <a:t>O(l)</a:t>
            </a:r>
            <a:endParaRPr lang="it-IT" sz="2200" baseline="30000">
              <a:sym typeface="Symbol" pitchFamily="18" charset="2"/>
            </a:endParaRP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457200" y="1066800"/>
            <a:ext cx="82121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 b="1"/>
              <a:t>Combustione = Reazione di ossidazione completa a CO</a:t>
            </a:r>
            <a:r>
              <a:rPr lang="it-IT" sz="2200" b="1" baseline="-25000"/>
              <a:t>2</a:t>
            </a:r>
            <a:r>
              <a:rPr lang="it-IT" sz="2200" b="1"/>
              <a:t>(g) e H</a:t>
            </a:r>
            <a:r>
              <a:rPr lang="it-IT" sz="2200" b="1" baseline="-25000"/>
              <a:t>2</a:t>
            </a:r>
            <a:r>
              <a:rPr lang="it-IT" sz="2200" b="1"/>
              <a:t>O(l)</a:t>
            </a:r>
          </a:p>
        </p:txBody>
      </p:sp>
      <p:graphicFrame>
        <p:nvGraphicFramePr>
          <p:cNvPr id="21537" name="Group 33"/>
          <p:cNvGraphicFramePr>
            <a:graphicFrameLocks noGrp="1"/>
          </p:cNvGraphicFramePr>
          <p:nvPr/>
        </p:nvGraphicFramePr>
        <p:xfrm>
          <a:off x="1524000" y="2514600"/>
          <a:ext cx="6096000" cy="4064001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sostanza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H° (kJ·mol</a:t>
                      </a:r>
                      <a:r>
                        <a:rPr kumimoji="0" lang="it-IT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Acido citrico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-1985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Acido piruvico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-950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Alcool etilico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-1368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Glicina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-969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Glucosio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-2808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Urea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-632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4"/>
          <p:cNvSpPr>
            <a:spLocks noChangeArrowheads="1" noChangeShapeType="1" noTextEdit="1"/>
          </p:cNvSpPr>
          <p:nvPr/>
        </p:nvSpPr>
        <p:spPr bwMode="auto">
          <a:xfrm>
            <a:off x="2819400" y="457200"/>
            <a:ext cx="34575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33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Entalpie di legame</a:t>
            </a:r>
          </a:p>
        </p:txBody>
      </p:sp>
      <p:graphicFrame>
        <p:nvGraphicFramePr>
          <p:cNvPr id="20536" name="Group 56"/>
          <p:cNvGraphicFramePr>
            <a:graphicFrameLocks noGrp="1"/>
          </p:cNvGraphicFramePr>
          <p:nvPr/>
        </p:nvGraphicFramePr>
        <p:xfrm>
          <a:off x="1524000" y="1397000"/>
          <a:ext cx="6096000" cy="4145280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5080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</a:t>
                      </a:r>
                      <a:r>
                        <a:rPr kumimoji="0" lang="it-IT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it-IT" sz="28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it-IT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(A-B) kJ·mol</a:t>
                      </a:r>
                      <a:r>
                        <a:rPr kumimoji="0" lang="it-IT" sz="2800" b="1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H-H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O=O</a:t>
                      </a: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O-H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it-IT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≡N</a:t>
                      </a: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F-F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H-CH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Cl-Cl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HC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≡CH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H-F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HO-OH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H-Cl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H-NH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H-I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I-I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03" name="CasellaDiTesto 48"/>
          <p:cNvSpPr txBox="1">
            <a:spLocks noChangeArrowheads="1"/>
          </p:cNvSpPr>
          <p:nvPr/>
        </p:nvSpPr>
        <p:spPr bwMode="auto">
          <a:xfrm>
            <a:off x="3352800" y="5943600"/>
            <a:ext cx="2335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600"/>
              <a:t>A-B</a:t>
            </a:r>
            <a:r>
              <a:rPr lang="it-IT" sz="3600">
                <a:sym typeface="Symbol" pitchFamily="18" charset="2"/>
              </a:rPr>
              <a:t>A+B</a:t>
            </a:r>
            <a:endParaRPr lang="it-IT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4"/>
          <p:cNvSpPr>
            <a:spLocks noChangeArrowheads="1" noChangeShapeType="1" noTextEdit="1"/>
          </p:cNvSpPr>
          <p:nvPr/>
        </p:nvSpPr>
        <p:spPr bwMode="auto">
          <a:xfrm>
            <a:off x="3124200" y="381000"/>
            <a:ext cx="25717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33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Legge di Hess</a:t>
            </a:r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228600" y="1371600"/>
            <a:ext cx="8458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 b="1" i="1"/>
              <a:t>L’entalpia standard di una reazione è data dalla somma delle entalpie standard delle reazioni nelle quali può essere decomposta.</a:t>
            </a: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381000" y="3048000"/>
            <a:ext cx="8534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Ex. Entalpia standard della glicolisi dalle entalpie di combustione  del glucosio e dell’acido lattico</a:t>
            </a: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1905000" y="4114800"/>
            <a:ext cx="723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C</a:t>
            </a:r>
            <a:r>
              <a:rPr lang="it-IT" sz="2400" baseline="-25000"/>
              <a:t>6</a:t>
            </a:r>
            <a:r>
              <a:rPr lang="it-IT" sz="2400"/>
              <a:t>H</a:t>
            </a:r>
            <a:r>
              <a:rPr lang="it-IT" sz="2400" baseline="-25000"/>
              <a:t>12</a:t>
            </a:r>
            <a:r>
              <a:rPr lang="it-IT" sz="2400"/>
              <a:t>O</a:t>
            </a:r>
            <a:r>
              <a:rPr lang="it-IT" sz="2400" baseline="-25000"/>
              <a:t>6</a:t>
            </a:r>
            <a:r>
              <a:rPr lang="it-IT" sz="2400"/>
              <a:t>(s)</a:t>
            </a:r>
            <a:r>
              <a:rPr lang="it-IT" sz="2400">
                <a:cs typeface="Times New Roman" pitchFamily="18" charset="0"/>
              </a:rPr>
              <a:t>→2CH</a:t>
            </a:r>
            <a:r>
              <a:rPr lang="it-IT" sz="2400" baseline="-25000">
                <a:cs typeface="Times New Roman" pitchFamily="18" charset="0"/>
              </a:rPr>
              <a:t>3</a:t>
            </a:r>
            <a:r>
              <a:rPr lang="it-IT" sz="2400">
                <a:cs typeface="Times New Roman" pitchFamily="18" charset="0"/>
              </a:rPr>
              <a:t>CH(OH)COOH(s)     [2</a:t>
            </a:r>
            <a:r>
              <a:rPr lang="it-IT" sz="2400"/>
              <a:t> C</a:t>
            </a:r>
            <a:r>
              <a:rPr lang="it-IT" sz="2400" baseline="-25000"/>
              <a:t>3</a:t>
            </a:r>
            <a:r>
              <a:rPr lang="it-IT" sz="2400"/>
              <a:t>H</a:t>
            </a:r>
            <a:r>
              <a:rPr lang="it-IT" sz="2400" baseline="-25000"/>
              <a:t>6</a:t>
            </a:r>
            <a:r>
              <a:rPr lang="it-IT" sz="2400"/>
              <a:t>O</a:t>
            </a:r>
            <a:r>
              <a:rPr lang="it-IT" sz="2400" baseline="-25000"/>
              <a:t>3</a:t>
            </a:r>
            <a:r>
              <a:rPr lang="it-IT" sz="2400"/>
              <a:t>(s)]</a:t>
            </a:r>
            <a:endParaRPr lang="it-IT" sz="2400">
              <a:cs typeface="Times New Roman" pitchFamily="18" charset="0"/>
            </a:endParaRP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57200" y="4191000"/>
            <a:ext cx="1163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400" b="1" i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glicolisi</a:t>
            </a:r>
          </a:p>
        </p:txBody>
      </p:sp>
      <p:sp>
        <p:nvSpPr>
          <p:cNvPr id="20487" name="Text Box 9"/>
          <p:cNvSpPr txBox="1">
            <a:spLocks noChangeArrowheads="1"/>
          </p:cNvSpPr>
          <p:nvPr/>
        </p:nvSpPr>
        <p:spPr bwMode="auto">
          <a:xfrm>
            <a:off x="2590800" y="4648200"/>
            <a:ext cx="3778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Glucosio            Acido lattico</a:t>
            </a:r>
          </a:p>
        </p:txBody>
      </p:sp>
      <p:sp>
        <p:nvSpPr>
          <p:cNvPr id="20488" name="Text Box 10"/>
          <p:cNvSpPr txBox="1">
            <a:spLocks noChangeArrowheads="1"/>
          </p:cNvSpPr>
          <p:nvPr/>
        </p:nvSpPr>
        <p:spPr bwMode="auto">
          <a:xfrm>
            <a:off x="381000" y="53340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C</a:t>
            </a:r>
            <a:r>
              <a:rPr lang="it-IT" sz="2400" baseline="-25000"/>
              <a:t>6</a:t>
            </a:r>
            <a:r>
              <a:rPr lang="it-IT" sz="2400"/>
              <a:t>H</a:t>
            </a:r>
            <a:r>
              <a:rPr lang="it-IT" sz="2400" baseline="-25000"/>
              <a:t>12</a:t>
            </a:r>
            <a:r>
              <a:rPr lang="it-IT" sz="2400"/>
              <a:t>O</a:t>
            </a:r>
            <a:r>
              <a:rPr lang="it-IT" sz="2400" baseline="-25000"/>
              <a:t>6</a:t>
            </a:r>
            <a:r>
              <a:rPr lang="it-IT" sz="2400"/>
              <a:t>(s) + 6O</a:t>
            </a:r>
            <a:r>
              <a:rPr lang="it-IT" sz="2400" baseline="-25000"/>
              <a:t>2</a:t>
            </a:r>
            <a:r>
              <a:rPr lang="it-IT" sz="2400"/>
              <a:t>(g) </a:t>
            </a:r>
            <a:r>
              <a:rPr lang="it-IT" sz="2400">
                <a:cs typeface="Times New Roman" pitchFamily="18" charset="0"/>
              </a:rPr>
              <a:t>→ 6CO</a:t>
            </a:r>
            <a:r>
              <a:rPr lang="it-IT" sz="2400" baseline="-25000">
                <a:cs typeface="Times New Roman" pitchFamily="18" charset="0"/>
              </a:rPr>
              <a:t>2</a:t>
            </a:r>
            <a:r>
              <a:rPr lang="it-IT" sz="2400">
                <a:cs typeface="Times New Roman" pitchFamily="18" charset="0"/>
              </a:rPr>
              <a:t>(g) + 6H</a:t>
            </a:r>
            <a:r>
              <a:rPr lang="it-IT" sz="2400" baseline="-25000">
                <a:cs typeface="Times New Roman" pitchFamily="18" charset="0"/>
              </a:rPr>
              <a:t>2</a:t>
            </a:r>
            <a:r>
              <a:rPr lang="it-IT" sz="2400">
                <a:cs typeface="Times New Roman" pitchFamily="18" charset="0"/>
              </a:rPr>
              <a:t>O(l)      </a:t>
            </a:r>
            <a:r>
              <a:rPr lang="el-GR" sz="2400">
                <a:cs typeface="Times New Roman" pitchFamily="18" charset="0"/>
              </a:rPr>
              <a:t>Δ</a:t>
            </a:r>
            <a:r>
              <a:rPr lang="it-IT" sz="2400">
                <a:cs typeface="Times New Roman" pitchFamily="18" charset="0"/>
              </a:rPr>
              <a:t>H</a:t>
            </a:r>
            <a:r>
              <a:rPr lang="it-IT" sz="2400" baseline="30000">
                <a:cs typeface="Times New Roman" pitchFamily="18" charset="0"/>
              </a:rPr>
              <a:t>0</a:t>
            </a:r>
            <a:r>
              <a:rPr lang="it-IT" sz="2400" baseline="-25000">
                <a:cs typeface="Times New Roman" pitchFamily="18" charset="0"/>
              </a:rPr>
              <a:t>c</a:t>
            </a:r>
            <a:r>
              <a:rPr lang="it-IT" sz="2400">
                <a:cs typeface="Times New Roman" pitchFamily="18" charset="0"/>
              </a:rPr>
              <a:t>=-2808 kJ·mol</a:t>
            </a:r>
            <a:r>
              <a:rPr lang="it-IT" sz="2400" baseline="30000">
                <a:cs typeface="Times New Roman" pitchFamily="18" charset="0"/>
              </a:rPr>
              <a:t>-1</a:t>
            </a:r>
          </a:p>
        </p:txBody>
      </p:sp>
      <p:sp>
        <p:nvSpPr>
          <p:cNvPr id="20489" name="Text Box 11"/>
          <p:cNvSpPr txBox="1">
            <a:spLocks noChangeArrowheads="1"/>
          </p:cNvSpPr>
          <p:nvPr/>
        </p:nvSpPr>
        <p:spPr bwMode="auto">
          <a:xfrm>
            <a:off x="381000" y="61722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C</a:t>
            </a:r>
            <a:r>
              <a:rPr lang="it-IT" sz="2400" baseline="-25000"/>
              <a:t>3</a:t>
            </a:r>
            <a:r>
              <a:rPr lang="it-IT" sz="2400"/>
              <a:t>H</a:t>
            </a:r>
            <a:r>
              <a:rPr lang="it-IT" sz="2400" baseline="-25000"/>
              <a:t>6</a:t>
            </a:r>
            <a:r>
              <a:rPr lang="it-IT" sz="2400"/>
              <a:t>O</a:t>
            </a:r>
            <a:r>
              <a:rPr lang="it-IT" sz="2400" baseline="-25000"/>
              <a:t>3</a:t>
            </a:r>
            <a:r>
              <a:rPr lang="it-IT" sz="2400"/>
              <a:t>(s) + 3O</a:t>
            </a:r>
            <a:r>
              <a:rPr lang="it-IT" sz="2400" baseline="-25000"/>
              <a:t>2</a:t>
            </a:r>
            <a:r>
              <a:rPr lang="it-IT" sz="2400"/>
              <a:t>(g) </a:t>
            </a:r>
            <a:r>
              <a:rPr lang="it-IT" sz="2400">
                <a:cs typeface="Times New Roman" pitchFamily="18" charset="0"/>
              </a:rPr>
              <a:t>→ 3CO</a:t>
            </a:r>
            <a:r>
              <a:rPr lang="it-IT" sz="2400" baseline="-25000">
                <a:cs typeface="Times New Roman" pitchFamily="18" charset="0"/>
              </a:rPr>
              <a:t>2</a:t>
            </a:r>
            <a:r>
              <a:rPr lang="it-IT" sz="2400">
                <a:cs typeface="Times New Roman" pitchFamily="18" charset="0"/>
              </a:rPr>
              <a:t>(g) + 3H</a:t>
            </a:r>
            <a:r>
              <a:rPr lang="it-IT" sz="2400" baseline="-25000">
                <a:cs typeface="Times New Roman" pitchFamily="18" charset="0"/>
              </a:rPr>
              <a:t>2</a:t>
            </a:r>
            <a:r>
              <a:rPr lang="it-IT" sz="2400">
                <a:cs typeface="Times New Roman" pitchFamily="18" charset="0"/>
              </a:rPr>
              <a:t>O(l)      </a:t>
            </a:r>
            <a:r>
              <a:rPr lang="el-GR" sz="2400">
                <a:cs typeface="Times New Roman" pitchFamily="18" charset="0"/>
              </a:rPr>
              <a:t>Δ</a:t>
            </a:r>
            <a:r>
              <a:rPr lang="it-IT" sz="2400">
                <a:cs typeface="Times New Roman" pitchFamily="18" charset="0"/>
              </a:rPr>
              <a:t>H</a:t>
            </a:r>
            <a:r>
              <a:rPr lang="it-IT" sz="2400" baseline="30000">
                <a:cs typeface="Times New Roman" pitchFamily="18" charset="0"/>
              </a:rPr>
              <a:t>0</a:t>
            </a:r>
            <a:r>
              <a:rPr lang="it-IT" sz="2400" baseline="-25000">
                <a:cs typeface="Times New Roman" pitchFamily="18" charset="0"/>
              </a:rPr>
              <a:t>c</a:t>
            </a:r>
            <a:r>
              <a:rPr lang="it-IT" sz="2400">
                <a:cs typeface="Times New Roman" pitchFamily="18" charset="0"/>
              </a:rPr>
              <a:t>=-1344 kJ·mol</a:t>
            </a:r>
            <a:r>
              <a:rPr lang="it-IT" sz="2400" baseline="30000">
                <a:cs typeface="Times New Roman" pitchFamily="18" charset="0"/>
              </a:rPr>
              <a:t>-1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457200" y="231775"/>
            <a:ext cx="300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Sommando le reazioni: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304800" y="9906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C</a:t>
            </a:r>
            <a:r>
              <a:rPr lang="it-IT" sz="2400" baseline="-25000"/>
              <a:t>6</a:t>
            </a:r>
            <a:r>
              <a:rPr lang="it-IT" sz="2400"/>
              <a:t>H</a:t>
            </a:r>
            <a:r>
              <a:rPr lang="it-IT" sz="2400" baseline="-25000"/>
              <a:t>12</a:t>
            </a:r>
            <a:r>
              <a:rPr lang="it-IT" sz="2400"/>
              <a:t>O</a:t>
            </a:r>
            <a:r>
              <a:rPr lang="it-IT" sz="2400" baseline="-25000"/>
              <a:t>6</a:t>
            </a:r>
            <a:r>
              <a:rPr lang="it-IT" sz="2400"/>
              <a:t>(s) + 6O</a:t>
            </a:r>
            <a:r>
              <a:rPr lang="it-IT" sz="2400" baseline="-25000"/>
              <a:t>2</a:t>
            </a:r>
            <a:r>
              <a:rPr lang="it-IT" sz="2400"/>
              <a:t>(g) </a:t>
            </a:r>
            <a:r>
              <a:rPr lang="it-IT" sz="2400">
                <a:cs typeface="Times New Roman" pitchFamily="18" charset="0"/>
              </a:rPr>
              <a:t>→ 6CO</a:t>
            </a:r>
            <a:r>
              <a:rPr lang="it-IT" sz="2400" baseline="-25000">
                <a:cs typeface="Times New Roman" pitchFamily="18" charset="0"/>
              </a:rPr>
              <a:t>2</a:t>
            </a:r>
            <a:r>
              <a:rPr lang="it-IT" sz="2400">
                <a:cs typeface="Times New Roman" pitchFamily="18" charset="0"/>
              </a:rPr>
              <a:t>(g) + 6H</a:t>
            </a:r>
            <a:r>
              <a:rPr lang="it-IT" sz="2400" baseline="-25000">
                <a:cs typeface="Times New Roman" pitchFamily="18" charset="0"/>
              </a:rPr>
              <a:t>2</a:t>
            </a:r>
            <a:r>
              <a:rPr lang="it-IT" sz="2400">
                <a:cs typeface="Times New Roman" pitchFamily="18" charset="0"/>
              </a:rPr>
              <a:t>O(l)</a:t>
            </a:r>
            <a:endParaRPr lang="it-IT" sz="2400" baseline="30000">
              <a:cs typeface="Times New Roman" pitchFamily="18" charset="0"/>
            </a:endParaRPr>
          </a:p>
        </p:txBody>
      </p:sp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304800" y="17526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6CO</a:t>
            </a:r>
            <a:r>
              <a:rPr lang="it-IT" sz="2400" baseline="-25000"/>
              <a:t>2</a:t>
            </a:r>
            <a:r>
              <a:rPr lang="it-IT" sz="2400"/>
              <a:t>(g) + 6H</a:t>
            </a:r>
            <a:r>
              <a:rPr lang="it-IT" sz="2400" baseline="-25000"/>
              <a:t>2</a:t>
            </a:r>
            <a:r>
              <a:rPr lang="it-IT" sz="2400"/>
              <a:t>O(l) </a:t>
            </a:r>
            <a:r>
              <a:rPr lang="it-IT" sz="2400">
                <a:cs typeface="Times New Roman" pitchFamily="18" charset="0"/>
              </a:rPr>
              <a:t>→ 2</a:t>
            </a:r>
            <a:r>
              <a:rPr lang="it-IT" sz="2400"/>
              <a:t>C</a:t>
            </a:r>
            <a:r>
              <a:rPr lang="it-IT" sz="2400" baseline="-25000"/>
              <a:t>3</a:t>
            </a:r>
            <a:r>
              <a:rPr lang="it-IT" sz="2400"/>
              <a:t>H</a:t>
            </a:r>
            <a:r>
              <a:rPr lang="it-IT" sz="2400" baseline="-25000"/>
              <a:t>6</a:t>
            </a:r>
            <a:r>
              <a:rPr lang="it-IT" sz="2400"/>
              <a:t>O</a:t>
            </a:r>
            <a:r>
              <a:rPr lang="it-IT" sz="2400" baseline="-25000"/>
              <a:t>3</a:t>
            </a:r>
            <a:r>
              <a:rPr lang="it-IT" sz="2400"/>
              <a:t>(s) + 6O</a:t>
            </a:r>
            <a:r>
              <a:rPr lang="it-IT" sz="2400" baseline="-25000"/>
              <a:t>2</a:t>
            </a:r>
            <a:r>
              <a:rPr lang="it-IT" sz="2400"/>
              <a:t>(g)</a:t>
            </a:r>
            <a:r>
              <a:rPr lang="it-IT"/>
              <a:t> </a:t>
            </a:r>
          </a:p>
        </p:txBody>
      </p:sp>
      <p:sp>
        <p:nvSpPr>
          <p:cNvPr id="21509" name="Text Box 7"/>
          <p:cNvSpPr txBox="1">
            <a:spLocks noChangeArrowheads="1"/>
          </p:cNvSpPr>
          <p:nvPr/>
        </p:nvSpPr>
        <p:spPr bwMode="auto">
          <a:xfrm>
            <a:off x="593725" y="2555875"/>
            <a:ext cx="5168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Si ottiene proprio la reazione di glicolisi:</a:t>
            </a:r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2362200" y="3352800"/>
            <a:ext cx="4876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/>
              <a:t>C</a:t>
            </a:r>
            <a:r>
              <a:rPr lang="it-IT" sz="2400" baseline="-25000"/>
              <a:t>6</a:t>
            </a:r>
            <a:r>
              <a:rPr lang="it-IT" sz="2400"/>
              <a:t>H</a:t>
            </a:r>
            <a:r>
              <a:rPr lang="it-IT" sz="2400" baseline="-25000"/>
              <a:t>12</a:t>
            </a:r>
            <a:r>
              <a:rPr lang="it-IT" sz="2400"/>
              <a:t>O</a:t>
            </a:r>
            <a:r>
              <a:rPr lang="it-IT" sz="2400" baseline="-25000"/>
              <a:t>6</a:t>
            </a:r>
            <a:r>
              <a:rPr lang="it-IT" sz="2400"/>
              <a:t>(s)	</a:t>
            </a:r>
            <a:r>
              <a:rPr lang="it-IT" sz="2400">
                <a:cs typeface="Times New Roman" pitchFamily="18" charset="0"/>
              </a:rPr>
              <a:t>→	2</a:t>
            </a:r>
            <a:r>
              <a:rPr lang="it-IT" sz="2400"/>
              <a:t> C</a:t>
            </a:r>
            <a:r>
              <a:rPr lang="it-IT" sz="2400" baseline="-25000"/>
              <a:t>3</a:t>
            </a:r>
            <a:r>
              <a:rPr lang="it-IT" sz="2400"/>
              <a:t>H</a:t>
            </a:r>
            <a:r>
              <a:rPr lang="it-IT" sz="2400" baseline="-25000"/>
              <a:t>6</a:t>
            </a:r>
            <a:r>
              <a:rPr lang="it-IT" sz="2400"/>
              <a:t>O</a:t>
            </a:r>
            <a:r>
              <a:rPr lang="it-IT" sz="2400" baseline="-25000"/>
              <a:t>3</a:t>
            </a:r>
            <a:r>
              <a:rPr lang="it-IT" sz="2400"/>
              <a:t>(s)</a:t>
            </a:r>
          </a:p>
          <a:p>
            <a:r>
              <a:rPr lang="it-IT" sz="2400">
                <a:cs typeface="Times New Roman" pitchFamily="18" charset="0"/>
              </a:rPr>
              <a:t>				</a:t>
            </a:r>
          </a:p>
          <a:p>
            <a:pPr algn="ctr"/>
            <a:r>
              <a:rPr lang="it-IT" sz="2400"/>
              <a:t>6CO</a:t>
            </a:r>
            <a:r>
              <a:rPr lang="it-IT" sz="2400" baseline="-25000"/>
              <a:t>2</a:t>
            </a:r>
            <a:r>
              <a:rPr lang="it-IT" sz="2400"/>
              <a:t>(g) + 6H</a:t>
            </a:r>
            <a:r>
              <a:rPr lang="it-IT" sz="2400" baseline="-25000"/>
              <a:t>2</a:t>
            </a:r>
            <a:r>
              <a:rPr lang="it-IT" sz="2400"/>
              <a:t>O(l)</a:t>
            </a:r>
            <a:endParaRPr lang="it-IT" sz="2400">
              <a:cs typeface="Times New Roman" pitchFamily="18" charset="0"/>
            </a:endParaRPr>
          </a:p>
        </p:txBody>
      </p:sp>
      <p:sp>
        <p:nvSpPr>
          <p:cNvPr id="21511" name="Text Box 9"/>
          <p:cNvSpPr txBox="1">
            <a:spLocks noChangeArrowheads="1"/>
          </p:cNvSpPr>
          <p:nvPr/>
        </p:nvSpPr>
        <p:spPr bwMode="auto">
          <a:xfrm>
            <a:off x="457200" y="4876800"/>
            <a:ext cx="4618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La cui variazione entalpica è quindi:</a:t>
            </a:r>
          </a:p>
        </p:txBody>
      </p:sp>
      <p:sp>
        <p:nvSpPr>
          <p:cNvPr id="21512" name="Text Box 10"/>
          <p:cNvSpPr txBox="1">
            <a:spLocks noChangeArrowheads="1"/>
          </p:cNvSpPr>
          <p:nvPr/>
        </p:nvSpPr>
        <p:spPr bwMode="auto">
          <a:xfrm>
            <a:off x="381000" y="5334000"/>
            <a:ext cx="8534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400">
                <a:cs typeface="Times New Roman" pitchFamily="18" charset="0"/>
              </a:rPr>
              <a:t>Δ</a:t>
            </a:r>
            <a:r>
              <a:rPr lang="it-IT" sz="2400">
                <a:cs typeface="Times New Roman" pitchFamily="18" charset="0"/>
              </a:rPr>
              <a:t>H</a:t>
            </a:r>
            <a:r>
              <a:rPr lang="it-IT" sz="2400" baseline="30000">
                <a:cs typeface="Times New Roman" pitchFamily="18" charset="0"/>
              </a:rPr>
              <a:t>0</a:t>
            </a:r>
            <a:r>
              <a:rPr lang="it-IT" sz="2400" baseline="-25000">
                <a:cs typeface="Times New Roman" pitchFamily="18" charset="0"/>
              </a:rPr>
              <a:t>r</a:t>
            </a:r>
            <a:r>
              <a:rPr lang="it-IT" sz="2400">
                <a:cs typeface="Times New Roman" pitchFamily="18" charset="0"/>
              </a:rPr>
              <a:t>(glicolisi) = </a:t>
            </a:r>
            <a:r>
              <a:rPr lang="el-GR" sz="2400"/>
              <a:t>Δ</a:t>
            </a:r>
            <a:r>
              <a:rPr lang="it-IT" sz="2400"/>
              <a:t>H</a:t>
            </a:r>
            <a:r>
              <a:rPr lang="it-IT" sz="2400" baseline="30000"/>
              <a:t>0</a:t>
            </a:r>
            <a:r>
              <a:rPr lang="it-IT" sz="2400" baseline="-25000"/>
              <a:t>c</a:t>
            </a:r>
            <a:r>
              <a:rPr lang="it-IT" sz="2400"/>
              <a:t>(glucosio) - 2</a:t>
            </a:r>
            <a:r>
              <a:rPr lang="it-IT"/>
              <a:t> </a:t>
            </a:r>
            <a:r>
              <a:rPr lang="el-GR" sz="2400"/>
              <a:t>Δ</a:t>
            </a:r>
            <a:r>
              <a:rPr lang="it-IT" sz="2400"/>
              <a:t>H</a:t>
            </a:r>
            <a:r>
              <a:rPr lang="it-IT" sz="2400" baseline="30000"/>
              <a:t>0</a:t>
            </a:r>
            <a:r>
              <a:rPr lang="it-IT" sz="2400" baseline="-25000"/>
              <a:t>c</a:t>
            </a:r>
            <a:r>
              <a:rPr lang="it-IT" sz="2400"/>
              <a:t>(ac. lattico) =</a:t>
            </a:r>
          </a:p>
          <a:p>
            <a:endParaRPr lang="it-IT" sz="2400"/>
          </a:p>
          <a:p>
            <a:pPr algn="ctr"/>
            <a:r>
              <a:rPr lang="it-IT" sz="2400"/>
              <a:t>= </a:t>
            </a:r>
            <a:r>
              <a:rPr lang="it-IT"/>
              <a:t> </a:t>
            </a:r>
            <a:r>
              <a:rPr lang="it-IT" sz="2400">
                <a:cs typeface="Times New Roman" pitchFamily="18" charset="0"/>
              </a:rPr>
              <a:t>-2808 -2(-1344) = -120 </a:t>
            </a:r>
            <a:r>
              <a:rPr lang="it-IT" sz="2400"/>
              <a:t>kJ·mol</a:t>
            </a:r>
            <a:r>
              <a:rPr lang="it-IT" sz="2400" baseline="30000"/>
              <a:t>-1</a:t>
            </a:r>
          </a:p>
        </p:txBody>
      </p:sp>
      <p:cxnSp>
        <p:nvCxnSpPr>
          <p:cNvPr id="20" name="Connettore 2 19"/>
          <p:cNvCxnSpPr/>
          <p:nvPr/>
        </p:nvCxnSpPr>
        <p:spPr>
          <a:xfrm rot="16200000" flipH="1">
            <a:off x="3200400" y="3810000"/>
            <a:ext cx="3810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 rot="5400000" flipH="1" flipV="1">
            <a:off x="6096000" y="3886200"/>
            <a:ext cx="3810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WordArt 2"/>
          <p:cNvSpPr>
            <a:spLocks noChangeArrowheads="1" noChangeShapeType="1" noTextEdit="1"/>
          </p:cNvSpPr>
          <p:nvPr/>
        </p:nvSpPr>
        <p:spPr bwMode="auto">
          <a:xfrm>
            <a:off x="1600200" y="457200"/>
            <a:ext cx="59150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Entalpia standard di formazione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365125" y="1714500"/>
            <a:ext cx="8474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= entalpia standard di reazione relativa alla formazione di un composto a partire dagli elementi considerati nel proprio stato di riferimento.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685800" y="3048000"/>
            <a:ext cx="4086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 </a:t>
            </a:r>
            <a:r>
              <a:rPr lang="it-IT" sz="2400"/>
              <a:t>6C(s,grafite) +3H</a:t>
            </a:r>
            <a:r>
              <a:rPr lang="it-IT" sz="2400" baseline="-25000"/>
              <a:t>2</a:t>
            </a:r>
            <a:r>
              <a:rPr lang="it-IT" sz="2400"/>
              <a:t>(g)</a:t>
            </a:r>
            <a:r>
              <a:rPr lang="it-IT" sz="2400">
                <a:cs typeface="Times New Roman" pitchFamily="18" charset="0"/>
              </a:rPr>
              <a:t>→C</a:t>
            </a:r>
            <a:r>
              <a:rPr lang="it-IT" sz="2400" baseline="-25000">
                <a:cs typeface="Times New Roman" pitchFamily="18" charset="0"/>
              </a:rPr>
              <a:t>6</a:t>
            </a:r>
            <a:r>
              <a:rPr lang="it-IT" sz="2400">
                <a:cs typeface="Times New Roman" pitchFamily="18" charset="0"/>
              </a:rPr>
              <a:t>H</a:t>
            </a:r>
            <a:r>
              <a:rPr lang="it-IT" sz="2400" baseline="-25000">
                <a:cs typeface="Times New Roman" pitchFamily="18" charset="0"/>
              </a:rPr>
              <a:t>6</a:t>
            </a:r>
            <a:r>
              <a:rPr lang="it-IT" sz="2400">
                <a:cs typeface="Times New Roman" pitchFamily="18" charset="0"/>
              </a:rPr>
              <a:t>(l)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5334000" y="3048000"/>
          <a:ext cx="2819400" cy="552450"/>
        </p:xfrm>
        <a:graphic>
          <a:graphicData uri="http://schemas.openxmlformats.org/presentationml/2006/ole">
            <p:oleObj spid="_x0000_s5122" name="Equation" r:id="rId3" imgW="1295280" imgH="253800" progId="Equation.3">
              <p:embed/>
            </p:oleObj>
          </a:graphicData>
        </a:graphic>
      </p:graphicFrame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41325" y="4076700"/>
            <a:ext cx="8474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/>
              <a:t>L’entalpia standard di formazione degli elementi considerati nel proprio stato di riferimento è nulla a qualsiasi temperatura.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72" name="Group 48"/>
          <p:cNvGraphicFramePr>
            <a:graphicFrameLocks noGrp="1"/>
          </p:cNvGraphicFramePr>
          <p:nvPr/>
        </p:nvGraphicFramePr>
        <p:xfrm>
          <a:off x="1676400" y="457200"/>
          <a:ext cx="6096000" cy="5807076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sostanza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(kJ·mol</a:t>
                      </a:r>
                      <a:r>
                        <a:rPr kumimoji="0" lang="it-IT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O(l)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-285.83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O(g)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-241.82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  <a:r>
                        <a:rPr kumimoji="0" lang="it-IT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49.0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Alanina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-604.4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Timina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-462.8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Adenina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+96.9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Glicina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-1268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Glucosio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-2808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Urea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-333.14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146" name="Object 31"/>
          <p:cNvGraphicFramePr>
            <a:graphicFrameLocks noChangeAspect="1"/>
          </p:cNvGraphicFramePr>
          <p:nvPr/>
        </p:nvGraphicFramePr>
        <p:xfrm>
          <a:off x="4800600" y="457200"/>
          <a:ext cx="838200" cy="644525"/>
        </p:xfrm>
        <a:graphic>
          <a:graphicData uri="http://schemas.openxmlformats.org/presentationml/2006/ole">
            <p:oleObj spid="_x0000_s6146" name="Equation" r:id="rId3" imgW="33012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676400" y="2209800"/>
          <a:ext cx="5791200" cy="1117600"/>
        </p:xfrm>
        <a:graphic>
          <a:graphicData uri="http://schemas.openxmlformats.org/presentationml/2006/ole">
            <p:oleObj spid="_x0000_s7170" name="Equation" r:id="rId3" imgW="1841400" imgH="355320" progId="Equation.3">
              <p:embed/>
            </p:oleObj>
          </a:graphicData>
        </a:graphic>
      </p:graphicFrame>
      <p:grpSp>
        <p:nvGrpSpPr>
          <p:cNvPr id="7171" name="Group 3"/>
          <p:cNvGrpSpPr>
            <a:grpSpLocks/>
          </p:cNvGrpSpPr>
          <p:nvPr/>
        </p:nvGrpSpPr>
        <p:grpSpPr bwMode="auto">
          <a:xfrm>
            <a:off x="1143000" y="4114800"/>
            <a:ext cx="6699250" cy="2178050"/>
            <a:chOff x="758" y="1370"/>
            <a:chExt cx="4220" cy="1372"/>
          </a:xfrm>
        </p:grpSpPr>
        <p:sp>
          <p:nvSpPr>
            <p:cNvPr id="7173" name="Text Box 4"/>
            <p:cNvSpPr txBox="1">
              <a:spLocks noChangeArrowheads="1"/>
            </p:cNvSpPr>
            <p:nvPr/>
          </p:nvSpPr>
          <p:spPr bwMode="auto">
            <a:xfrm>
              <a:off x="758" y="1370"/>
              <a:ext cx="1447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2HN</a:t>
              </a:r>
              <a:r>
                <a:rPr lang="it-IT" sz="2400" baseline="-25000"/>
                <a:t>3</a:t>
              </a:r>
              <a:r>
                <a:rPr lang="it-IT" sz="2400"/>
                <a:t>(l)+2NO(g)</a:t>
              </a:r>
              <a:endParaRPr lang="it-IT" sz="2400">
                <a:cs typeface="Times New Roman" pitchFamily="18" charset="0"/>
              </a:endParaRPr>
            </a:p>
          </p:txBody>
        </p:sp>
        <p:sp>
          <p:nvSpPr>
            <p:cNvPr id="7174" name="Text Box 5"/>
            <p:cNvSpPr txBox="1">
              <a:spLocks noChangeArrowheads="1"/>
            </p:cNvSpPr>
            <p:nvPr/>
          </p:nvSpPr>
          <p:spPr bwMode="auto">
            <a:xfrm>
              <a:off x="2112" y="2448"/>
              <a:ext cx="1715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4N</a:t>
              </a:r>
              <a:r>
                <a:rPr lang="it-IT" sz="2400" baseline="-25000"/>
                <a:t>2</a:t>
              </a:r>
              <a:r>
                <a:rPr lang="it-IT" sz="2400"/>
                <a:t>(g)+H</a:t>
              </a:r>
              <a:r>
                <a:rPr lang="it-IT" sz="2400" baseline="-25000"/>
                <a:t>2</a:t>
              </a:r>
              <a:r>
                <a:rPr lang="it-IT" sz="2400"/>
                <a:t>(g)+O</a:t>
              </a:r>
              <a:r>
                <a:rPr lang="it-IT" sz="2400" baseline="-25000"/>
                <a:t>2</a:t>
              </a:r>
              <a:r>
                <a:rPr lang="it-IT" sz="2400"/>
                <a:t>(g)</a:t>
              </a:r>
            </a:p>
          </p:txBody>
        </p:sp>
        <p:sp>
          <p:nvSpPr>
            <p:cNvPr id="7175" name="Text Box 6"/>
            <p:cNvSpPr txBox="1">
              <a:spLocks noChangeArrowheads="1"/>
            </p:cNvSpPr>
            <p:nvPr/>
          </p:nvSpPr>
          <p:spPr bwMode="auto">
            <a:xfrm>
              <a:off x="3590" y="1370"/>
              <a:ext cx="1388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/>
                <a:t>H</a:t>
              </a:r>
              <a:r>
                <a:rPr lang="it-IT" sz="2400" baseline="-25000"/>
                <a:t>2</a:t>
              </a:r>
              <a:r>
                <a:rPr lang="it-IT" sz="2400"/>
                <a:t>O</a:t>
              </a:r>
              <a:r>
                <a:rPr lang="it-IT" sz="2400" baseline="-25000"/>
                <a:t>2</a:t>
              </a:r>
              <a:r>
                <a:rPr lang="it-IT" sz="2400"/>
                <a:t>(l) +4N</a:t>
              </a:r>
              <a:r>
                <a:rPr lang="it-IT" sz="2400" baseline="-25000"/>
                <a:t>2</a:t>
              </a:r>
              <a:r>
                <a:rPr lang="it-IT" sz="2400"/>
                <a:t>(g)</a:t>
              </a:r>
            </a:p>
          </p:txBody>
        </p:sp>
        <p:sp>
          <p:nvSpPr>
            <p:cNvPr id="7176" name="Line 7"/>
            <p:cNvSpPr>
              <a:spLocks noChangeShapeType="1"/>
            </p:cNvSpPr>
            <p:nvPr/>
          </p:nvSpPr>
          <p:spPr bwMode="auto">
            <a:xfrm>
              <a:off x="1536" y="1680"/>
              <a:ext cx="96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177" name="Line 8"/>
            <p:cNvSpPr>
              <a:spLocks noChangeShapeType="1"/>
            </p:cNvSpPr>
            <p:nvPr/>
          </p:nvSpPr>
          <p:spPr bwMode="auto">
            <a:xfrm flipV="1">
              <a:off x="3552" y="1680"/>
              <a:ext cx="816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178" name="Line 9"/>
            <p:cNvSpPr>
              <a:spLocks noChangeShapeType="1"/>
            </p:cNvSpPr>
            <p:nvPr/>
          </p:nvSpPr>
          <p:spPr bwMode="auto">
            <a:xfrm>
              <a:off x="2208" y="1536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7172" name="Text Box 10"/>
          <p:cNvSpPr txBox="1">
            <a:spLocks noChangeArrowheads="1"/>
          </p:cNvSpPr>
          <p:nvPr/>
        </p:nvSpPr>
        <p:spPr bwMode="auto">
          <a:xfrm>
            <a:off x="304800" y="304800"/>
            <a:ext cx="8610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 i="1"/>
              <a:t>L’entalpia standard di reazione è data dalla somma delle entalpie standard di formazione dei prodotti meno quella dei reagenti, ognuno moltiplicato per il proprio coefficiente stechiometrico.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WordArt 4"/>
          <p:cNvSpPr>
            <a:spLocks noChangeArrowheads="1" noChangeShapeType="1" noTextEdit="1"/>
          </p:cNvSpPr>
          <p:nvPr/>
        </p:nvSpPr>
        <p:spPr bwMode="auto">
          <a:xfrm>
            <a:off x="838200" y="228600"/>
            <a:ext cx="75438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Dipendenza dalla temperatura delle entalpie di reazione</a:t>
            </a:r>
          </a:p>
        </p:txBody>
      </p:sp>
      <p:sp>
        <p:nvSpPr>
          <p:cNvPr id="8199" name="Text Box 5"/>
          <p:cNvSpPr txBox="1">
            <a:spLocks noChangeArrowheads="1"/>
          </p:cNvSpPr>
          <p:nvPr/>
        </p:nvSpPr>
        <p:spPr bwMode="auto">
          <a:xfrm>
            <a:off x="609600" y="1371600"/>
            <a:ext cx="24193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Per un componente:</a:t>
            </a:r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2662238" y="1117600"/>
          <a:ext cx="3662362" cy="1057275"/>
        </p:xfrm>
        <a:graphic>
          <a:graphicData uri="http://schemas.openxmlformats.org/presentationml/2006/ole">
            <p:oleObj spid="_x0000_s8194" name="Equazione" r:id="rId3" imgW="1930320" imgH="507960" progId="Equation.3">
              <p:embed/>
            </p:oleObj>
          </a:graphicData>
        </a:graphic>
      </p:graphicFrame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457200" y="2362200"/>
            <a:ext cx="30781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Per una reazione chimica:</a:t>
            </a:r>
          </a:p>
        </p:txBody>
      </p:sp>
      <p:graphicFrame>
        <p:nvGraphicFramePr>
          <p:cNvPr id="8195" name="Object 8"/>
          <p:cNvGraphicFramePr>
            <a:graphicFrameLocks noChangeAspect="1"/>
          </p:cNvGraphicFramePr>
          <p:nvPr/>
        </p:nvGraphicFramePr>
        <p:xfrm>
          <a:off x="2586038" y="2792413"/>
          <a:ext cx="3854450" cy="1058862"/>
        </p:xfrm>
        <a:graphic>
          <a:graphicData uri="http://schemas.openxmlformats.org/presentationml/2006/ole">
            <p:oleObj spid="_x0000_s8195" name="Equazione" r:id="rId4" imgW="2031840" imgH="507960" progId="Equation.3">
              <p:embed/>
            </p:oleObj>
          </a:graphicData>
        </a:graphic>
      </p:graphicFrame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609600" y="3962400"/>
            <a:ext cx="8667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Dove:</a:t>
            </a:r>
          </a:p>
        </p:txBody>
      </p:sp>
      <p:graphicFrame>
        <p:nvGraphicFramePr>
          <p:cNvPr id="8196" name="Object 10"/>
          <p:cNvGraphicFramePr>
            <a:graphicFrameLocks noChangeAspect="1"/>
          </p:cNvGraphicFramePr>
          <p:nvPr/>
        </p:nvGraphicFramePr>
        <p:xfrm>
          <a:off x="2743200" y="4191000"/>
          <a:ext cx="3581400" cy="700088"/>
        </p:xfrm>
        <a:graphic>
          <a:graphicData uri="http://schemas.openxmlformats.org/presentationml/2006/ole">
            <p:oleObj spid="_x0000_s8196" name="Equation" r:id="rId5" imgW="1752480" imgH="342720" progId="Equation.3">
              <p:embed/>
            </p:oleObj>
          </a:graphicData>
        </a:graphic>
      </p:graphicFrame>
      <p:sp>
        <p:nvSpPr>
          <p:cNvPr id="8202" name="Text Box 11"/>
          <p:cNvSpPr txBox="1">
            <a:spLocks noChangeArrowheads="1"/>
          </p:cNvSpPr>
          <p:nvPr/>
        </p:nvSpPr>
        <p:spPr bwMode="auto">
          <a:xfrm>
            <a:off x="533400" y="5181600"/>
            <a:ext cx="79343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Trascurando la dipendenza delle capacità termiche dalla temperatura:</a:t>
            </a:r>
          </a:p>
        </p:txBody>
      </p:sp>
      <p:graphicFrame>
        <p:nvGraphicFramePr>
          <p:cNvPr id="8197" name="Object 12"/>
          <p:cNvGraphicFramePr>
            <a:graphicFrameLocks noChangeAspect="1"/>
          </p:cNvGraphicFramePr>
          <p:nvPr/>
        </p:nvGraphicFramePr>
        <p:xfrm>
          <a:off x="2149475" y="5889625"/>
          <a:ext cx="4289425" cy="503238"/>
        </p:xfrm>
        <a:graphic>
          <a:graphicData uri="http://schemas.openxmlformats.org/presentationml/2006/ole">
            <p:oleObj spid="_x0000_s8197" name="Equazione" r:id="rId6" imgW="22604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1279525" y="1055688"/>
            <a:ext cx="170021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Reagenti (T</a:t>
            </a:r>
            <a:r>
              <a:rPr lang="it-IT" sz="2200" baseline="-25000"/>
              <a:t>2</a:t>
            </a:r>
            <a:r>
              <a:rPr lang="it-IT" sz="2200"/>
              <a:t>)</a:t>
            </a:r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1219200" y="3505200"/>
            <a:ext cx="170021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Reagenti (T</a:t>
            </a:r>
            <a:r>
              <a:rPr lang="it-IT" sz="2200" baseline="-25000"/>
              <a:t>1</a:t>
            </a:r>
            <a:r>
              <a:rPr lang="it-IT" sz="2200"/>
              <a:t>)</a:t>
            </a:r>
          </a:p>
        </p:txBody>
      </p:sp>
      <p:sp>
        <p:nvSpPr>
          <p:cNvPr id="9224" name="Line 7"/>
          <p:cNvSpPr>
            <a:spLocks noChangeShapeType="1"/>
          </p:cNvSpPr>
          <p:nvPr/>
        </p:nvSpPr>
        <p:spPr bwMode="auto">
          <a:xfrm>
            <a:off x="1828800" y="1524000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9225" name="Text Box 8"/>
          <p:cNvSpPr txBox="1">
            <a:spLocks noChangeArrowheads="1"/>
          </p:cNvSpPr>
          <p:nvPr/>
        </p:nvSpPr>
        <p:spPr bwMode="auto">
          <a:xfrm>
            <a:off x="6172200" y="1066800"/>
            <a:ext cx="16097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Prodotti (T</a:t>
            </a:r>
            <a:r>
              <a:rPr lang="it-IT" sz="2200" baseline="-25000"/>
              <a:t>2</a:t>
            </a:r>
            <a:r>
              <a:rPr lang="it-IT" sz="2200"/>
              <a:t>)</a:t>
            </a:r>
          </a:p>
        </p:txBody>
      </p:sp>
      <p:sp>
        <p:nvSpPr>
          <p:cNvPr id="9226" name="Text Box 9"/>
          <p:cNvSpPr txBox="1">
            <a:spLocks noChangeArrowheads="1"/>
          </p:cNvSpPr>
          <p:nvPr/>
        </p:nvSpPr>
        <p:spPr bwMode="auto">
          <a:xfrm>
            <a:off x="6324600" y="3505200"/>
            <a:ext cx="15398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200"/>
              <a:t>Prodotti(T</a:t>
            </a:r>
            <a:r>
              <a:rPr lang="it-IT" sz="2200" baseline="-25000"/>
              <a:t>1</a:t>
            </a:r>
            <a:r>
              <a:rPr lang="it-IT" sz="2200"/>
              <a:t>)</a:t>
            </a:r>
          </a:p>
        </p:txBody>
      </p:sp>
      <p:sp>
        <p:nvSpPr>
          <p:cNvPr id="9227" name="Line 10"/>
          <p:cNvSpPr>
            <a:spLocks noChangeShapeType="1"/>
          </p:cNvSpPr>
          <p:nvPr/>
        </p:nvSpPr>
        <p:spPr bwMode="auto">
          <a:xfrm>
            <a:off x="3124200" y="12954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9228" name="Line 11"/>
          <p:cNvSpPr>
            <a:spLocks noChangeShapeType="1"/>
          </p:cNvSpPr>
          <p:nvPr/>
        </p:nvSpPr>
        <p:spPr bwMode="auto">
          <a:xfrm>
            <a:off x="3048000" y="37338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9229" name="Line 12"/>
          <p:cNvSpPr>
            <a:spLocks noChangeShapeType="1"/>
          </p:cNvSpPr>
          <p:nvPr/>
        </p:nvSpPr>
        <p:spPr bwMode="auto">
          <a:xfrm flipV="1">
            <a:off x="6934200" y="16002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graphicFrame>
        <p:nvGraphicFramePr>
          <p:cNvPr id="9218" name="Object 13"/>
          <p:cNvGraphicFramePr>
            <a:graphicFrameLocks noChangeAspect="1"/>
          </p:cNvGraphicFramePr>
          <p:nvPr/>
        </p:nvGraphicFramePr>
        <p:xfrm>
          <a:off x="3795713" y="685800"/>
          <a:ext cx="1096962" cy="438150"/>
        </p:xfrm>
        <a:graphic>
          <a:graphicData uri="http://schemas.openxmlformats.org/presentationml/2006/ole">
            <p:oleObj spid="_x0000_s9218" name="Equation" r:id="rId3" imgW="571320" imgH="228600" progId="Equation.3">
              <p:embed/>
            </p:oleObj>
          </a:graphicData>
        </a:graphic>
      </p:graphicFrame>
      <p:graphicFrame>
        <p:nvGraphicFramePr>
          <p:cNvPr id="9219" name="Object 14"/>
          <p:cNvGraphicFramePr>
            <a:graphicFrameLocks noChangeAspect="1"/>
          </p:cNvGraphicFramePr>
          <p:nvPr/>
        </p:nvGraphicFramePr>
        <p:xfrm>
          <a:off x="3822700" y="3962400"/>
          <a:ext cx="1071563" cy="438150"/>
        </p:xfrm>
        <a:graphic>
          <a:graphicData uri="http://schemas.openxmlformats.org/presentationml/2006/ole">
            <p:oleObj spid="_x0000_s9219" name="Equation" r:id="rId4" imgW="558720" imgH="228600" progId="Equation.3">
              <p:embed/>
            </p:oleObj>
          </a:graphicData>
        </a:graphic>
      </p:graphicFrame>
      <p:sp>
        <p:nvSpPr>
          <p:cNvPr id="9230" name="Text Box 15"/>
          <p:cNvSpPr txBox="1">
            <a:spLocks noChangeArrowheads="1"/>
          </p:cNvSpPr>
          <p:nvPr/>
        </p:nvSpPr>
        <p:spPr bwMode="auto">
          <a:xfrm>
            <a:off x="282575" y="1703388"/>
            <a:ext cx="12715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sz="2200">
                <a:sym typeface="Symbol" pitchFamily="18" charset="2"/>
              </a:rPr>
              <a:t>C</a:t>
            </a:r>
            <a:r>
              <a:rPr lang="it-IT" sz="2200" baseline="-25000">
                <a:sym typeface="Symbol" pitchFamily="18" charset="2"/>
              </a:rPr>
              <a:t>p</a:t>
            </a:r>
            <a:r>
              <a:rPr lang="it-IT" sz="2200">
                <a:sym typeface="Symbol" pitchFamily="18" charset="2"/>
              </a:rPr>
              <a:t>T</a:t>
            </a:r>
          </a:p>
          <a:p>
            <a:pPr algn="ctr"/>
            <a:r>
              <a:rPr lang="it-IT" sz="2200">
                <a:sym typeface="Symbol" pitchFamily="18" charset="2"/>
              </a:rPr>
              <a:t>(reagenti)</a:t>
            </a:r>
          </a:p>
        </p:txBody>
      </p:sp>
      <p:sp>
        <p:nvSpPr>
          <p:cNvPr id="9231" name="Text Box 16"/>
          <p:cNvSpPr txBox="1">
            <a:spLocks noChangeArrowheads="1"/>
          </p:cNvSpPr>
          <p:nvPr/>
        </p:nvSpPr>
        <p:spPr bwMode="auto">
          <a:xfrm>
            <a:off x="7248525" y="1752600"/>
            <a:ext cx="1438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200">
                <a:sym typeface="Symbol" pitchFamily="18" charset="2"/>
              </a:rPr>
              <a:t>C</a:t>
            </a:r>
            <a:r>
              <a:rPr lang="it-IT" sz="2200" baseline="-25000">
                <a:sym typeface="Symbol" pitchFamily="18" charset="2"/>
              </a:rPr>
              <a:t>p</a:t>
            </a:r>
            <a:r>
              <a:rPr lang="it-IT" sz="2200">
                <a:sym typeface="Symbol" pitchFamily="18" charset="2"/>
              </a:rPr>
              <a:t>T</a:t>
            </a:r>
          </a:p>
          <a:p>
            <a:pPr algn="ctr"/>
            <a:r>
              <a:rPr lang="it-IT" sz="2200">
                <a:sym typeface="Symbol" pitchFamily="18" charset="2"/>
              </a:rPr>
              <a:t>(prodotti)</a:t>
            </a:r>
          </a:p>
        </p:txBody>
      </p:sp>
      <p:graphicFrame>
        <p:nvGraphicFramePr>
          <p:cNvPr id="9220" name="Object 19"/>
          <p:cNvGraphicFramePr>
            <a:graphicFrameLocks noChangeAspect="1"/>
          </p:cNvGraphicFramePr>
          <p:nvPr/>
        </p:nvGraphicFramePr>
        <p:xfrm>
          <a:off x="679450" y="4724400"/>
          <a:ext cx="7935913" cy="593725"/>
        </p:xfrm>
        <a:graphic>
          <a:graphicData uri="http://schemas.openxmlformats.org/presentationml/2006/ole">
            <p:oleObj spid="_x0000_s9220" name="Equation" r:id="rId5" imgW="3390840" imgH="253800" progId="Equation.3">
              <p:embed/>
            </p:oleObj>
          </a:graphicData>
        </a:graphic>
      </p:graphicFrame>
      <p:graphicFrame>
        <p:nvGraphicFramePr>
          <p:cNvPr id="9221" name="Object 20"/>
          <p:cNvGraphicFramePr>
            <a:graphicFrameLocks noChangeAspect="1"/>
          </p:cNvGraphicFramePr>
          <p:nvPr/>
        </p:nvGraphicFramePr>
        <p:xfrm>
          <a:off x="1228725" y="5638800"/>
          <a:ext cx="6835775" cy="593725"/>
        </p:xfrm>
        <a:graphic>
          <a:graphicData uri="http://schemas.openxmlformats.org/presentationml/2006/ole">
            <p:oleObj spid="_x0000_s9221" name="Equation" r:id="rId6" imgW="29206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WordArt 4"/>
          <p:cNvSpPr>
            <a:spLocks noChangeArrowheads="1" noChangeShapeType="1" noTextEdit="1"/>
          </p:cNvSpPr>
          <p:nvPr/>
        </p:nvSpPr>
        <p:spPr bwMode="auto">
          <a:xfrm>
            <a:off x="2743200" y="0"/>
            <a:ext cx="4191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Esercizi</a:t>
            </a:r>
          </a:p>
        </p:txBody>
      </p:sp>
      <p:sp>
        <p:nvSpPr>
          <p:cNvPr id="22531" name="CasellaDiTesto 2"/>
          <p:cNvSpPr txBox="1">
            <a:spLocks noChangeArrowheads="1"/>
          </p:cNvSpPr>
          <p:nvPr/>
        </p:nvSpPr>
        <p:spPr bwMode="auto">
          <a:xfrm>
            <a:off x="0" y="1219200"/>
            <a:ext cx="8763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it-IT"/>
              <a:t>Classificate come endotermica o esotermica:</a:t>
            </a:r>
          </a:p>
          <a:p>
            <a:pPr lvl="1">
              <a:buFont typeface="Arial" charset="0"/>
              <a:buChar char="•"/>
            </a:pPr>
            <a:r>
              <a:rPr lang="it-IT"/>
              <a:t>Una combustione per cui </a:t>
            </a:r>
            <a:r>
              <a:rPr lang="it-IT">
                <a:sym typeface="Symbol" pitchFamily="18" charset="2"/>
              </a:rPr>
              <a:t>H°=-2020kJ/mol</a:t>
            </a:r>
          </a:p>
          <a:p>
            <a:pPr lvl="1">
              <a:buFont typeface="Arial" charset="0"/>
              <a:buChar char="•"/>
            </a:pPr>
            <a:r>
              <a:rPr lang="it-IT">
                <a:sym typeface="Symbol" pitchFamily="18" charset="2"/>
              </a:rPr>
              <a:t>Una dissoluzione per cui H°=+4.0kJ/mol</a:t>
            </a:r>
          </a:p>
          <a:p>
            <a:pPr lvl="1">
              <a:buFont typeface="Arial" charset="0"/>
              <a:buChar char="•"/>
            </a:pPr>
            <a:r>
              <a:rPr lang="it-IT">
                <a:sym typeface="Symbol" pitchFamily="18" charset="2"/>
              </a:rPr>
              <a:t>La vaporizzazione</a:t>
            </a:r>
          </a:p>
          <a:p>
            <a:pPr lvl="1">
              <a:buFont typeface="Arial" charset="0"/>
              <a:buChar char="•"/>
            </a:pPr>
            <a:r>
              <a:rPr lang="it-IT">
                <a:sym typeface="Symbol" pitchFamily="18" charset="2"/>
              </a:rPr>
              <a:t>La fusione</a:t>
            </a:r>
          </a:p>
          <a:p>
            <a:pPr lvl="1">
              <a:buFont typeface="Arial" charset="0"/>
              <a:buChar char="•"/>
            </a:pPr>
            <a:r>
              <a:rPr lang="it-IT">
                <a:sym typeface="Symbol" pitchFamily="18" charset="2"/>
              </a:rPr>
              <a:t>La sublimazione</a:t>
            </a:r>
          </a:p>
          <a:p>
            <a:pPr lvl="1">
              <a:buFont typeface="Arial" charset="0"/>
              <a:buChar char="•"/>
            </a:pPr>
            <a:endParaRPr lang="it-IT">
              <a:sym typeface="Symbol" pitchFamily="18" charset="2"/>
            </a:endParaRPr>
          </a:p>
          <a:p>
            <a:pPr>
              <a:buFont typeface="Arial" charset="0"/>
              <a:buChar char="•"/>
            </a:pPr>
            <a:r>
              <a:rPr lang="it-IT">
                <a:sym typeface="Symbol" pitchFamily="18" charset="2"/>
              </a:rPr>
              <a:t>Il gas da campeggio è costituito tipicamente da propano (C</a:t>
            </a:r>
            <a:r>
              <a:rPr lang="it-IT" baseline="-25000">
                <a:sym typeface="Symbol" pitchFamily="18" charset="2"/>
              </a:rPr>
              <a:t>3</a:t>
            </a:r>
            <a:r>
              <a:rPr lang="it-IT">
                <a:sym typeface="Symbol" pitchFamily="18" charset="2"/>
              </a:rPr>
              <a:t>H</a:t>
            </a:r>
            <a:r>
              <a:rPr lang="it-IT" baseline="-25000">
                <a:sym typeface="Symbol" pitchFamily="18" charset="2"/>
              </a:rPr>
              <a:t>8</a:t>
            </a:r>
            <a:r>
              <a:rPr lang="it-IT">
                <a:sym typeface="Symbol" pitchFamily="18" charset="2"/>
              </a:rPr>
              <a:t>), la cui entalpia standard di combustione è -2220kJ/mol, mentre l’entalpia standard di vaporizzazione del liquido è +15 kJ/mol. Calcolate l’entalpia standard e l’energia standard di combustione del liquido, a T ambiente  (298.15 K).</a:t>
            </a:r>
          </a:p>
          <a:p>
            <a:pPr>
              <a:buFont typeface="Arial" charset="0"/>
              <a:buChar char="•"/>
            </a:pPr>
            <a:endParaRPr lang="it-IT">
              <a:sym typeface="Symbol" pitchFamily="18" charset="2"/>
            </a:endParaRPr>
          </a:p>
          <a:p>
            <a:pPr>
              <a:buFont typeface="Arial" charset="0"/>
              <a:buChar char="•"/>
            </a:pPr>
            <a:r>
              <a:rPr lang="it-IT">
                <a:sym typeface="Symbol" pitchFamily="18" charset="2"/>
              </a:rPr>
              <a:t>Una mole di H</a:t>
            </a:r>
            <a:r>
              <a:rPr lang="it-IT" baseline="-25000">
                <a:sym typeface="Symbol" pitchFamily="18" charset="2"/>
              </a:rPr>
              <a:t>2</a:t>
            </a:r>
            <a:r>
              <a:rPr lang="it-IT">
                <a:sym typeface="Symbol" pitchFamily="18" charset="2"/>
              </a:rPr>
              <a:t>O gassosa viene condensata isotermicamente e reversibilmente ad acqua liquida, a 100 °C e 1 atm. L’entalpia standard di vaporizzazione dell’acqua a 100 °C è 40.656 kJ/mol. Calcolare w, q, </a:t>
            </a:r>
            <a:r>
              <a:rPr lang="it-IT">
                <a:latin typeface="Symbol" pitchFamily="18" charset="2"/>
                <a:sym typeface="Symbol" pitchFamily="18" charset="2"/>
              </a:rPr>
              <a:t>D</a:t>
            </a:r>
            <a:r>
              <a:rPr lang="it-IT">
                <a:sym typeface="Symbol" pitchFamily="18" charset="2"/>
              </a:rPr>
              <a:t>U e </a:t>
            </a:r>
            <a:r>
              <a:rPr lang="it-IT">
                <a:latin typeface="Symbol" pitchFamily="18" charset="2"/>
                <a:sym typeface="Symbol" pitchFamily="18" charset="2"/>
              </a:rPr>
              <a:t>D</a:t>
            </a:r>
            <a:r>
              <a:rPr lang="it-IT">
                <a:sym typeface="Symbol" pitchFamily="18" charset="2"/>
              </a:rPr>
              <a:t>H.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</TotalTime>
  <Words>1331</Words>
  <Application>Microsoft Office PowerPoint</Application>
  <PresentationFormat>Presentazione su schermo (4:3)</PresentationFormat>
  <Paragraphs>258</Paragraphs>
  <Slides>21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7" baseType="lpstr">
      <vt:lpstr>Times New Roman</vt:lpstr>
      <vt:lpstr>Arial</vt:lpstr>
      <vt:lpstr>Calibri</vt:lpstr>
      <vt:lpstr>Symbol</vt:lpstr>
      <vt:lpstr>Struttura predefinita</vt:lpstr>
      <vt:lpstr>Microsoft Equation 3.0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Nome utente</cp:lastModifiedBy>
  <cp:revision>63</cp:revision>
  <cp:lastPrinted>1601-01-01T00:00:00Z</cp:lastPrinted>
  <dcterms:created xsi:type="dcterms:W3CDTF">1601-01-01T00:00:00Z</dcterms:created>
  <dcterms:modified xsi:type="dcterms:W3CDTF">2010-04-08T11:58:14Z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