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6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17.wmf"/><Relationship Id="rId1" Type="http://schemas.openxmlformats.org/officeDocument/2006/relationships/image" Target="../media/image23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4" Type="http://schemas.openxmlformats.org/officeDocument/2006/relationships/image" Target="../media/image5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1C815-3CB9-4618-A5E7-C12F4CFFFB7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50EB3-FF3A-4582-A8DE-8720B134EA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20B43-C5EF-46B6-B44D-68A800796FC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1C6A-46A8-4DBC-8E78-E8758AC5368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4592F-EED5-4329-A76A-FF7BFFBF12F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0FBBC-1A37-4143-9005-AE27A2F8C33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580D4-6A36-4FEE-8468-CC6FFE5EF9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C50A7-10BA-439D-A5EF-EE6D0517431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78597-06CC-4B12-93AE-B8B08300A80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2A3A9-8449-4A79-8D8A-3DCC0A8096A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5A724-AD9B-43FA-B156-18FD9A0F4B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DDD2A13-433E-47DF-8AC2-6607B863A8F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6.bin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9"/>
          <p:cNvSpPr>
            <a:spLocks noChangeArrowheads="1"/>
          </p:cNvSpPr>
          <p:nvPr/>
        </p:nvSpPr>
        <p:spPr bwMode="auto">
          <a:xfrm>
            <a:off x="533400" y="4343400"/>
            <a:ext cx="8305800" cy="1447800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29" name="WordArt 4"/>
          <p:cNvSpPr>
            <a:spLocks noChangeArrowheads="1" noChangeShapeType="1" noTextEdit="1"/>
          </p:cNvSpPr>
          <p:nvPr/>
        </p:nvSpPr>
        <p:spPr bwMode="auto">
          <a:xfrm>
            <a:off x="2438400" y="304800"/>
            <a:ext cx="4114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Cinetica chimica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514600" y="1371600"/>
          <a:ext cx="3790950" cy="833438"/>
        </p:xfrm>
        <a:graphic>
          <a:graphicData uri="http://schemas.openxmlformats.org/presentationml/2006/ole">
            <p:oleObj spid="_x0000_s1026" name="Equation" r:id="rId3" imgW="1790640" imgH="393480" progId="Equation.3">
              <p:embed/>
            </p:oleObj>
          </a:graphicData>
        </a:graphic>
      </p:graphicFrame>
      <p:graphicFrame>
        <p:nvGraphicFramePr>
          <p:cNvPr id="1027" name="Object 6"/>
          <p:cNvGraphicFramePr>
            <a:graphicFrameLocks noChangeAspect="1"/>
          </p:cNvGraphicFramePr>
          <p:nvPr/>
        </p:nvGraphicFramePr>
        <p:xfrm>
          <a:off x="1143000" y="2438400"/>
          <a:ext cx="6184900" cy="484188"/>
        </p:xfrm>
        <a:graphic>
          <a:graphicData uri="http://schemas.openxmlformats.org/presentationml/2006/ole">
            <p:oleObj spid="_x0000_s1027" name="Equation" r:id="rId4" imgW="2920680" imgH="228600" progId="Equation.3">
              <p:embed/>
            </p:oleObj>
          </a:graphicData>
        </a:graphic>
      </p:graphicFrame>
      <p:sp>
        <p:nvSpPr>
          <p:cNvPr id="1030" name="Text Box 7"/>
          <p:cNvSpPr txBox="1">
            <a:spLocks noChangeArrowheads="1"/>
          </p:cNvSpPr>
          <p:nvPr/>
        </p:nvSpPr>
        <p:spPr bwMode="auto">
          <a:xfrm>
            <a:off x="1066800" y="3429000"/>
            <a:ext cx="687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i="1">
                <a:latin typeface="Times New Roman" pitchFamily="18" charset="0"/>
              </a:rPr>
              <a:t>In realtà in assenza di catalizzatore non avviene mai!</a:t>
            </a:r>
          </a:p>
        </p:txBody>
      </p:sp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609600" y="4495800"/>
            <a:ext cx="7848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>
                <a:latin typeface="Times New Roman" pitchFamily="18" charset="0"/>
              </a:rPr>
              <a:t>La termodinamica descrive la stabilità relativa degli stati iniziale e finale, ma non dice nulla sulla velocità con la quale avviene una data trasformazione.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4"/>
          <p:cNvSpPr txBox="1">
            <a:spLocks noChangeArrowheads="1"/>
          </p:cNvSpPr>
          <p:nvPr/>
        </p:nvSpPr>
        <p:spPr bwMode="auto">
          <a:xfrm>
            <a:off x="441325" y="193675"/>
            <a:ext cx="340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Per una generica reazione: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2514600" y="990600"/>
          <a:ext cx="3306763" cy="484188"/>
        </p:xfrm>
        <a:graphic>
          <a:graphicData uri="http://schemas.openxmlformats.org/presentationml/2006/ole">
            <p:oleObj spid="_x0000_s2050" name="Equation" r:id="rId3" imgW="1562040" imgH="228600" progId="Equation.3">
              <p:embed/>
            </p:oleObj>
          </a:graphicData>
        </a:graphic>
      </p:graphicFrame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517525" y="1793875"/>
            <a:ext cx="4997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La velocità di reazione è definita come:</a:t>
            </a:r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2900363" y="2376488"/>
          <a:ext cx="2687637" cy="914400"/>
        </p:xfrm>
        <a:graphic>
          <a:graphicData uri="http://schemas.openxmlformats.org/presentationml/2006/ole">
            <p:oleObj spid="_x0000_s2051" name="Equation" r:id="rId4" imgW="1269720" imgH="431640" progId="Equation.3">
              <p:embed/>
            </p:oleObj>
          </a:graphicData>
        </a:graphic>
      </p:graphicFrame>
      <p:graphicFrame>
        <p:nvGraphicFramePr>
          <p:cNvPr id="2052" name="Object 8"/>
          <p:cNvGraphicFramePr>
            <a:graphicFrameLocks noChangeAspect="1"/>
          </p:cNvGraphicFramePr>
          <p:nvPr/>
        </p:nvGraphicFramePr>
        <p:xfrm>
          <a:off x="1600200" y="3657600"/>
          <a:ext cx="5081588" cy="484188"/>
        </p:xfrm>
        <a:graphic>
          <a:graphicData uri="http://schemas.openxmlformats.org/presentationml/2006/ole">
            <p:oleObj spid="_x0000_s2052" name="Equation" r:id="rId5" imgW="2400120" imgH="228600" progId="Equation.3">
              <p:embed/>
            </p:oleObj>
          </a:graphicData>
        </a:graphic>
      </p:graphicFrame>
      <p:sp>
        <p:nvSpPr>
          <p:cNvPr id="2056" name="Text Box 9"/>
          <p:cNvSpPr txBox="1">
            <a:spLocks noChangeArrowheads="1"/>
          </p:cNvSpPr>
          <p:nvPr/>
        </p:nvSpPr>
        <p:spPr bwMode="auto">
          <a:xfrm>
            <a:off x="822325" y="4537075"/>
            <a:ext cx="4748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Ad ogni istante di tempo deve valere:</a:t>
            </a:r>
          </a:p>
        </p:txBody>
      </p:sp>
      <p:graphicFrame>
        <p:nvGraphicFramePr>
          <p:cNvPr id="2053" name="Object 10"/>
          <p:cNvGraphicFramePr>
            <a:graphicFrameLocks noChangeAspect="1"/>
          </p:cNvGraphicFramePr>
          <p:nvPr/>
        </p:nvGraphicFramePr>
        <p:xfrm>
          <a:off x="1558925" y="5334000"/>
          <a:ext cx="5429250" cy="914400"/>
        </p:xfrm>
        <a:graphic>
          <a:graphicData uri="http://schemas.openxmlformats.org/presentationml/2006/ole">
            <p:oleObj spid="_x0000_s2053" name="Equazione" r:id="rId6" imgW="256536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3124200" y="3048000"/>
            <a:ext cx="2514600" cy="685800"/>
          </a:xfrm>
          <a:prstGeom prst="rect">
            <a:avLst/>
          </a:prstGeom>
          <a:solidFill>
            <a:srgbClr val="FFFF99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2895600" y="533400"/>
          <a:ext cx="2554288" cy="376238"/>
        </p:xfrm>
        <a:graphic>
          <a:graphicData uri="http://schemas.openxmlformats.org/presentationml/2006/ole">
            <p:oleObj spid="_x0000_s3074" name="Equation" r:id="rId3" imgW="1206360" imgH="177480" progId="Equation.3">
              <p:embed/>
            </p:oleObj>
          </a:graphicData>
        </a:graphic>
      </p:graphicFrame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593725" y="193675"/>
            <a:ext cx="1731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Ad esempio:</a:t>
            </a:r>
          </a:p>
        </p:txBody>
      </p:sp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600200" y="1219200"/>
          <a:ext cx="4865688" cy="833438"/>
        </p:xfrm>
        <a:graphic>
          <a:graphicData uri="http://schemas.openxmlformats.org/presentationml/2006/ole">
            <p:oleObj spid="_x0000_s3075" name="Equation" r:id="rId4" imgW="2298600" imgH="393480" progId="Equation.3">
              <p:embed/>
            </p:oleObj>
          </a:graphicData>
        </a:graphic>
      </p:graphicFrame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685800" y="2286000"/>
            <a:ext cx="676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Dallo studio sperimentale di questa cinetica si ottiene:</a:t>
            </a:r>
          </a:p>
        </p:txBody>
      </p:sp>
      <p:graphicFrame>
        <p:nvGraphicFramePr>
          <p:cNvPr id="3076" name="Object 8"/>
          <p:cNvGraphicFramePr>
            <a:graphicFrameLocks noChangeAspect="1"/>
          </p:cNvGraphicFramePr>
          <p:nvPr/>
        </p:nvGraphicFramePr>
        <p:xfrm>
          <a:off x="3352800" y="3124200"/>
          <a:ext cx="1981200" cy="531813"/>
        </p:xfrm>
        <a:graphic>
          <a:graphicData uri="http://schemas.openxmlformats.org/presentationml/2006/ole">
            <p:oleObj spid="_x0000_s3076" name="Equation" r:id="rId5" imgW="850680" imgH="228600" progId="Equation.3">
              <p:embed/>
            </p:oleObj>
          </a:graphicData>
        </a:graphic>
      </p:graphicFrame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381000" y="3844925"/>
            <a:ext cx="8763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k</a:t>
            </a:r>
            <a:r>
              <a:rPr lang="it-IT" sz="2400">
                <a:latin typeface="Times New Roman" pitchFamily="18" charset="0"/>
              </a:rPr>
              <a:t> = costante specifica di reazione. Dipende dalla temperatura.</a:t>
            </a:r>
          </a:p>
          <a:p>
            <a:pPr>
              <a:defRPr/>
            </a:pP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</a:t>
            </a:r>
            <a:r>
              <a:rPr lang="it-IT" sz="2400">
                <a:latin typeface="Times New Roman" pitchFamily="18" charset="0"/>
              </a:rPr>
              <a:t> = ordine parziale di reazione rispetto al componente A</a:t>
            </a:r>
          </a:p>
          <a:p>
            <a:pPr>
              <a:defRPr/>
            </a:pP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</a:t>
            </a:r>
            <a:r>
              <a:rPr lang="it-IT" sz="2400">
                <a:latin typeface="Times New Roman" pitchFamily="18" charset="0"/>
              </a:rPr>
              <a:t> = ordine parziale di reazione rispetto al componente B</a:t>
            </a:r>
          </a:p>
          <a:p>
            <a:pPr>
              <a:defRPr/>
            </a:pP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a+b = n</a:t>
            </a:r>
            <a:r>
              <a:rPr lang="it-IT" sz="2400">
                <a:latin typeface="Times New Roman" pitchFamily="18" charset="0"/>
              </a:rPr>
              <a:t> ordine totale della reazione</a:t>
            </a:r>
          </a:p>
          <a:p>
            <a:pPr>
              <a:defRPr/>
            </a:pPr>
            <a:endParaRPr lang="it-IT" sz="2400">
              <a:latin typeface="Times New Roman" pitchFamily="18" charset="0"/>
            </a:endParaRPr>
          </a:p>
          <a:p>
            <a:pPr algn="just">
              <a:defRPr/>
            </a:pPr>
            <a:r>
              <a:rPr lang="it-IT" sz="2400" b="1" i="1">
                <a:latin typeface="Times New Roman" pitchFamily="18" charset="0"/>
              </a:rPr>
              <a:t>a e b sono coefficienti determinati sperimentalmente. Generalmente, non hanno nulla a che fare con i coefficienti stechiometrici della reazione.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04800" y="0"/>
            <a:ext cx="8610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2400" b="1" i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Reazioni elementari</a:t>
            </a:r>
            <a:r>
              <a:rPr lang="it-IT" sz="2400" dirty="0">
                <a:latin typeface="Times New Roman" pitchFamily="18" charset="0"/>
              </a:rPr>
              <a:t> – reazioni che avvengono in un solo passaggio.</a:t>
            </a:r>
          </a:p>
          <a:p>
            <a:pPr>
              <a:defRPr/>
            </a:pPr>
            <a:endParaRPr lang="it-IT" sz="2400" b="1" i="1" dirty="0">
              <a:latin typeface="Times New Roman" pitchFamily="18" charset="0"/>
            </a:endParaRPr>
          </a:p>
          <a:p>
            <a:pPr>
              <a:defRPr/>
            </a:pPr>
            <a:r>
              <a:rPr lang="it-IT" sz="2400" b="1" i="1" dirty="0">
                <a:latin typeface="Times New Roman" pitchFamily="18" charset="0"/>
              </a:rPr>
              <a:t>Solo per reazioni elementari coefficienti stechiometrici e ordini parziali di reazione (coefficienti cinetici) coincidono.</a:t>
            </a:r>
          </a:p>
          <a:p>
            <a:pPr>
              <a:defRPr/>
            </a:pPr>
            <a:endParaRPr lang="it-IT" sz="2400" b="1" i="1" dirty="0">
              <a:latin typeface="Times New Roman" pitchFamily="18" charset="0"/>
            </a:endParaRPr>
          </a:p>
          <a:p>
            <a:pPr>
              <a:defRPr/>
            </a:pPr>
            <a:r>
              <a:rPr lang="it-IT" sz="2400" dirty="0">
                <a:latin typeface="Times New Roman" pitchFamily="18" charset="0"/>
              </a:rPr>
              <a:t>I coefficienti stechiometrici sono determinati dalla somma algebrica delle specie che compaiono in tutti i passaggi della reazione.</a:t>
            </a:r>
          </a:p>
          <a:p>
            <a:pPr>
              <a:defRPr/>
            </a:pPr>
            <a:endParaRPr lang="it-IT" sz="2400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it-IT" sz="2400" dirty="0" smtClean="0">
                <a:latin typeface="Times New Roman" pitchFamily="18" charset="0"/>
              </a:rPr>
              <a:t>I </a:t>
            </a:r>
            <a:r>
              <a:rPr lang="it-IT" sz="2400" dirty="0">
                <a:latin typeface="Times New Roman" pitchFamily="18" charset="0"/>
              </a:rPr>
              <a:t>coefficienti cinetici sono determinati solo dai passaggi che precedono lo stadio lento della reazione.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2133600" y="381000"/>
            <a:ext cx="45434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Molecolarità di reazione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65125" y="1489075"/>
            <a:ext cx="8661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= numero di molecole che si incontrano in un atto reattivo elementare</a:t>
            </a:r>
          </a:p>
          <a:p>
            <a:endParaRPr lang="it-IT" sz="2400">
              <a:latin typeface="Times New Roman" pitchFamily="18" charset="0"/>
            </a:endParaRPr>
          </a:p>
          <a:p>
            <a:r>
              <a:rPr lang="it-IT" sz="2400">
                <a:latin typeface="Times New Roman" pitchFamily="18" charset="0"/>
              </a:rPr>
              <a:t>1. Reazioni unimolecolari</a:t>
            </a: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2160588" y="3035300"/>
          <a:ext cx="4381500" cy="484188"/>
        </p:xfrm>
        <a:graphic>
          <a:graphicData uri="http://schemas.openxmlformats.org/presentationml/2006/ole">
            <p:oleObj spid="_x0000_s7170" name="Equation" r:id="rId3" imgW="2070000" imgH="228600" progId="Equation.3">
              <p:embed/>
            </p:oleObj>
          </a:graphicData>
        </a:graphic>
      </p:graphicFrame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381000" y="3733800"/>
            <a:ext cx="3182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2. Reazioni bimolecolari</a:t>
            </a:r>
          </a:p>
        </p:txBody>
      </p:sp>
      <p:graphicFrame>
        <p:nvGraphicFramePr>
          <p:cNvPr id="7171" name="Object 8"/>
          <p:cNvGraphicFramePr>
            <a:graphicFrameLocks noChangeAspect="1"/>
          </p:cNvGraphicFramePr>
          <p:nvPr/>
        </p:nvGraphicFramePr>
        <p:xfrm>
          <a:off x="3048000" y="4572000"/>
          <a:ext cx="2392363" cy="457200"/>
        </p:xfrm>
        <a:graphic>
          <a:graphicData uri="http://schemas.openxmlformats.org/presentationml/2006/ole">
            <p:oleObj spid="_x0000_s7171" name="Equation" r:id="rId4" imgW="1130040" imgH="215640" progId="Equation.3">
              <p:embed/>
            </p:oleObj>
          </a:graphicData>
        </a:graphic>
      </p:graphicFrame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381000" y="5486400"/>
            <a:ext cx="8534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 i="1">
                <a:latin typeface="Times New Roman" pitchFamily="18" charset="0"/>
              </a:rPr>
              <a:t>Un singolo atto reattivo è quasi sempre uni- o bi-molecolare, molto raramente trimolecolare.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438400" y="609600"/>
          <a:ext cx="3009900" cy="511175"/>
        </p:xfrm>
        <a:graphic>
          <a:graphicData uri="http://schemas.openxmlformats.org/presentationml/2006/ole">
            <p:oleObj spid="_x0000_s8194" name="Equation" r:id="rId3" imgW="1422360" imgH="241200" progId="Equation.3">
              <p:embed/>
            </p:oleObj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2590800" y="1905000"/>
          <a:ext cx="2714625" cy="887413"/>
        </p:xfrm>
        <a:graphic>
          <a:graphicData uri="http://schemas.openxmlformats.org/presentationml/2006/ole">
            <p:oleObj spid="_x0000_s8195" name="Equation" r:id="rId4" imgW="1282680" imgH="419040" progId="Equation.3">
              <p:embed/>
            </p:oleObj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93725" y="1260475"/>
            <a:ext cx="6526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Equazione cinetica (determinata sperimentalmente):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09600" y="3200400"/>
            <a:ext cx="2967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Meccanismo proposto:</a:t>
            </a:r>
          </a:p>
        </p:txBody>
      </p:sp>
      <p:graphicFrame>
        <p:nvGraphicFramePr>
          <p:cNvPr id="8196" name="Object 8"/>
          <p:cNvGraphicFramePr>
            <a:graphicFrameLocks noChangeAspect="1"/>
          </p:cNvGraphicFramePr>
          <p:nvPr/>
        </p:nvGraphicFramePr>
        <p:xfrm>
          <a:off x="1600200" y="3962400"/>
          <a:ext cx="5080000" cy="484188"/>
        </p:xfrm>
        <a:graphic>
          <a:graphicData uri="http://schemas.openxmlformats.org/presentationml/2006/ole">
            <p:oleObj spid="_x0000_s8196" name="Equation" r:id="rId5" imgW="2400120" imgH="228600" progId="Equation.3">
              <p:embed/>
            </p:oleObj>
          </a:graphicData>
        </a:graphic>
      </p:graphicFrame>
      <p:graphicFrame>
        <p:nvGraphicFramePr>
          <p:cNvPr id="8197" name="Object 9"/>
          <p:cNvGraphicFramePr>
            <a:graphicFrameLocks noChangeAspect="1"/>
          </p:cNvGraphicFramePr>
          <p:nvPr/>
        </p:nvGraphicFramePr>
        <p:xfrm>
          <a:off x="1524000" y="4724400"/>
          <a:ext cx="5292725" cy="511175"/>
        </p:xfrm>
        <a:graphic>
          <a:graphicData uri="http://schemas.openxmlformats.org/presentationml/2006/ole">
            <p:oleObj spid="_x0000_s8197" name="Equation" r:id="rId6" imgW="250164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152400" y="2286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>
                <a:latin typeface="Times New Roman" pitchFamily="18" charset="0"/>
              </a:rPr>
              <a:t>Le dimensioni della costante specifica di reazione k dipendono dall’ordine di reazione: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17525" y="1558925"/>
            <a:ext cx="5421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it-IT"/>
              <a:t> </a:t>
            </a: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ordine zero</a:t>
            </a:r>
            <a:r>
              <a:rPr lang="it-IT" sz="2400">
                <a:latin typeface="Times New Roman" pitchFamily="18" charset="0"/>
              </a:rPr>
              <a:t>:          v=k             [k]=[M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s</a:t>
            </a:r>
            <a:r>
              <a:rPr lang="it-IT" sz="2400" baseline="30000">
                <a:latin typeface="Times New Roman" pitchFamily="18" charset="0"/>
                <a:sym typeface="Symbol" pitchFamily="18" charset="2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]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33400" y="2438400"/>
            <a:ext cx="505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it-IT" sz="2400">
                <a:latin typeface="Times New Roman" pitchFamily="18" charset="0"/>
              </a:rPr>
              <a:t> </a:t>
            </a: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 ordine</a:t>
            </a:r>
            <a:r>
              <a:rPr lang="it-IT" sz="2400">
                <a:latin typeface="Times New Roman" pitchFamily="18" charset="0"/>
              </a:rPr>
              <a:t>:              v=k[X]        [k]=[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s</a:t>
            </a:r>
            <a:r>
              <a:rPr lang="it-IT" sz="2400" baseline="30000">
                <a:latin typeface="Times New Roman" pitchFamily="18" charset="0"/>
                <a:sym typeface="Symbol" pitchFamily="18" charset="2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]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33400" y="3581400"/>
            <a:ext cx="5792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  <a:defRPr/>
            </a:pPr>
            <a:r>
              <a:rPr lang="it-IT" sz="2400">
                <a:latin typeface="Times New Roman" pitchFamily="18" charset="0"/>
              </a:rPr>
              <a:t> </a:t>
            </a:r>
            <a:r>
              <a:rPr lang="it-IT" sz="24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II ordine</a:t>
            </a:r>
            <a:r>
              <a:rPr lang="it-IT" sz="2400">
                <a:latin typeface="Times New Roman" pitchFamily="18" charset="0"/>
              </a:rPr>
              <a:t>:              v=k[X]</a:t>
            </a:r>
            <a:r>
              <a:rPr lang="it-IT" sz="2400" baseline="30000">
                <a:latin typeface="Times New Roman" pitchFamily="18" charset="0"/>
              </a:rPr>
              <a:t>2</a:t>
            </a:r>
            <a:r>
              <a:rPr lang="it-IT" sz="2400">
                <a:latin typeface="Times New Roman" pitchFamily="18" charset="0"/>
              </a:rPr>
              <a:t>        [k]=[M</a:t>
            </a:r>
            <a:r>
              <a:rPr lang="it-IT" sz="2400" baseline="30000">
                <a:latin typeface="Times New Roman" pitchFamily="18" charset="0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s</a:t>
            </a:r>
            <a:r>
              <a:rPr lang="it-IT" sz="2400" baseline="30000">
                <a:latin typeface="Times New Roman" pitchFamily="18" charset="0"/>
                <a:sym typeface="Symbol" pitchFamily="18" charset="2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]</a:t>
            </a:r>
          </a:p>
        </p:txBody>
      </p:sp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609600" y="4724400"/>
            <a:ext cx="582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it-IT" sz="2400">
                <a:latin typeface="Times New Roman" pitchFamily="18" charset="0"/>
              </a:rPr>
              <a:t> </a:t>
            </a:r>
            <a:r>
              <a:rPr lang="it-IT" sz="2400" b="1" i="1">
                <a:solidFill>
                  <a:srgbClr val="CC0000"/>
                </a:solidFill>
                <a:latin typeface="Times New Roman" pitchFamily="18" charset="0"/>
              </a:rPr>
              <a:t>ordine n</a:t>
            </a:r>
            <a:r>
              <a:rPr lang="it-IT" sz="2400">
                <a:latin typeface="Times New Roman" pitchFamily="18" charset="0"/>
              </a:rPr>
              <a:t>:              v=k[X]</a:t>
            </a:r>
            <a:r>
              <a:rPr lang="it-IT" sz="2400" baseline="30000">
                <a:latin typeface="Times New Roman" pitchFamily="18" charset="0"/>
              </a:rPr>
              <a:t>n</a:t>
            </a:r>
            <a:r>
              <a:rPr lang="it-IT" sz="2400">
                <a:latin typeface="Times New Roman" pitchFamily="18" charset="0"/>
              </a:rPr>
              <a:t>        [k]=[M</a:t>
            </a:r>
            <a:r>
              <a:rPr lang="it-IT" sz="2400" baseline="30000">
                <a:latin typeface="Times New Roman" pitchFamily="18" charset="0"/>
              </a:rPr>
              <a:t>1-n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s</a:t>
            </a:r>
            <a:r>
              <a:rPr lang="it-IT" sz="2400" baseline="30000">
                <a:latin typeface="Times New Roman" pitchFamily="18" charset="0"/>
                <a:sym typeface="Symbol" pitchFamily="18" charset="2"/>
              </a:rPr>
              <a:t>-1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WordArt 4"/>
          <p:cNvSpPr>
            <a:spLocks noChangeArrowheads="1" noChangeShapeType="1" noTextEdit="1"/>
          </p:cNvSpPr>
          <p:nvPr/>
        </p:nvSpPr>
        <p:spPr bwMode="auto">
          <a:xfrm>
            <a:off x="1066800" y="228600"/>
            <a:ext cx="72009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Integrazione delle equazioni cinetiche</a:t>
            </a:r>
          </a:p>
        </p:txBody>
      </p:sp>
      <p:sp>
        <p:nvSpPr>
          <p:cNvPr id="13320" name="WordArt 5"/>
          <p:cNvSpPr>
            <a:spLocks noChangeArrowheads="1" noChangeShapeType="1" noTextEdit="1"/>
          </p:cNvSpPr>
          <p:nvPr/>
        </p:nvSpPr>
        <p:spPr bwMode="auto">
          <a:xfrm>
            <a:off x="2667000" y="1143000"/>
            <a:ext cx="3810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Reazioni di ordine zero</a:t>
            </a:r>
          </a:p>
        </p:txBody>
      </p:sp>
      <p:graphicFrame>
        <p:nvGraphicFramePr>
          <p:cNvPr id="13314" name="Object 7"/>
          <p:cNvGraphicFramePr>
            <a:graphicFrameLocks noChangeAspect="1"/>
          </p:cNvGraphicFramePr>
          <p:nvPr/>
        </p:nvGraphicFramePr>
        <p:xfrm>
          <a:off x="4648200" y="1981200"/>
          <a:ext cx="1771650" cy="914400"/>
        </p:xfrm>
        <a:graphic>
          <a:graphicData uri="http://schemas.openxmlformats.org/presentationml/2006/ole">
            <p:oleObj spid="_x0000_s13314" name="Equation" r:id="rId3" imgW="838080" imgH="431640" progId="Equation.3">
              <p:embed/>
            </p:oleObj>
          </a:graphicData>
        </a:graphic>
      </p:graphicFrame>
      <p:graphicFrame>
        <p:nvGraphicFramePr>
          <p:cNvPr id="13315" name="Object 8"/>
          <p:cNvGraphicFramePr>
            <a:graphicFrameLocks noChangeAspect="1"/>
          </p:cNvGraphicFramePr>
          <p:nvPr/>
        </p:nvGraphicFramePr>
        <p:xfrm>
          <a:off x="1676400" y="1905000"/>
          <a:ext cx="1293813" cy="836613"/>
        </p:xfrm>
        <a:graphic>
          <a:graphicData uri="http://schemas.openxmlformats.org/presentationml/2006/ole">
            <p:oleObj spid="_x0000_s13315" name="Equation" r:id="rId4" imgW="431640" imgH="279360" progId="Equation.3">
              <p:embed/>
            </p:oleObj>
          </a:graphicData>
        </a:graphic>
      </p:graphicFrame>
      <p:graphicFrame>
        <p:nvGraphicFramePr>
          <p:cNvPr id="13316" name="Object 9"/>
          <p:cNvGraphicFramePr>
            <a:graphicFrameLocks noChangeAspect="1"/>
          </p:cNvGraphicFramePr>
          <p:nvPr/>
        </p:nvGraphicFramePr>
        <p:xfrm>
          <a:off x="1524000" y="3276600"/>
          <a:ext cx="1663700" cy="430213"/>
        </p:xfrm>
        <a:graphic>
          <a:graphicData uri="http://schemas.openxmlformats.org/presentationml/2006/ole">
            <p:oleObj spid="_x0000_s13316" name="Equation" r:id="rId5" imgW="787320" imgH="203040" progId="Equation.3">
              <p:embed/>
            </p:oleObj>
          </a:graphicData>
        </a:graphic>
      </p:graphicFrame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4648200" y="3276600"/>
            <a:ext cx="338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 t=0: [A]=[A]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     [B]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=0</a:t>
            </a:r>
          </a:p>
        </p:txBody>
      </p:sp>
      <p:graphicFrame>
        <p:nvGraphicFramePr>
          <p:cNvPr id="13317" name="Object 11"/>
          <p:cNvGraphicFramePr>
            <a:graphicFrameLocks noChangeAspect="1"/>
          </p:cNvGraphicFramePr>
          <p:nvPr/>
        </p:nvGraphicFramePr>
        <p:xfrm>
          <a:off x="2286000" y="4038600"/>
          <a:ext cx="5018088" cy="995363"/>
        </p:xfrm>
        <a:graphic>
          <a:graphicData uri="http://schemas.openxmlformats.org/presentationml/2006/ole">
            <p:oleObj spid="_x0000_s13317" name="Equation" r:id="rId6" imgW="2374560" imgH="469800" progId="Equation.3">
              <p:embed/>
            </p:oleObj>
          </a:graphicData>
        </a:graphic>
      </p:graphicFrame>
      <p:sp>
        <p:nvSpPr>
          <p:cNvPr id="13322" name="Text Box 13"/>
          <p:cNvSpPr txBox="1">
            <a:spLocks noChangeArrowheads="1"/>
          </p:cNvSpPr>
          <p:nvPr/>
        </p:nvSpPr>
        <p:spPr bwMode="auto">
          <a:xfrm>
            <a:off x="304800" y="5257800"/>
            <a:ext cx="5800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In qualsiasi istante di tempo: [A]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 = [A]</a:t>
            </a:r>
            <a:r>
              <a:rPr lang="it-IT" sz="2400" baseline="-25000">
                <a:latin typeface="Times New Roman" pitchFamily="18" charset="0"/>
              </a:rPr>
              <a:t>t</a:t>
            </a:r>
            <a:r>
              <a:rPr lang="it-IT" sz="2400">
                <a:latin typeface="Times New Roman" pitchFamily="18" charset="0"/>
              </a:rPr>
              <a:t>+ [B]</a:t>
            </a:r>
            <a:r>
              <a:rPr lang="it-IT" sz="2400" baseline="-25000">
                <a:latin typeface="Times New Roman" pitchFamily="18" charset="0"/>
              </a:rPr>
              <a:t>t</a:t>
            </a:r>
            <a:endParaRPr lang="it-IT" sz="2400">
              <a:latin typeface="Times New Roman" pitchFamily="18" charset="0"/>
            </a:endParaRPr>
          </a:p>
        </p:txBody>
      </p:sp>
      <p:graphicFrame>
        <p:nvGraphicFramePr>
          <p:cNvPr id="13318" name="Object 14"/>
          <p:cNvGraphicFramePr>
            <a:graphicFrameLocks noChangeAspect="1"/>
          </p:cNvGraphicFramePr>
          <p:nvPr/>
        </p:nvGraphicFramePr>
        <p:xfrm>
          <a:off x="4038600" y="5943600"/>
          <a:ext cx="1181100" cy="484188"/>
        </p:xfrm>
        <a:graphic>
          <a:graphicData uri="http://schemas.openxmlformats.org/presentationml/2006/ole">
            <p:oleObj spid="_x0000_s13318" name="Equation" r:id="rId7" imgW="55872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15"/>
          <p:cNvSpPr>
            <a:spLocks noChangeArrowheads="1"/>
          </p:cNvSpPr>
          <p:nvPr/>
        </p:nvSpPr>
        <p:spPr bwMode="auto">
          <a:xfrm>
            <a:off x="1828800" y="4419600"/>
            <a:ext cx="5791200" cy="838200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4341" name="Line 4"/>
          <p:cNvSpPr>
            <a:spLocks noChangeShapeType="1"/>
          </p:cNvSpPr>
          <p:nvPr/>
        </p:nvSpPr>
        <p:spPr bwMode="auto">
          <a:xfrm flipV="1">
            <a:off x="2819400" y="10668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>
            <a:off x="2819400" y="3733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4343" name="Line 6"/>
          <p:cNvSpPr>
            <a:spLocks noChangeShapeType="1"/>
          </p:cNvSpPr>
          <p:nvPr/>
        </p:nvSpPr>
        <p:spPr bwMode="auto">
          <a:xfrm>
            <a:off x="2819400" y="1447800"/>
            <a:ext cx="35814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4344" name="Line 7"/>
          <p:cNvSpPr>
            <a:spLocks noChangeShapeType="1"/>
          </p:cNvSpPr>
          <p:nvPr/>
        </p:nvSpPr>
        <p:spPr bwMode="auto">
          <a:xfrm flipV="1">
            <a:off x="2819400" y="2057400"/>
            <a:ext cx="3733800" cy="1676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4345" name="Text Box 8"/>
          <p:cNvSpPr txBox="1">
            <a:spLocks noChangeArrowheads="1"/>
          </p:cNvSpPr>
          <p:nvPr/>
        </p:nvSpPr>
        <p:spPr bwMode="auto">
          <a:xfrm>
            <a:off x="1981200" y="1143000"/>
            <a:ext cx="709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[A]</a:t>
            </a:r>
            <a:r>
              <a:rPr lang="it-IT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4346" name="Text Box 9"/>
          <p:cNvSpPr txBox="1">
            <a:spLocks noChangeArrowheads="1"/>
          </p:cNvSpPr>
          <p:nvPr/>
        </p:nvSpPr>
        <p:spPr bwMode="auto">
          <a:xfrm>
            <a:off x="6156325" y="3775075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t</a:t>
            </a:r>
          </a:p>
        </p:txBody>
      </p:sp>
      <p:sp>
        <p:nvSpPr>
          <p:cNvPr id="14347" name="Text Box 10"/>
          <p:cNvSpPr txBox="1">
            <a:spLocks noChangeArrowheads="1"/>
          </p:cNvSpPr>
          <p:nvPr/>
        </p:nvSpPr>
        <p:spPr bwMode="auto">
          <a:xfrm>
            <a:off x="3886200" y="1447800"/>
            <a:ext cx="665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[A]</a:t>
            </a:r>
            <a:r>
              <a:rPr lang="it-IT" sz="2400" baseline="-25000">
                <a:latin typeface="Times New Roman" pitchFamily="18" charset="0"/>
              </a:rPr>
              <a:t>t</a:t>
            </a:r>
          </a:p>
        </p:txBody>
      </p:sp>
      <p:sp>
        <p:nvSpPr>
          <p:cNvPr id="14348" name="Text Box 11"/>
          <p:cNvSpPr txBox="1">
            <a:spLocks noChangeArrowheads="1"/>
          </p:cNvSpPr>
          <p:nvPr/>
        </p:nvSpPr>
        <p:spPr bwMode="auto">
          <a:xfrm>
            <a:off x="3276600" y="2819400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[B]</a:t>
            </a:r>
            <a:r>
              <a:rPr lang="it-IT" sz="2400" baseline="-25000">
                <a:latin typeface="Times New Roman" pitchFamily="18" charset="0"/>
              </a:rPr>
              <a:t>t</a:t>
            </a:r>
          </a:p>
        </p:txBody>
      </p:sp>
      <p:graphicFrame>
        <p:nvGraphicFramePr>
          <p:cNvPr id="14338" name="Object 12"/>
          <p:cNvGraphicFramePr>
            <a:graphicFrameLocks noChangeAspect="1"/>
          </p:cNvGraphicFramePr>
          <p:nvPr/>
        </p:nvGraphicFramePr>
        <p:xfrm>
          <a:off x="2133600" y="4572000"/>
          <a:ext cx="4749800" cy="484188"/>
        </p:xfrm>
        <a:graphic>
          <a:graphicData uri="http://schemas.openxmlformats.org/presentationml/2006/ole">
            <p:oleObj spid="_x0000_s14338" name="Equation" r:id="rId3" imgW="2247840" imgH="228600" progId="Equation.3">
              <p:embed/>
            </p:oleObj>
          </a:graphicData>
        </a:graphic>
      </p:graphicFrame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33400" y="5410200"/>
            <a:ext cx="1333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Esempio:</a:t>
            </a:r>
          </a:p>
        </p:txBody>
      </p:sp>
      <p:graphicFrame>
        <p:nvGraphicFramePr>
          <p:cNvPr id="14339" name="Object 14"/>
          <p:cNvGraphicFramePr>
            <a:graphicFrameLocks noChangeAspect="1"/>
          </p:cNvGraphicFramePr>
          <p:nvPr/>
        </p:nvGraphicFramePr>
        <p:xfrm>
          <a:off x="719138" y="5867400"/>
          <a:ext cx="8193087" cy="673100"/>
        </p:xfrm>
        <a:graphic>
          <a:graphicData uri="http://schemas.openxmlformats.org/presentationml/2006/ole">
            <p:oleObj spid="_x0000_s14339" name="Equation" r:id="rId4" imgW="3873240" imgH="3171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12"/>
          <p:cNvSpPr>
            <a:spLocks noChangeArrowheads="1"/>
          </p:cNvSpPr>
          <p:nvPr/>
        </p:nvSpPr>
        <p:spPr bwMode="auto">
          <a:xfrm>
            <a:off x="2362200" y="5334000"/>
            <a:ext cx="3505200" cy="914400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5368" name="WordArt 3"/>
          <p:cNvSpPr>
            <a:spLocks noChangeArrowheads="1" noChangeShapeType="1" noTextEdit="1"/>
          </p:cNvSpPr>
          <p:nvPr/>
        </p:nvSpPr>
        <p:spPr bwMode="auto">
          <a:xfrm>
            <a:off x="2438400" y="304800"/>
            <a:ext cx="3810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Reazioni di I ordine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3976688" y="1371600"/>
          <a:ext cx="2201862" cy="914400"/>
        </p:xfrm>
        <a:graphic>
          <a:graphicData uri="http://schemas.openxmlformats.org/presentationml/2006/ole">
            <p:oleObj spid="_x0000_s15362" name="Equation" r:id="rId3" imgW="1041120" imgH="431640" progId="Equation.3">
              <p:embed/>
            </p:oleObj>
          </a:graphicData>
        </a:graphic>
      </p:graphicFrame>
      <p:graphicFrame>
        <p:nvGraphicFramePr>
          <p:cNvPr id="15363" name="Object 5"/>
          <p:cNvGraphicFramePr>
            <a:graphicFrameLocks noChangeAspect="1"/>
          </p:cNvGraphicFramePr>
          <p:nvPr/>
        </p:nvGraphicFramePr>
        <p:xfrm>
          <a:off x="1371600" y="1295400"/>
          <a:ext cx="1293813" cy="836613"/>
        </p:xfrm>
        <a:graphic>
          <a:graphicData uri="http://schemas.openxmlformats.org/presentationml/2006/ole">
            <p:oleObj spid="_x0000_s15363" name="Equation" r:id="rId4" imgW="431640" imgH="279360" progId="Equation.3">
              <p:embed/>
            </p:oleObj>
          </a:graphicData>
        </a:graphic>
      </p:graphicFrame>
      <p:graphicFrame>
        <p:nvGraphicFramePr>
          <p:cNvPr id="15364" name="Object 6"/>
          <p:cNvGraphicFramePr>
            <a:graphicFrameLocks noChangeAspect="1"/>
          </p:cNvGraphicFramePr>
          <p:nvPr/>
        </p:nvGraphicFramePr>
        <p:xfrm>
          <a:off x="1143000" y="2590800"/>
          <a:ext cx="1717675" cy="887413"/>
        </p:xfrm>
        <a:graphic>
          <a:graphicData uri="http://schemas.openxmlformats.org/presentationml/2006/ole">
            <p:oleObj spid="_x0000_s15364" name="Equation" r:id="rId5" imgW="812520" imgH="419040" progId="Equation.3">
              <p:embed/>
            </p:oleObj>
          </a:graphicData>
        </a:graphic>
      </p:graphicFrame>
      <p:sp>
        <p:nvSpPr>
          <p:cNvPr id="15369" name="Text Box 7"/>
          <p:cNvSpPr txBox="1">
            <a:spLocks noChangeArrowheads="1"/>
          </p:cNvSpPr>
          <p:nvPr/>
        </p:nvSpPr>
        <p:spPr bwMode="auto">
          <a:xfrm>
            <a:off x="4343400" y="2819400"/>
            <a:ext cx="338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 t=0: [A]=[A]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     [B]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=0</a:t>
            </a:r>
          </a:p>
        </p:txBody>
      </p:sp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1828800" y="3810000"/>
          <a:ext cx="4964113" cy="995363"/>
        </p:xfrm>
        <a:graphic>
          <a:graphicData uri="http://schemas.openxmlformats.org/presentationml/2006/ole">
            <p:oleObj spid="_x0000_s15365" name="Equation" r:id="rId6" imgW="2349360" imgH="469800" progId="Equation.3">
              <p:embed/>
            </p:oleObj>
          </a:graphicData>
        </a:graphic>
      </p:graphicFrame>
      <p:graphicFrame>
        <p:nvGraphicFramePr>
          <p:cNvPr id="15366" name="Object 11"/>
          <p:cNvGraphicFramePr>
            <a:graphicFrameLocks noChangeAspect="1"/>
          </p:cNvGraphicFramePr>
          <p:nvPr/>
        </p:nvGraphicFramePr>
        <p:xfrm>
          <a:off x="3181350" y="5473700"/>
          <a:ext cx="1905000" cy="511175"/>
        </p:xfrm>
        <a:graphic>
          <a:graphicData uri="http://schemas.openxmlformats.org/presentationml/2006/ole">
            <p:oleObj spid="_x0000_s15366" name="Equation" r:id="rId7" imgW="90144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09600" y="381000"/>
            <a:ext cx="602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In qualsiasi istante di tempo:    [A]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 = [A]</a:t>
            </a:r>
            <a:r>
              <a:rPr lang="it-IT" sz="2400" baseline="-25000">
                <a:latin typeface="Times New Roman" pitchFamily="18" charset="0"/>
              </a:rPr>
              <a:t>t</a:t>
            </a:r>
            <a:r>
              <a:rPr lang="it-IT" sz="2400">
                <a:latin typeface="Times New Roman" pitchFamily="18" charset="0"/>
              </a:rPr>
              <a:t>+ [B]</a:t>
            </a:r>
            <a:r>
              <a:rPr lang="it-IT" sz="2400" baseline="-25000">
                <a:latin typeface="Times New Roman" pitchFamily="18" charset="0"/>
              </a:rPr>
              <a:t>t</a:t>
            </a:r>
            <a:endParaRPr lang="it-IT" sz="2400">
              <a:latin typeface="Times New Roman" pitchFamily="18" charset="0"/>
            </a:endParaRP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762000" y="1295400"/>
          <a:ext cx="7467600" cy="608013"/>
        </p:xfrm>
        <a:graphic>
          <a:graphicData uri="http://schemas.openxmlformats.org/presentationml/2006/ole">
            <p:oleObj spid="_x0000_s16386" name="Equation" r:id="rId3" imgW="2971800" imgH="241200" progId="Equation.3">
              <p:embed/>
            </p:oleObj>
          </a:graphicData>
        </a:graphic>
      </p:graphicFrame>
      <p:grpSp>
        <p:nvGrpSpPr>
          <p:cNvPr id="16389" name="Group 17"/>
          <p:cNvGrpSpPr>
            <a:grpSpLocks/>
          </p:cNvGrpSpPr>
          <p:nvPr/>
        </p:nvGrpSpPr>
        <p:grpSpPr bwMode="auto">
          <a:xfrm>
            <a:off x="152400" y="2514600"/>
            <a:ext cx="4038600" cy="3092450"/>
            <a:chOff x="1056" y="1536"/>
            <a:chExt cx="3264" cy="1916"/>
          </a:xfrm>
        </p:grpSpPr>
        <p:sp>
          <p:nvSpPr>
            <p:cNvPr id="16396" name="Line 6"/>
            <p:cNvSpPr>
              <a:spLocks noChangeShapeType="1"/>
            </p:cNvSpPr>
            <p:nvPr/>
          </p:nvSpPr>
          <p:spPr bwMode="auto">
            <a:xfrm flipV="1">
              <a:off x="1584" y="1584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397" name="Line 7"/>
            <p:cNvSpPr>
              <a:spLocks noChangeShapeType="1"/>
            </p:cNvSpPr>
            <p:nvPr/>
          </p:nvSpPr>
          <p:spPr bwMode="auto">
            <a:xfrm>
              <a:off x="1584" y="3072"/>
              <a:ext cx="27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398" name="Freeform 8"/>
            <p:cNvSpPr>
              <a:spLocks/>
            </p:cNvSpPr>
            <p:nvPr/>
          </p:nvSpPr>
          <p:spPr bwMode="auto">
            <a:xfrm>
              <a:off x="1584" y="1776"/>
              <a:ext cx="2544" cy="1200"/>
            </a:xfrm>
            <a:custGeom>
              <a:avLst/>
              <a:gdLst>
                <a:gd name="T0" fmla="*/ 0 w 2544"/>
                <a:gd name="T1" fmla="*/ 0 h 1200"/>
                <a:gd name="T2" fmla="*/ 672 w 2544"/>
                <a:gd name="T3" fmla="*/ 720 h 1200"/>
                <a:gd name="T4" fmla="*/ 1872 w 2544"/>
                <a:gd name="T5" fmla="*/ 1104 h 1200"/>
                <a:gd name="T6" fmla="*/ 2544 w 2544"/>
                <a:gd name="T7" fmla="*/ 1200 h 1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44"/>
                <a:gd name="T13" fmla="*/ 0 h 1200"/>
                <a:gd name="T14" fmla="*/ 2544 w 2544"/>
                <a:gd name="T15" fmla="*/ 1200 h 1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44" h="1200">
                  <a:moveTo>
                    <a:pt x="0" y="0"/>
                  </a:moveTo>
                  <a:cubicBezTo>
                    <a:pt x="180" y="268"/>
                    <a:pt x="360" y="536"/>
                    <a:pt x="672" y="720"/>
                  </a:cubicBezTo>
                  <a:cubicBezTo>
                    <a:pt x="984" y="904"/>
                    <a:pt x="1560" y="1024"/>
                    <a:pt x="1872" y="1104"/>
                  </a:cubicBezTo>
                  <a:cubicBezTo>
                    <a:pt x="2184" y="1184"/>
                    <a:pt x="2432" y="1184"/>
                    <a:pt x="2544" y="12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399" name="Freeform 11"/>
            <p:cNvSpPr>
              <a:spLocks/>
            </p:cNvSpPr>
            <p:nvPr/>
          </p:nvSpPr>
          <p:spPr bwMode="auto">
            <a:xfrm>
              <a:off x="1584" y="1776"/>
              <a:ext cx="2400" cy="1296"/>
            </a:xfrm>
            <a:custGeom>
              <a:avLst/>
              <a:gdLst>
                <a:gd name="T0" fmla="*/ 0 w 2400"/>
                <a:gd name="T1" fmla="*/ 1344 h 1344"/>
                <a:gd name="T2" fmla="*/ 960 w 2400"/>
                <a:gd name="T3" fmla="*/ 528 h 1344"/>
                <a:gd name="T4" fmla="*/ 2400 w 2400"/>
                <a:gd name="T5" fmla="*/ 0 h 1344"/>
                <a:gd name="T6" fmla="*/ 0 60000 65536"/>
                <a:gd name="T7" fmla="*/ 0 60000 65536"/>
                <a:gd name="T8" fmla="*/ 0 60000 65536"/>
                <a:gd name="T9" fmla="*/ 0 w 2400"/>
                <a:gd name="T10" fmla="*/ 0 h 1344"/>
                <a:gd name="T11" fmla="*/ 2400 w 2400"/>
                <a:gd name="T12" fmla="*/ 1344 h 13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0" h="1344">
                  <a:moveTo>
                    <a:pt x="0" y="1344"/>
                  </a:moveTo>
                  <a:cubicBezTo>
                    <a:pt x="280" y="1048"/>
                    <a:pt x="560" y="752"/>
                    <a:pt x="960" y="528"/>
                  </a:cubicBezTo>
                  <a:cubicBezTo>
                    <a:pt x="1360" y="304"/>
                    <a:pt x="2160" y="88"/>
                    <a:pt x="240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400" name="Text Box 12"/>
            <p:cNvSpPr txBox="1">
              <a:spLocks noChangeArrowheads="1"/>
            </p:cNvSpPr>
            <p:nvPr/>
          </p:nvSpPr>
          <p:spPr bwMode="auto">
            <a:xfrm>
              <a:off x="1056" y="1536"/>
              <a:ext cx="574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>
                  <a:latin typeface="Times New Roman" pitchFamily="18" charset="0"/>
                </a:rPr>
                <a:t>[A]</a:t>
              </a:r>
              <a:r>
                <a:rPr lang="it-IT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6401" name="Text Box 14"/>
            <p:cNvSpPr txBox="1">
              <a:spLocks noChangeArrowheads="1"/>
            </p:cNvSpPr>
            <p:nvPr/>
          </p:nvSpPr>
          <p:spPr bwMode="auto">
            <a:xfrm>
              <a:off x="1825" y="1872"/>
              <a:ext cx="537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>
                  <a:latin typeface="Times New Roman" pitchFamily="18" charset="0"/>
                </a:rPr>
                <a:t>[A]</a:t>
              </a:r>
              <a:r>
                <a:rPr lang="it-IT" sz="2400" baseline="-25000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16402" name="Text Box 15"/>
            <p:cNvSpPr txBox="1">
              <a:spLocks noChangeArrowheads="1"/>
            </p:cNvSpPr>
            <p:nvPr/>
          </p:nvSpPr>
          <p:spPr bwMode="auto">
            <a:xfrm>
              <a:off x="3312" y="2017"/>
              <a:ext cx="52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>
                  <a:latin typeface="Times New Roman" pitchFamily="18" charset="0"/>
                </a:rPr>
                <a:t>[B]</a:t>
              </a:r>
              <a:r>
                <a:rPr lang="it-IT" sz="2400" baseline="-25000">
                  <a:latin typeface="Times New Roman" pitchFamily="18" charset="0"/>
                </a:rPr>
                <a:t>t</a:t>
              </a:r>
            </a:p>
          </p:txBody>
        </p:sp>
        <p:sp>
          <p:nvSpPr>
            <p:cNvPr id="16403" name="Text Box 16"/>
            <p:cNvSpPr txBox="1">
              <a:spLocks noChangeArrowheads="1"/>
            </p:cNvSpPr>
            <p:nvPr/>
          </p:nvSpPr>
          <p:spPr bwMode="auto">
            <a:xfrm>
              <a:off x="4033" y="3169"/>
              <a:ext cx="216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2400">
                  <a:latin typeface="Times New Roman" pitchFamily="18" charset="0"/>
                </a:rPr>
                <a:t>t</a:t>
              </a:r>
            </a:p>
          </p:txBody>
        </p:sp>
      </p:grpSp>
      <p:sp>
        <p:nvSpPr>
          <p:cNvPr id="16390" name="Line 18"/>
          <p:cNvSpPr>
            <a:spLocks noChangeShapeType="1"/>
          </p:cNvSpPr>
          <p:nvPr/>
        </p:nvSpPr>
        <p:spPr bwMode="auto">
          <a:xfrm flipV="1">
            <a:off x="5486400" y="2438400"/>
            <a:ext cx="0" cy="2559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6391" name="Line 19"/>
          <p:cNvSpPr>
            <a:spLocks noChangeShapeType="1"/>
          </p:cNvSpPr>
          <p:nvPr/>
        </p:nvSpPr>
        <p:spPr bwMode="auto">
          <a:xfrm>
            <a:off x="5486400" y="4997450"/>
            <a:ext cx="327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6392" name="Line 20"/>
          <p:cNvSpPr>
            <a:spLocks noChangeShapeType="1"/>
          </p:cNvSpPr>
          <p:nvPr/>
        </p:nvSpPr>
        <p:spPr bwMode="auto">
          <a:xfrm>
            <a:off x="6019800" y="2895600"/>
            <a:ext cx="2362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6393" name="Line 21"/>
          <p:cNvSpPr>
            <a:spLocks noChangeShapeType="1"/>
          </p:cNvSpPr>
          <p:nvPr/>
        </p:nvSpPr>
        <p:spPr bwMode="auto">
          <a:xfrm flipH="1">
            <a:off x="6553200" y="3810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6394" name="Text Box 22"/>
          <p:cNvSpPr txBox="1">
            <a:spLocks noChangeArrowheads="1"/>
          </p:cNvSpPr>
          <p:nvPr/>
        </p:nvSpPr>
        <p:spPr bwMode="auto">
          <a:xfrm>
            <a:off x="8382000" y="5089525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t</a:t>
            </a:r>
          </a:p>
        </p:txBody>
      </p:sp>
      <p:graphicFrame>
        <p:nvGraphicFramePr>
          <p:cNvPr id="16387" name="Object 23"/>
          <p:cNvGraphicFramePr>
            <a:graphicFrameLocks noChangeAspect="1"/>
          </p:cNvGraphicFramePr>
          <p:nvPr/>
        </p:nvGraphicFramePr>
        <p:xfrm>
          <a:off x="4343400" y="2514600"/>
          <a:ext cx="1143000" cy="798513"/>
        </p:xfrm>
        <a:graphic>
          <a:graphicData uri="http://schemas.openxmlformats.org/presentationml/2006/ole">
            <p:oleObj spid="_x0000_s16387" name="Equation" r:id="rId4" imgW="545760" imgH="431640" progId="Equation.3">
              <p:embed/>
            </p:oleObj>
          </a:graphicData>
        </a:graphic>
      </p:graphicFrame>
      <p:sp>
        <p:nvSpPr>
          <p:cNvPr id="16395" name="Text Box 24"/>
          <p:cNvSpPr txBox="1">
            <a:spLocks noChangeArrowheads="1"/>
          </p:cNvSpPr>
          <p:nvPr/>
        </p:nvSpPr>
        <p:spPr bwMode="auto">
          <a:xfrm>
            <a:off x="6324600" y="32607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WordArt 4"/>
          <p:cNvSpPr>
            <a:spLocks noChangeArrowheads="1" noChangeShapeType="1" noTextEdit="1"/>
          </p:cNvSpPr>
          <p:nvPr/>
        </p:nvSpPr>
        <p:spPr bwMode="auto">
          <a:xfrm>
            <a:off x="2286000" y="381000"/>
            <a:ext cx="45053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Tempo di dimezzamento</a:t>
            </a:r>
          </a:p>
        </p:txBody>
      </p:sp>
      <p:graphicFrame>
        <p:nvGraphicFramePr>
          <p:cNvPr id="17410" name="Object 5"/>
          <p:cNvGraphicFramePr>
            <a:graphicFrameLocks noChangeAspect="1"/>
          </p:cNvGraphicFramePr>
          <p:nvPr/>
        </p:nvGraphicFramePr>
        <p:xfrm>
          <a:off x="1897063" y="4267200"/>
          <a:ext cx="4697412" cy="915988"/>
        </p:xfrm>
        <a:graphic>
          <a:graphicData uri="http://schemas.openxmlformats.org/presentationml/2006/ole">
            <p:oleObj spid="_x0000_s17410" name="Equation" r:id="rId3" imgW="2222280" imgH="431640" progId="Equation.3">
              <p:embed/>
            </p:oleObj>
          </a:graphicData>
        </a:graphic>
      </p:graphicFrame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04800" y="1295400"/>
            <a:ext cx="861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>
                <a:latin typeface="Times New Roman" pitchFamily="18" charset="0"/>
              </a:rPr>
              <a:t>Tempo di dimezzamento (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) </a:t>
            </a:r>
            <a:r>
              <a:rPr lang="it-IT" sz="2400">
                <a:latin typeface="Times New Roman" pitchFamily="18" charset="0"/>
              </a:rPr>
              <a:t>= tempo necessario affinchè la concentrazione di un reagente si dimezzi.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669925" y="3540125"/>
            <a:ext cx="288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Per t=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     [A]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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=[A]</a:t>
            </a:r>
            <a:r>
              <a:rPr lang="it-IT" sz="2400" baseline="-25000">
                <a:latin typeface="Times New Roman" pitchFamily="18" charset="0"/>
                <a:sym typeface="Symbol" pitchFamily="18" charset="2"/>
              </a:rPr>
              <a:t>0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/2</a:t>
            </a:r>
          </a:p>
        </p:txBody>
      </p:sp>
      <p:graphicFrame>
        <p:nvGraphicFramePr>
          <p:cNvPr id="17411" name="Object 9"/>
          <p:cNvGraphicFramePr>
            <a:graphicFrameLocks noChangeAspect="1"/>
          </p:cNvGraphicFramePr>
          <p:nvPr/>
        </p:nvGraphicFramePr>
        <p:xfrm>
          <a:off x="3505200" y="2438400"/>
          <a:ext cx="1798638" cy="914400"/>
        </p:xfrm>
        <a:graphic>
          <a:graphicData uri="http://schemas.openxmlformats.org/presentationml/2006/ole">
            <p:oleObj spid="_x0000_s17411" name="Equation" r:id="rId4" imgW="850680" imgH="431640" progId="Equation.3">
              <p:embed/>
            </p:oleObj>
          </a:graphicData>
        </a:graphic>
      </p:graphicFrame>
      <p:graphicFrame>
        <p:nvGraphicFramePr>
          <p:cNvPr id="17412" name="Object 10"/>
          <p:cNvGraphicFramePr>
            <a:graphicFrameLocks noChangeAspect="1"/>
          </p:cNvGraphicFramePr>
          <p:nvPr/>
        </p:nvGraphicFramePr>
        <p:xfrm>
          <a:off x="3733800" y="5449888"/>
          <a:ext cx="1343025" cy="835025"/>
        </p:xfrm>
        <a:graphic>
          <a:graphicData uri="http://schemas.openxmlformats.org/presentationml/2006/ole">
            <p:oleObj spid="_x0000_s17412" name="Equation" r:id="rId5" imgW="63468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533400"/>
            <a:ext cx="58166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7"/>
          <p:cNvSpPr txBox="1">
            <a:spLocks noChangeArrowheads="1"/>
          </p:cNvSpPr>
          <p:nvPr/>
        </p:nvSpPr>
        <p:spPr bwMode="auto">
          <a:xfrm>
            <a:off x="1143000" y="4495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27652" name="Text Box 8"/>
          <p:cNvSpPr txBox="1">
            <a:spLocks noChangeArrowheads="1"/>
          </p:cNvSpPr>
          <p:nvPr/>
        </p:nvSpPr>
        <p:spPr bwMode="auto">
          <a:xfrm>
            <a:off x="669925" y="4529138"/>
            <a:ext cx="5502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  <a:sym typeface="Symbol" pitchFamily="18" charset="2"/>
              </a:rPr>
              <a:t> =10s      k=0.0693s</a:t>
            </a:r>
            <a:r>
              <a:rPr lang="it-IT" sz="2400" baseline="30000">
                <a:latin typeface="Times New Roman" pitchFamily="18" charset="0"/>
                <a:sym typeface="Symbol" pitchFamily="18" charset="2"/>
              </a:rPr>
              <a:t>-1</a:t>
            </a:r>
          </a:p>
        </p:txBody>
      </p:sp>
      <p:sp>
        <p:nvSpPr>
          <p:cNvPr id="27653" name="Text Box 9"/>
          <p:cNvSpPr txBox="1">
            <a:spLocks noChangeArrowheads="1"/>
          </p:cNvSpPr>
          <p:nvPr/>
        </p:nvSpPr>
        <p:spPr bwMode="auto">
          <a:xfrm>
            <a:off x="533400" y="5257800"/>
            <a:ext cx="8016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>
                <a:latin typeface="Times New Roman" pitchFamily="18" charset="0"/>
              </a:rPr>
              <a:t>Per una reazione del I ordine il tempo di dimezzamento non dipende dalla concentrazione dei reagenti.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19200"/>
            <a:ext cx="7162800" cy="422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685800" y="609600"/>
            <a:ext cx="7759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Stabilità di un antibiotico (penicillina) a temperatura ambiente</a:t>
            </a: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762000" y="5486400"/>
            <a:ext cx="667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lnP=9.327-0.2059t                    k</a:t>
            </a:r>
            <a:r>
              <a:rPr lang="it-IT" sz="2400" baseline="-25000">
                <a:latin typeface="Times New Roman" pitchFamily="18" charset="0"/>
              </a:rPr>
              <a:t>1</a:t>
            </a:r>
            <a:r>
              <a:rPr lang="it-IT" sz="2400">
                <a:latin typeface="Times New Roman" pitchFamily="18" charset="0"/>
              </a:rPr>
              <a:t>=0.2059 settimane</a:t>
            </a:r>
            <a:r>
              <a:rPr lang="it-IT" sz="2400" baseline="30000">
                <a:latin typeface="Times New Roman" pitchFamily="18" charset="0"/>
              </a:rPr>
              <a:t>-1</a:t>
            </a: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762000" y="6096000"/>
            <a:ext cx="717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t=0:   ln P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=9.327    P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=e</a:t>
            </a:r>
            <a:r>
              <a:rPr lang="it-IT" sz="2400" baseline="30000">
                <a:latin typeface="Times New Roman" pitchFamily="18" charset="0"/>
              </a:rPr>
              <a:t>9.237</a:t>
            </a:r>
            <a:r>
              <a:rPr lang="it-IT" sz="2400">
                <a:latin typeface="Times New Roman" pitchFamily="18" charset="0"/>
              </a:rPr>
              <a:t>=10270 (unità di penicillina)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2"/>
          <p:cNvSpPr>
            <a:spLocks noChangeArrowheads="1"/>
          </p:cNvSpPr>
          <p:nvPr/>
        </p:nvSpPr>
        <p:spPr bwMode="auto">
          <a:xfrm>
            <a:off x="2895600" y="5257800"/>
            <a:ext cx="3505200" cy="1219200"/>
          </a:xfrm>
          <a:prstGeom prst="rect">
            <a:avLst/>
          </a:prstGeom>
          <a:solidFill>
            <a:srgbClr val="CCFF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0" name="WordArt 3"/>
          <p:cNvSpPr>
            <a:spLocks noChangeArrowheads="1" noChangeShapeType="1" noTextEdit="1"/>
          </p:cNvSpPr>
          <p:nvPr/>
        </p:nvSpPr>
        <p:spPr bwMode="auto">
          <a:xfrm>
            <a:off x="2438400" y="304800"/>
            <a:ext cx="3810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Reazioni di II ordine</a:t>
            </a:r>
          </a:p>
        </p:txBody>
      </p:sp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3802063" y="1371600"/>
          <a:ext cx="2827337" cy="914400"/>
        </p:xfrm>
        <a:graphic>
          <a:graphicData uri="http://schemas.openxmlformats.org/presentationml/2006/ole">
            <p:oleObj spid="_x0000_s18434" name="Equation" r:id="rId3" imgW="1206360" imgH="431640" progId="Equation.3">
              <p:embed/>
            </p:oleObj>
          </a:graphicData>
        </a:graphic>
      </p:graphicFrame>
      <p:graphicFrame>
        <p:nvGraphicFramePr>
          <p:cNvPr id="18435" name="Object 5"/>
          <p:cNvGraphicFramePr>
            <a:graphicFrameLocks noChangeAspect="1"/>
          </p:cNvGraphicFramePr>
          <p:nvPr/>
        </p:nvGraphicFramePr>
        <p:xfrm>
          <a:off x="1238250" y="1295400"/>
          <a:ext cx="1560513" cy="836613"/>
        </p:xfrm>
        <a:graphic>
          <a:graphicData uri="http://schemas.openxmlformats.org/presentationml/2006/ole">
            <p:oleObj spid="_x0000_s18435" name="Equation" r:id="rId4" imgW="520560" imgH="279360" progId="Equation.3">
              <p:embed/>
            </p:oleObj>
          </a:graphicData>
        </a:graphic>
      </p:graphicFrame>
      <p:graphicFrame>
        <p:nvGraphicFramePr>
          <p:cNvPr id="18436" name="Object 6"/>
          <p:cNvGraphicFramePr>
            <a:graphicFrameLocks noChangeAspect="1"/>
          </p:cNvGraphicFramePr>
          <p:nvPr/>
        </p:nvGraphicFramePr>
        <p:xfrm>
          <a:off x="1009650" y="2590800"/>
          <a:ext cx="1985963" cy="887413"/>
        </p:xfrm>
        <a:graphic>
          <a:graphicData uri="http://schemas.openxmlformats.org/presentationml/2006/ole">
            <p:oleObj spid="_x0000_s18436" name="Equation" r:id="rId5" imgW="939600" imgH="419040" progId="Equation.3">
              <p:embed/>
            </p:oleObj>
          </a:graphicData>
        </a:graphic>
      </p:graphicFrame>
      <p:sp>
        <p:nvSpPr>
          <p:cNvPr id="18441" name="Text Box 7"/>
          <p:cNvSpPr txBox="1">
            <a:spLocks noChangeArrowheads="1"/>
          </p:cNvSpPr>
          <p:nvPr/>
        </p:nvSpPr>
        <p:spPr bwMode="auto">
          <a:xfrm>
            <a:off x="4191000" y="2743200"/>
            <a:ext cx="3382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 t=0: [A]=[A]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     [B]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=0</a:t>
            </a:r>
          </a:p>
        </p:txBody>
      </p:sp>
      <p:graphicFrame>
        <p:nvGraphicFramePr>
          <p:cNvPr id="18437" name="Object 8"/>
          <p:cNvGraphicFramePr>
            <a:graphicFrameLocks noChangeAspect="1"/>
          </p:cNvGraphicFramePr>
          <p:nvPr/>
        </p:nvGraphicFramePr>
        <p:xfrm>
          <a:off x="2914650" y="3810000"/>
          <a:ext cx="3638550" cy="1066800"/>
        </p:xfrm>
        <a:graphic>
          <a:graphicData uri="http://schemas.openxmlformats.org/presentationml/2006/ole">
            <p:oleObj spid="_x0000_s18437" name="Equation" r:id="rId6" imgW="1485720" imgH="469800" progId="Equation.3">
              <p:embed/>
            </p:oleObj>
          </a:graphicData>
        </a:graphic>
      </p:graphicFrame>
      <p:graphicFrame>
        <p:nvGraphicFramePr>
          <p:cNvPr id="18438" name="Object 10"/>
          <p:cNvGraphicFramePr>
            <a:graphicFrameLocks noChangeAspect="1"/>
          </p:cNvGraphicFramePr>
          <p:nvPr/>
        </p:nvGraphicFramePr>
        <p:xfrm>
          <a:off x="3276600" y="5410200"/>
          <a:ext cx="2495550" cy="914400"/>
        </p:xfrm>
        <a:graphic>
          <a:graphicData uri="http://schemas.openxmlformats.org/presentationml/2006/ole">
            <p:oleObj spid="_x0000_s18438" name="Equation" r:id="rId7" imgW="118080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Line 4"/>
          <p:cNvSpPr>
            <a:spLocks noChangeShapeType="1"/>
          </p:cNvSpPr>
          <p:nvPr/>
        </p:nvSpPr>
        <p:spPr bwMode="auto">
          <a:xfrm flipV="1">
            <a:off x="2895600" y="3810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2895600" y="24384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V="1">
            <a:off x="3505200" y="762000"/>
            <a:ext cx="2057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4343400" y="1371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 flipH="1">
            <a:off x="2895600" y="1752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1828800" y="538163"/>
            <a:ext cx="901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1/[A]</a:t>
            </a:r>
            <a:r>
              <a:rPr lang="it-IT" sz="2400" baseline="-25000">
                <a:latin typeface="Times New Roman" pitchFamily="18" charset="0"/>
              </a:rPr>
              <a:t>t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6172200" y="2514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t</a:t>
            </a:r>
            <a:endParaRPr lang="it-IT" sz="2400" baseline="-25000">
              <a:latin typeface="Times New Roman" pitchFamily="18" charset="0"/>
            </a:endParaRPr>
          </a:p>
        </p:txBody>
      </p:sp>
      <p:sp>
        <p:nvSpPr>
          <p:cNvPr id="19467" name="Arc 12"/>
          <p:cNvSpPr>
            <a:spLocks/>
          </p:cNvSpPr>
          <p:nvPr/>
        </p:nvSpPr>
        <p:spPr bwMode="auto">
          <a:xfrm>
            <a:off x="4800600" y="1143000"/>
            <a:ext cx="76200" cy="228600"/>
          </a:xfrm>
          <a:custGeom>
            <a:avLst/>
            <a:gdLst>
              <a:gd name="T0" fmla="*/ 0 w 21600"/>
              <a:gd name="T1" fmla="*/ 0 h 21600"/>
              <a:gd name="T2" fmla="*/ 76200 w 21600"/>
              <a:gd name="T3" fmla="*/ 228600 h 21600"/>
              <a:gd name="T4" fmla="*/ 0 w 21600"/>
              <a:gd name="T5" fmla="*/ 2286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9468" name="Text Box 13"/>
          <p:cNvSpPr txBox="1">
            <a:spLocks noChangeArrowheads="1"/>
          </p:cNvSpPr>
          <p:nvPr/>
        </p:nvSpPr>
        <p:spPr bwMode="auto">
          <a:xfrm>
            <a:off x="5334000" y="9144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k</a:t>
            </a:r>
          </a:p>
        </p:txBody>
      </p:sp>
      <p:sp>
        <p:nvSpPr>
          <p:cNvPr id="19469" name="Text Box 15"/>
          <p:cNvSpPr txBox="1">
            <a:spLocks noChangeArrowheads="1"/>
          </p:cNvSpPr>
          <p:nvPr/>
        </p:nvSpPr>
        <p:spPr bwMode="auto">
          <a:xfrm>
            <a:off x="1828800" y="1752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1/[A]</a:t>
            </a:r>
            <a:r>
              <a:rPr lang="it-IT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9470" name="Text Box 16"/>
          <p:cNvSpPr txBox="1">
            <a:spLocks noChangeArrowheads="1"/>
          </p:cNvSpPr>
          <p:nvPr/>
        </p:nvSpPr>
        <p:spPr bwMode="auto">
          <a:xfrm>
            <a:off x="593725" y="3159125"/>
            <a:ext cx="1292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Per t = 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:</a:t>
            </a:r>
          </a:p>
        </p:txBody>
      </p:sp>
      <p:graphicFrame>
        <p:nvGraphicFramePr>
          <p:cNvPr id="19458" name="Object 17"/>
          <p:cNvGraphicFramePr>
            <a:graphicFrameLocks noChangeAspect="1"/>
          </p:cNvGraphicFramePr>
          <p:nvPr/>
        </p:nvGraphicFramePr>
        <p:xfrm>
          <a:off x="2286000" y="3048000"/>
          <a:ext cx="3889375" cy="914400"/>
        </p:xfrm>
        <a:graphic>
          <a:graphicData uri="http://schemas.openxmlformats.org/presentationml/2006/ole">
            <p:oleObj spid="_x0000_s19458" name="Equation" r:id="rId3" imgW="1841400" imgH="431640" progId="Equation.3">
              <p:embed/>
            </p:oleObj>
          </a:graphicData>
        </a:graphic>
      </p:graphicFrame>
      <p:graphicFrame>
        <p:nvGraphicFramePr>
          <p:cNvPr id="19459" name="Object 18"/>
          <p:cNvGraphicFramePr>
            <a:graphicFrameLocks noChangeAspect="1"/>
          </p:cNvGraphicFramePr>
          <p:nvPr/>
        </p:nvGraphicFramePr>
        <p:xfrm>
          <a:off x="3276600" y="4343400"/>
          <a:ext cx="1636713" cy="914400"/>
        </p:xfrm>
        <a:graphic>
          <a:graphicData uri="http://schemas.openxmlformats.org/presentationml/2006/ole">
            <p:oleObj spid="_x0000_s19459" name="Equation" r:id="rId4" imgW="774360" imgH="431640" progId="Equation.3">
              <p:embed/>
            </p:oleObj>
          </a:graphicData>
        </a:graphic>
      </p:graphicFrame>
      <p:sp>
        <p:nvSpPr>
          <p:cNvPr id="19471" name="Text Box 19"/>
          <p:cNvSpPr txBox="1">
            <a:spLocks noChangeArrowheads="1"/>
          </p:cNvSpPr>
          <p:nvPr/>
        </p:nvSpPr>
        <p:spPr bwMode="auto">
          <a:xfrm>
            <a:off x="457200" y="5486400"/>
            <a:ext cx="8016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>
                <a:latin typeface="Times New Roman" pitchFamily="18" charset="0"/>
              </a:rPr>
              <a:t>Per una reazione del II ordine il tempo di dimezzamento dipende dalla concentrazione dei reagenti.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7620000" cy="474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914400" y="457200"/>
            <a:ext cx="70262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 sz="2400">
                <a:latin typeface="Times New Roman" pitchFamily="18" charset="0"/>
              </a:rPr>
              <a:t>Confronto tra l’andamento di reazioni del I e del II ordine aventi lo stesso tempo di dimezzamento (</a:t>
            </a:r>
            <a:r>
              <a:rPr lang="it-IT" sz="2400">
                <a:latin typeface="Times New Roman" pitchFamily="18" charset="0"/>
                <a:sym typeface="Symbol" pitchFamily="18" charset="2"/>
              </a:rPr>
              <a:t>=10s).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WordArt 4"/>
          <p:cNvSpPr>
            <a:spLocks noChangeArrowheads="1" noChangeShapeType="1" noTextEdit="1"/>
          </p:cNvSpPr>
          <p:nvPr/>
        </p:nvSpPr>
        <p:spPr bwMode="auto">
          <a:xfrm>
            <a:off x="1600200" y="304800"/>
            <a:ext cx="597217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8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Cinetica di reazioni di equilibrio</a:t>
            </a:r>
          </a:p>
        </p:txBody>
      </p:sp>
      <p:graphicFrame>
        <p:nvGraphicFramePr>
          <p:cNvPr id="20482" name="Object 5"/>
          <p:cNvGraphicFramePr>
            <a:graphicFrameLocks noChangeAspect="1"/>
          </p:cNvGraphicFramePr>
          <p:nvPr/>
        </p:nvGraphicFramePr>
        <p:xfrm>
          <a:off x="3505200" y="1066800"/>
          <a:ext cx="1447800" cy="1246188"/>
        </p:xfrm>
        <a:graphic>
          <a:graphicData uri="http://schemas.openxmlformats.org/presentationml/2006/ole">
            <p:oleObj spid="_x0000_s20482" name="Equation" r:id="rId3" imgW="457200" imgH="393480" progId="Equation.3">
              <p:embed/>
            </p:oleObj>
          </a:graphicData>
        </a:graphic>
      </p:graphicFrame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57943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k</a:t>
            </a:r>
            <a:r>
              <a:rPr lang="it-IT" sz="2400" baseline="-25000">
                <a:latin typeface="Times New Roman" pitchFamily="18" charset="0"/>
              </a:rPr>
              <a:t>d</a:t>
            </a:r>
            <a:r>
              <a:rPr lang="it-IT" sz="2400">
                <a:latin typeface="Times New Roman" pitchFamily="18" charset="0"/>
              </a:rPr>
              <a:t> = costante di velocità della reazione diretta</a:t>
            </a:r>
          </a:p>
          <a:p>
            <a:r>
              <a:rPr lang="it-IT" sz="2400">
                <a:latin typeface="Times New Roman" pitchFamily="18" charset="0"/>
              </a:rPr>
              <a:t>k</a:t>
            </a:r>
            <a:r>
              <a:rPr lang="it-IT" sz="2400" baseline="-25000">
                <a:latin typeface="Times New Roman" pitchFamily="18" charset="0"/>
              </a:rPr>
              <a:t>i</a:t>
            </a:r>
            <a:r>
              <a:rPr lang="it-IT" sz="2400">
                <a:latin typeface="Times New Roman" pitchFamily="18" charset="0"/>
              </a:rPr>
              <a:t> = costante di velocità della reazione inversa</a:t>
            </a:r>
          </a:p>
        </p:txBody>
      </p:sp>
      <p:graphicFrame>
        <p:nvGraphicFramePr>
          <p:cNvPr id="20483" name="Object 7"/>
          <p:cNvGraphicFramePr>
            <a:graphicFrameLocks noChangeAspect="1"/>
          </p:cNvGraphicFramePr>
          <p:nvPr/>
        </p:nvGraphicFramePr>
        <p:xfrm>
          <a:off x="2590800" y="3352800"/>
          <a:ext cx="2952750" cy="835025"/>
        </p:xfrm>
        <a:graphic>
          <a:graphicData uri="http://schemas.openxmlformats.org/presentationml/2006/ole">
            <p:oleObj spid="_x0000_s20483" name="Equation" r:id="rId4" imgW="1396800" imgH="393480" progId="Equation.3">
              <p:embed/>
            </p:oleObj>
          </a:graphicData>
        </a:graphic>
      </p:graphicFrame>
      <p:sp>
        <p:nvSpPr>
          <p:cNvPr id="20487" name="Text Box 8"/>
          <p:cNvSpPr txBox="1">
            <a:spLocks noChangeArrowheads="1"/>
          </p:cNvSpPr>
          <p:nvPr/>
        </p:nvSpPr>
        <p:spPr bwMode="auto">
          <a:xfrm>
            <a:off x="609600" y="4267200"/>
            <a:ext cx="4989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Al tempo t=0:    [A]=[A]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           [B]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=0</a:t>
            </a:r>
          </a:p>
        </p:txBody>
      </p:sp>
      <p:sp>
        <p:nvSpPr>
          <p:cNvPr id="20488" name="Text Box 9"/>
          <p:cNvSpPr txBox="1">
            <a:spLocks noChangeArrowheads="1"/>
          </p:cNvSpPr>
          <p:nvPr/>
        </p:nvSpPr>
        <p:spPr bwMode="auto">
          <a:xfrm>
            <a:off x="609600" y="49530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Al tempo t:    [A]=[A]</a:t>
            </a:r>
            <a:r>
              <a:rPr lang="it-IT" sz="2400" baseline="-25000">
                <a:latin typeface="Times New Roman" pitchFamily="18" charset="0"/>
              </a:rPr>
              <a:t>t</a:t>
            </a:r>
            <a:r>
              <a:rPr lang="it-IT" sz="2400">
                <a:latin typeface="Times New Roman" pitchFamily="18" charset="0"/>
              </a:rPr>
              <a:t>           [B]</a:t>
            </a:r>
            <a:r>
              <a:rPr lang="it-IT" sz="2400" baseline="-25000">
                <a:latin typeface="Times New Roman" pitchFamily="18" charset="0"/>
              </a:rPr>
              <a:t>t</a:t>
            </a:r>
            <a:r>
              <a:rPr lang="it-IT" sz="2400">
                <a:latin typeface="Times New Roman" pitchFamily="18" charset="0"/>
              </a:rPr>
              <a:t>=[A]</a:t>
            </a:r>
            <a:r>
              <a:rPr lang="it-IT" sz="2400" baseline="-25000">
                <a:latin typeface="Times New Roman" pitchFamily="18" charset="0"/>
              </a:rPr>
              <a:t>0</a:t>
            </a:r>
            <a:r>
              <a:rPr lang="it-IT" sz="2400">
                <a:latin typeface="Times New Roman" pitchFamily="18" charset="0"/>
              </a:rPr>
              <a:t>- [A]</a:t>
            </a:r>
            <a:r>
              <a:rPr lang="it-IT" sz="2400" baseline="-25000">
                <a:latin typeface="Times New Roman" pitchFamily="18" charset="0"/>
              </a:rPr>
              <a:t>t</a:t>
            </a:r>
          </a:p>
        </p:txBody>
      </p:sp>
      <p:graphicFrame>
        <p:nvGraphicFramePr>
          <p:cNvPr id="20484" name="Object 10"/>
          <p:cNvGraphicFramePr>
            <a:graphicFrameLocks noChangeAspect="1"/>
          </p:cNvGraphicFramePr>
          <p:nvPr/>
        </p:nvGraphicFramePr>
        <p:xfrm>
          <a:off x="533400" y="5867400"/>
          <a:ext cx="8229600" cy="776288"/>
        </p:xfrm>
        <a:graphic>
          <a:graphicData uri="http://schemas.openxmlformats.org/presentationml/2006/ole">
            <p:oleObj spid="_x0000_s20484" name="Equation" r:id="rId5" imgW="4190760" imgH="393480" progId="Equation.3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Text Box 4"/>
          <p:cNvSpPr txBox="1">
            <a:spLocks noChangeArrowheads="1"/>
          </p:cNvSpPr>
          <p:nvPr/>
        </p:nvSpPr>
        <p:spPr bwMode="auto">
          <a:xfrm>
            <a:off x="746125" y="498475"/>
            <a:ext cx="1941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All’equilibrio:</a:t>
            </a:r>
          </a:p>
        </p:txBody>
      </p:sp>
      <p:graphicFrame>
        <p:nvGraphicFramePr>
          <p:cNvPr id="21506" name="Object 5"/>
          <p:cNvGraphicFramePr>
            <a:graphicFrameLocks noChangeAspect="1"/>
          </p:cNvGraphicFramePr>
          <p:nvPr/>
        </p:nvGraphicFramePr>
        <p:xfrm>
          <a:off x="3124200" y="838200"/>
          <a:ext cx="1476375" cy="835025"/>
        </p:xfrm>
        <a:graphic>
          <a:graphicData uri="http://schemas.openxmlformats.org/presentationml/2006/ole">
            <p:oleObj spid="_x0000_s21506" name="Equation" r:id="rId3" imgW="698400" imgH="393480" progId="Equation.3">
              <p:embed/>
            </p:oleObj>
          </a:graphicData>
        </a:graphic>
      </p:graphicFrame>
      <p:graphicFrame>
        <p:nvGraphicFramePr>
          <p:cNvPr id="21507" name="Object 6"/>
          <p:cNvGraphicFramePr>
            <a:graphicFrameLocks noChangeAspect="1"/>
          </p:cNvGraphicFramePr>
          <p:nvPr/>
        </p:nvGraphicFramePr>
        <p:xfrm>
          <a:off x="1371600" y="2209800"/>
          <a:ext cx="2517775" cy="585788"/>
        </p:xfrm>
        <a:graphic>
          <a:graphicData uri="http://schemas.openxmlformats.org/presentationml/2006/ole">
            <p:oleObj spid="_x0000_s21507" name="Equation" r:id="rId4" imgW="1041120" imgH="241200" progId="Equation.3">
              <p:embed/>
            </p:oleObj>
          </a:graphicData>
        </a:graphic>
      </p:graphicFrame>
      <p:graphicFrame>
        <p:nvGraphicFramePr>
          <p:cNvPr id="21508" name="Object 7"/>
          <p:cNvGraphicFramePr>
            <a:graphicFrameLocks noChangeAspect="1"/>
          </p:cNvGraphicFramePr>
          <p:nvPr/>
        </p:nvGraphicFramePr>
        <p:xfrm>
          <a:off x="5029200" y="1981200"/>
          <a:ext cx="2335213" cy="1139825"/>
        </p:xfrm>
        <a:graphic>
          <a:graphicData uri="http://schemas.openxmlformats.org/presentationml/2006/ole">
            <p:oleObj spid="_x0000_s21508" name="Equation" r:id="rId5" imgW="965160" imgH="469800" progId="Equation.3">
              <p:embed/>
            </p:oleObj>
          </a:graphicData>
        </a:graphic>
      </p:graphicFrame>
      <p:graphicFrame>
        <p:nvGraphicFramePr>
          <p:cNvPr id="21509" name="Object 8"/>
          <p:cNvGraphicFramePr>
            <a:graphicFrameLocks noChangeAspect="1"/>
          </p:cNvGraphicFramePr>
          <p:nvPr/>
        </p:nvGraphicFramePr>
        <p:xfrm>
          <a:off x="1524000" y="3581400"/>
          <a:ext cx="5680075" cy="555625"/>
        </p:xfrm>
        <a:graphic>
          <a:graphicData uri="http://schemas.openxmlformats.org/presentationml/2006/ole">
            <p:oleObj spid="_x0000_s21509" name="Equation" r:id="rId6" imgW="2349360" imgH="228600" progId="Equation.3">
              <p:embed/>
            </p:oleObj>
          </a:graphicData>
        </a:graphic>
      </p:graphicFrame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1066800" y="4876800"/>
            <a:ext cx="1941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All’equilibrio:</a:t>
            </a:r>
          </a:p>
        </p:txBody>
      </p:sp>
      <p:graphicFrame>
        <p:nvGraphicFramePr>
          <p:cNvPr id="21510" name="Object 10"/>
          <p:cNvGraphicFramePr>
            <a:graphicFrameLocks noChangeAspect="1"/>
          </p:cNvGraphicFramePr>
          <p:nvPr/>
        </p:nvGraphicFramePr>
        <p:xfrm>
          <a:off x="3581400" y="4876800"/>
          <a:ext cx="2179638" cy="555625"/>
        </p:xfrm>
        <a:graphic>
          <a:graphicData uri="http://schemas.openxmlformats.org/presentationml/2006/ole">
            <p:oleObj spid="_x0000_s21510" name="Equation" r:id="rId7" imgW="901440" imgH="228600" progId="Equation.3">
              <p:embed/>
            </p:oleObj>
          </a:graphicData>
        </a:graphic>
      </p:graphicFrame>
      <p:graphicFrame>
        <p:nvGraphicFramePr>
          <p:cNvPr id="21511" name="Object 11"/>
          <p:cNvGraphicFramePr>
            <a:graphicFrameLocks noChangeAspect="1"/>
          </p:cNvGraphicFramePr>
          <p:nvPr/>
        </p:nvGraphicFramePr>
        <p:xfrm>
          <a:off x="2667000" y="5791200"/>
          <a:ext cx="2517775" cy="585788"/>
        </p:xfrm>
        <a:graphic>
          <a:graphicData uri="http://schemas.openxmlformats.org/presentationml/2006/ole">
            <p:oleObj spid="_x0000_s21511" name="Equation" r:id="rId8" imgW="104112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Line 4"/>
          <p:cNvSpPr>
            <a:spLocks noChangeShapeType="1"/>
          </p:cNvSpPr>
          <p:nvPr/>
        </p:nvSpPr>
        <p:spPr bwMode="auto">
          <a:xfrm flipV="1">
            <a:off x="2057400" y="609600"/>
            <a:ext cx="0" cy="419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>
            <a:off x="2057400" y="4800600"/>
            <a:ext cx="533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2533" name="Freeform 6"/>
          <p:cNvSpPr>
            <a:spLocks/>
          </p:cNvSpPr>
          <p:nvPr/>
        </p:nvSpPr>
        <p:spPr bwMode="auto">
          <a:xfrm>
            <a:off x="2057400" y="1524000"/>
            <a:ext cx="4800600" cy="2514600"/>
          </a:xfrm>
          <a:custGeom>
            <a:avLst/>
            <a:gdLst>
              <a:gd name="T0" fmla="*/ 0 w 3024"/>
              <a:gd name="T1" fmla="*/ 0 h 1584"/>
              <a:gd name="T2" fmla="*/ 576 w 3024"/>
              <a:gd name="T3" fmla="*/ 1152 h 1584"/>
              <a:gd name="T4" fmla="*/ 3024 w 3024"/>
              <a:gd name="T5" fmla="*/ 1584 h 1584"/>
              <a:gd name="T6" fmla="*/ 0 60000 65536"/>
              <a:gd name="T7" fmla="*/ 0 60000 65536"/>
              <a:gd name="T8" fmla="*/ 0 60000 65536"/>
              <a:gd name="T9" fmla="*/ 0 w 3024"/>
              <a:gd name="T10" fmla="*/ 0 h 1584"/>
              <a:gd name="T11" fmla="*/ 3024 w 3024"/>
              <a:gd name="T12" fmla="*/ 1584 h 1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4" h="1584">
                <a:moveTo>
                  <a:pt x="0" y="0"/>
                </a:moveTo>
                <a:cubicBezTo>
                  <a:pt x="36" y="444"/>
                  <a:pt x="72" y="888"/>
                  <a:pt x="576" y="1152"/>
                </a:cubicBezTo>
                <a:cubicBezTo>
                  <a:pt x="1080" y="1416"/>
                  <a:pt x="2616" y="1512"/>
                  <a:pt x="3024" y="1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 flipV="1">
            <a:off x="2057400" y="2286000"/>
            <a:ext cx="4800600" cy="2514600"/>
          </a:xfrm>
          <a:custGeom>
            <a:avLst/>
            <a:gdLst>
              <a:gd name="T0" fmla="*/ 0 w 3024"/>
              <a:gd name="T1" fmla="*/ 0 h 1584"/>
              <a:gd name="T2" fmla="*/ 576 w 3024"/>
              <a:gd name="T3" fmla="*/ 1152 h 1584"/>
              <a:gd name="T4" fmla="*/ 3024 w 3024"/>
              <a:gd name="T5" fmla="*/ 1584 h 1584"/>
              <a:gd name="T6" fmla="*/ 0 60000 65536"/>
              <a:gd name="T7" fmla="*/ 0 60000 65536"/>
              <a:gd name="T8" fmla="*/ 0 60000 65536"/>
              <a:gd name="T9" fmla="*/ 0 w 3024"/>
              <a:gd name="T10" fmla="*/ 0 h 1584"/>
              <a:gd name="T11" fmla="*/ 3024 w 3024"/>
              <a:gd name="T12" fmla="*/ 1584 h 1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4" h="1584">
                <a:moveTo>
                  <a:pt x="0" y="0"/>
                </a:moveTo>
                <a:cubicBezTo>
                  <a:pt x="36" y="444"/>
                  <a:pt x="72" y="888"/>
                  <a:pt x="576" y="1152"/>
                </a:cubicBezTo>
                <a:cubicBezTo>
                  <a:pt x="1080" y="1416"/>
                  <a:pt x="2616" y="1512"/>
                  <a:pt x="3024" y="1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>
            <a:off x="2057400" y="4114800"/>
            <a:ext cx="518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2536" name="Line 9"/>
          <p:cNvSpPr>
            <a:spLocks noChangeShapeType="1"/>
          </p:cNvSpPr>
          <p:nvPr/>
        </p:nvSpPr>
        <p:spPr bwMode="auto">
          <a:xfrm>
            <a:off x="2057400" y="2209800"/>
            <a:ext cx="518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2537" name="Text Box 10"/>
          <p:cNvSpPr txBox="1">
            <a:spLocks noChangeArrowheads="1"/>
          </p:cNvSpPr>
          <p:nvPr/>
        </p:nvSpPr>
        <p:spPr bwMode="auto">
          <a:xfrm>
            <a:off x="1371600" y="1295400"/>
            <a:ext cx="709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[A]</a:t>
            </a:r>
            <a:r>
              <a:rPr lang="it-IT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22538" name="Text Box 11"/>
          <p:cNvSpPr txBox="1">
            <a:spLocks noChangeArrowheads="1"/>
          </p:cNvSpPr>
          <p:nvPr/>
        </p:nvSpPr>
        <p:spPr bwMode="auto">
          <a:xfrm>
            <a:off x="4419600" y="3200400"/>
            <a:ext cx="665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[A]</a:t>
            </a:r>
            <a:r>
              <a:rPr lang="it-IT" sz="2400" baseline="-25000">
                <a:latin typeface="Times New Roman" pitchFamily="18" charset="0"/>
              </a:rPr>
              <a:t>t</a:t>
            </a:r>
          </a:p>
        </p:txBody>
      </p:sp>
      <p:sp>
        <p:nvSpPr>
          <p:cNvPr id="22539" name="Text Box 12"/>
          <p:cNvSpPr txBox="1">
            <a:spLocks noChangeArrowheads="1"/>
          </p:cNvSpPr>
          <p:nvPr/>
        </p:nvSpPr>
        <p:spPr bwMode="auto">
          <a:xfrm>
            <a:off x="7315200" y="3810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[A]</a:t>
            </a:r>
            <a:r>
              <a:rPr lang="it-IT" sz="2400" baseline="-25000">
                <a:latin typeface="Times New Roman" pitchFamily="18" charset="0"/>
              </a:rPr>
              <a:t>eq</a:t>
            </a:r>
          </a:p>
        </p:txBody>
      </p:sp>
      <p:sp>
        <p:nvSpPr>
          <p:cNvPr id="22540" name="Text Box 13"/>
          <p:cNvSpPr txBox="1">
            <a:spLocks noChangeArrowheads="1"/>
          </p:cNvSpPr>
          <p:nvPr/>
        </p:nvSpPr>
        <p:spPr bwMode="auto">
          <a:xfrm>
            <a:off x="1447800" y="4419600"/>
            <a:ext cx="692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[B]</a:t>
            </a:r>
            <a:r>
              <a:rPr lang="it-IT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22541" name="Text Box 14"/>
          <p:cNvSpPr txBox="1">
            <a:spLocks noChangeArrowheads="1"/>
          </p:cNvSpPr>
          <p:nvPr/>
        </p:nvSpPr>
        <p:spPr bwMode="auto">
          <a:xfrm>
            <a:off x="3200400" y="2286000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[B]</a:t>
            </a:r>
            <a:r>
              <a:rPr lang="it-IT" sz="2400" baseline="-25000">
                <a:latin typeface="Times New Roman" pitchFamily="18" charset="0"/>
              </a:rPr>
              <a:t>t</a:t>
            </a:r>
          </a:p>
        </p:txBody>
      </p:sp>
      <p:sp>
        <p:nvSpPr>
          <p:cNvPr id="22542" name="Text Box 15"/>
          <p:cNvSpPr txBox="1">
            <a:spLocks noChangeArrowheads="1"/>
          </p:cNvSpPr>
          <p:nvPr/>
        </p:nvSpPr>
        <p:spPr bwMode="auto">
          <a:xfrm>
            <a:off x="7391400" y="19050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[B]</a:t>
            </a:r>
            <a:r>
              <a:rPr lang="it-IT" sz="2400" baseline="-25000">
                <a:latin typeface="Times New Roman" pitchFamily="18" charset="0"/>
              </a:rPr>
              <a:t>eq</a:t>
            </a:r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6384925" y="4765675"/>
            <a:ext cx="944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tempo</a:t>
            </a:r>
          </a:p>
        </p:txBody>
      </p:sp>
      <p:sp>
        <p:nvSpPr>
          <p:cNvPr id="22544" name="Text Box 17"/>
          <p:cNvSpPr txBox="1">
            <a:spLocks noChangeArrowheads="1"/>
          </p:cNvSpPr>
          <p:nvPr/>
        </p:nvSpPr>
        <p:spPr bwMode="auto">
          <a:xfrm>
            <a:off x="1371600" y="457200"/>
            <a:ext cx="60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[X]</a:t>
            </a:r>
            <a:endParaRPr lang="it-IT" sz="2400" baseline="-25000">
              <a:latin typeface="Times New Roman" pitchFamily="18" charset="0"/>
            </a:endParaRPr>
          </a:p>
        </p:txBody>
      </p:sp>
      <p:graphicFrame>
        <p:nvGraphicFramePr>
          <p:cNvPr id="22530" name="Object 18"/>
          <p:cNvGraphicFramePr>
            <a:graphicFrameLocks noChangeAspect="1"/>
          </p:cNvGraphicFramePr>
          <p:nvPr/>
        </p:nvGraphicFramePr>
        <p:xfrm>
          <a:off x="3276600" y="5410200"/>
          <a:ext cx="2335213" cy="1139825"/>
        </p:xfrm>
        <a:graphic>
          <a:graphicData uri="http://schemas.openxmlformats.org/presentationml/2006/ole">
            <p:oleObj spid="_x0000_s22530" name="Equation" r:id="rId3" imgW="965160" imgH="46980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WordArt 4"/>
          <p:cNvSpPr>
            <a:spLocks noChangeArrowheads="1" noChangeShapeType="1" noTextEdit="1"/>
          </p:cNvSpPr>
          <p:nvPr/>
        </p:nvSpPr>
        <p:spPr bwMode="auto">
          <a:xfrm>
            <a:off x="457200" y="457200"/>
            <a:ext cx="1238250" cy="874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it-IT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Nota</a:t>
            </a: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2286000" y="457200"/>
            <a:ext cx="599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Per integrazione diretta dell’equazione cinetica:</a:t>
            </a:r>
          </a:p>
        </p:txBody>
      </p:sp>
      <p:graphicFrame>
        <p:nvGraphicFramePr>
          <p:cNvPr id="23554" name="Object 6"/>
          <p:cNvGraphicFramePr>
            <a:graphicFrameLocks noChangeAspect="1"/>
          </p:cNvGraphicFramePr>
          <p:nvPr/>
        </p:nvGraphicFramePr>
        <p:xfrm>
          <a:off x="2590800" y="1295400"/>
          <a:ext cx="3248025" cy="968375"/>
        </p:xfrm>
        <a:graphic>
          <a:graphicData uri="http://schemas.openxmlformats.org/presentationml/2006/ole">
            <p:oleObj spid="_x0000_s23554" name="Equation" r:id="rId3" imgW="1536480" imgH="457200" progId="Equation.3">
              <p:embed/>
            </p:oleObj>
          </a:graphicData>
        </a:graphic>
      </p:graphicFrame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822325" y="2555875"/>
            <a:ext cx="2693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latin typeface="Times New Roman" pitchFamily="18" charset="0"/>
              </a:rPr>
              <a:t>All’equilibrio (t=</a:t>
            </a:r>
            <a:r>
              <a:rPr lang="it-IT" sz="2400">
                <a:latin typeface="Times New Roman" pitchFamily="18" charset="0"/>
                <a:cs typeface="Arial" charset="0"/>
              </a:rPr>
              <a:t>∞):</a:t>
            </a:r>
          </a:p>
        </p:txBody>
      </p:sp>
      <p:graphicFrame>
        <p:nvGraphicFramePr>
          <p:cNvPr id="23555" name="Object 9"/>
          <p:cNvGraphicFramePr>
            <a:graphicFrameLocks noChangeAspect="1"/>
          </p:cNvGraphicFramePr>
          <p:nvPr/>
        </p:nvGraphicFramePr>
        <p:xfrm>
          <a:off x="4419600" y="2514600"/>
          <a:ext cx="2443163" cy="914400"/>
        </p:xfrm>
        <a:graphic>
          <a:graphicData uri="http://schemas.openxmlformats.org/presentationml/2006/ole">
            <p:oleObj spid="_x0000_s23555" name="Equation" r:id="rId4" imgW="1155600" imgH="431640" progId="Equation.3">
              <p:embed/>
            </p:oleObj>
          </a:graphicData>
        </a:graphic>
      </p:graphicFrame>
      <p:graphicFrame>
        <p:nvGraphicFramePr>
          <p:cNvPr id="23556" name="Object 10"/>
          <p:cNvGraphicFramePr>
            <a:graphicFrameLocks noChangeAspect="1"/>
          </p:cNvGraphicFramePr>
          <p:nvPr/>
        </p:nvGraphicFramePr>
        <p:xfrm>
          <a:off x="1066800" y="3657600"/>
          <a:ext cx="6792913" cy="914400"/>
        </p:xfrm>
        <a:graphic>
          <a:graphicData uri="http://schemas.openxmlformats.org/presentationml/2006/ole">
            <p:oleObj spid="_x0000_s23556" name="Equation" r:id="rId5" imgW="3213000" imgH="431640" progId="Equation.3">
              <p:embed/>
            </p:oleObj>
          </a:graphicData>
        </a:graphic>
      </p:graphicFrame>
      <p:graphicFrame>
        <p:nvGraphicFramePr>
          <p:cNvPr id="23557" name="Object 11"/>
          <p:cNvGraphicFramePr>
            <a:graphicFrameLocks noChangeAspect="1"/>
          </p:cNvGraphicFramePr>
          <p:nvPr/>
        </p:nvGraphicFramePr>
        <p:xfrm>
          <a:off x="3087688" y="5029200"/>
          <a:ext cx="1905000" cy="914400"/>
        </p:xfrm>
        <a:graphic>
          <a:graphicData uri="http://schemas.openxmlformats.org/presentationml/2006/ole">
            <p:oleObj spid="_x0000_s23557" name="Equation" r:id="rId6" imgW="901440" imgH="43164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</TotalTime>
  <Words>595</Words>
  <Application>Microsoft Office PowerPoint</Application>
  <PresentationFormat>Presentazione su schermo (4:3)</PresentationFormat>
  <Paragraphs>87</Paragraphs>
  <Slides>21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7" baseType="lpstr">
      <vt:lpstr>Arial</vt:lpstr>
      <vt:lpstr>Calibri</vt:lpstr>
      <vt:lpstr>Times New Roman</vt:lpstr>
      <vt:lpstr>Symbol</vt:lpstr>
      <vt:lpstr>Struttura predefinita</vt:lpstr>
      <vt:lpstr>Microsoft Equation 3.0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Nome utente</cp:lastModifiedBy>
  <cp:revision>39</cp:revision>
  <cp:lastPrinted>1601-01-01T00:00:00Z</cp:lastPrinted>
  <dcterms:created xsi:type="dcterms:W3CDTF">1601-01-01T00:00:00Z</dcterms:created>
  <dcterms:modified xsi:type="dcterms:W3CDTF">2010-04-29T08:56:11Z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