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3"/>
  </p:notesMasterIdLst>
  <p:sldIdLst>
    <p:sldId id="315" r:id="rId2"/>
    <p:sldId id="280" r:id="rId3"/>
    <p:sldId id="272" r:id="rId4"/>
    <p:sldId id="281" r:id="rId5"/>
    <p:sldId id="282" r:id="rId6"/>
    <p:sldId id="283" r:id="rId7"/>
    <p:sldId id="284" r:id="rId8"/>
    <p:sldId id="273" r:id="rId9"/>
    <p:sldId id="259" r:id="rId10"/>
    <p:sldId id="260" r:id="rId11"/>
    <p:sldId id="274" r:id="rId12"/>
    <p:sldId id="256" r:id="rId13"/>
    <p:sldId id="316" r:id="rId14"/>
    <p:sldId id="285" r:id="rId15"/>
    <p:sldId id="286" r:id="rId16"/>
    <p:sldId id="287" r:id="rId17"/>
    <p:sldId id="288" r:id="rId18"/>
    <p:sldId id="289" r:id="rId19"/>
    <p:sldId id="304" r:id="rId20"/>
    <p:sldId id="290" r:id="rId21"/>
    <p:sldId id="307" r:id="rId22"/>
    <p:sldId id="306" r:id="rId23"/>
    <p:sldId id="305" r:id="rId24"/>
    <p:sldId id="311" r:id="rId25"/>
    <p:sldId id="291" r:id="rId26"/>
    <p:sldId id="308" r:id="rId27"/>
    <p:sldId id="309" r:id="rId28"/>
    <p:sldId id="310" r:id="rId29"/>
    <p:sldId id="292" r:id="rId30"/>
    <p:sldId id="293" r:id="rId31"/>
    <p:sldId id="294" r:id="rId32"/>
    <p:sldId id="268" r:id="rId33"/>
    <p:sldId id="269" r:id="rId34"/>
    <p:sldId id="261" r:id="rId35"/>
    <p:sldId id="276" r:id="rId36"/>
    <p:sldId id="270" r:id="rId37"/>
    <p:sldId id="271" r:id="rId38"/>
    <p:sldId id="277" r:id="rId39"/>
    <p:sldId id="262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12" r:id="rId50"/>
    <p:sldId id="313" r:id="rId51"/>
    <p:sldId id="314" r:id="rId52"/>
  </p:sldIdLst>
  <p:sldSz cx="9144000" cy="6858000" type="screen4x3"/>
  <p:notesSz cx="6858000" cy="9723438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CC0000"/>
    <a:srgbClr val="00CC99"/>
    <a:srgbClr val="66FF33"/>
    <a:srgbClr val="FF3300"/>
    <a:srgbClr val="5A0E06"/>
    <a:srgbClr val="6666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170" autoAdjust="0"/>
    <p:restoredTop sz="94721" autoAdjust="0"/>
  </p:normalViewPr>
  <p:slideViewPr>
    <p:cSldViewPr>
      <p:cViewPr varScale="1">
        <p:scale>
          <a:sx n="84" d="100"/>
          <a:sy n="84" d="100"/>
        </p:scale>
        <p:origin x="-96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0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F95D511-A64D-45BC-A19E-98293165DBBE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8538" y="728663"/>
            <a:ext cx="4860925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618038"/>
            <a:ext cx="5486400" cy="43767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2360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9236075"/>
            <a:ext cx="2971800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C7CC672-D0E2-4B4B-AC39-C3FEB692D8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 smtClean="0"/>
          </a:p>
        </p:txBody>
      </p:sp>
      <p:sp>
        <p:nvSpPr>
          <p:cNvPr id="54276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A89ED1-D00B-43C9-B275-D5B3FEDE33D3}" type="slidenum">
              <a:rPr lang="it-IT" smtClean="0"/>
              <a:pPr/>
              <a:t>11</a:t>
            </a:fld>
            <a:endParaRPr lang="it-I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egnaposto immagin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it-IT" smtClean="0"/>
          </a:p>
        </p:txBody>
      </p:sp>
      <p:sp>
        <p:nvSpPr>
          <p:cNvPr id="55300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D438937-F1BC-495D-AB1D-988C39805EF6}" type="slidenum">
              <a:rPr lang="it-IT" smtClean="0"/>
              <a:pPr/>
              <a:t>14</a:t>
            </a:fld>
            <a:endParaRPr lang="it-IT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39E20-F01A-40A6-BE78-B2459D5CD086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76B13B-86EF-4EC3-94E9-4559245397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E69C08-11D8-4D50-97DE-5FA8100CD023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4AB5-8B17-454D-9A7F-1A7920968C2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D7E27-D190-4E62-A403-9C81F1E9EC70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3C5F64-B46E-4A4E-B17D-8B53CFC46BD7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57FD12-0826-4F86-9678-14EA23EB03BA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5AB32-3026-40D3-9504-E8B9E3E3553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D25EC-4C33-483D-A2FF-36DA9D439941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A52C7-6E24-422E-A575-81DD67C33D33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291B7-48A4-4190-941F-74945400BCE9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D20ABE-1268-4D24-A77B-3BD3F9444EE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6B6F31-0736-4EC5-9E67-74B7F24837CA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88CF19-D3C2-49F3-A8DC-5F7A8D235D2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B5101-3E82-411C-BA52-BEBEB80902E0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EC1AEC-C2C1-4D7D-BECC-16649428217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24B8F0-E3DD-4F13-A78B-BC93BE6EF91B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8D4DE9-6455-4A7B-838B-9266173A99F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0C967-E9CD-4DE4-8A6F-4088B03BC82D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4283A2-F5AD-4045-B896-FBA95402D51B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38CA8-E14D-4984-B3C2-B2F05C4D0E52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551C8-C42E-4949-B895-D059169173B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lo stile del titolo</a:t>
            </a:r>
          </a:p>
        </p:txBody>
      </p:sp>
      <p:sp>
        <p:nvSpPr>
          <p:cNvPr id="5123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4008300-5CFA-4ADC-BB1F-8AF36E22631F}" type="datetimeFigureOut">
              <a:rPr lang="it-IT"/>
              <a:pPr>
                <a:defRPr/>
              </a:pPr>
              <a:t>27/02/2013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8B79992-5F52-48B0-8EE0-C86D71122D2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Michela.Salamone@uniroma2.it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685800" y="533400"/>
            <a:ext cx="754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 b="1" dirty="0">
                <a:solidFill>
                  <a:srgbClr val="CC0000"/>
                </a:solidFill>
                <a:latin typeface="Comic Sans MS" pitchFamily="66" charset="0"/>
              </a:rPr>
              <a:t>CHIMICA ORGANICA (CANALE M-Z)</a:t>
            </a:r>
          </a:p>
          <a:p>
            <a:pPr>
              <a:spcBef>
                <a:spcPct val="50000"/>
              </a:spcBef>
            </a:pPr>
            <a:endParaRPr lang="it-IT" b="1" dirty="0">
              <a:solidFill>
                <a:srgbClr val="CC0000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CC0000"/>
                </a:solidFill>
                <a:latin typeface="Comic Sans MS" pitchFamily="66" charset="0"/>
              </a:rPr>
              <a:t>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Durata corso </a:t>
            </a:r>
            <a:r>
              <a:rPr lang="it-IT" b="1" dirty="0" smtClean="0">
                <a:solidFill>
                  <a:srgbClr val="002060"/>
                </a:solidFill>
                <a:latin typeface="Comic Sans MS" pitchFamily="66" charset="0"/>
              </a:rPr>
              <a:t>(4 marzo-24 maggio)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+ settimana recupero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Orario lezioni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Esercitazioni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Modalit</a:t>
            </a:r>
            <a:r>
              <a:rPr lang="it-IT" b="1" dirty="0">
                <a:solidFill>
                  <a:srgbClr val="002060"/>
                </a:solidFill>
              </a:rPr>
              <a:t>à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d</a:t>
            </a:r>
            <a:r>
              <a:rPr lang="it-IT" b="1" dirty="0">
                <a:solidFill>
                  <a:srgbClr val="002060"/>
                </a:solidFill>
              </a:rPr>
              <a:t>’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esame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Esoneri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Libri di testo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Ricevimento studenti</a:t>
            </a: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Char char="ü"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 e-mail/telefono docente: 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  <a:hlinkClick r:id="rId2"/>
              </a:rPr>
              <a:t>Michela.Salamone@uniroma2.it</a:t>
            </a:r>
            <a:endParaRPr lang="it-IT" b="1" dirty="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  <a:buClr>
                <a:srgbClr val="002060"/>
              </a:buClr>
              <a:buFont typeface="Wingdings" pitchFamily="2" charset="2"/>
              <a:buNone/>
            </a:pP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				06-7259 4387 (studio)</a:t>
            </a:r>
          </a:p>
          <a:p>
            <a:pPr lvl="4">
              <a:spcBef>
                <a:spcPct val="50000"/>
              </a:spcBef>
              <a:buClr>
                <a:srgbClr val="002060"/>
              </a:buClr>
              <a:buFont typeface="Wingdings" pitchFamily="2" charset="2"/>
              <a:buNone/>
            </a:pPr>
            <a:r>
              <a:rPr lang="it-IT" b="1" dirty="0">
                <a:solidFill>
                  <a:srgbClr val="CC0000"/>
                </a:solidFill>
                <a:latin typeface="Comic Sans MS" pitchFamily="66" charset="0"/>
              </a:rPr>
              <a:t>		</a:t>
            </a:r>
            <a:r>
              <a:rPr lang="it-IT" b="1" dirty="0">
                <a:solidFill>
                  <a:srgbClr val="002060"/>
                </a:solidFill>
                <a:latin typeface="Comic Sans MS" pitchFamily="66" charset="0"/>
              </a:rPr>
              <a:t>06-7259 4354 (laboratorio)</a:t>
            </a:r>
          </a:p>
          <a:p>
            <a:pPr lvl="4">
              <a:spcBef>
                <a:spcPct val="50000"/>
              </a:spcBef>
              <a:buClr>
                <a:srgbClr val="002060"/>
              </a:buClr>
              <a:buFont typeface="Wingdings" pitchFamily="2" charset="2"/>
              <a:buNone/>
            </a:pPr>
            <a:endParaRPr lang="it-IT" b="1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 txBox="1">
            <a:spLocks noChangeArrowheads="1"/>
          </p:cNvSpPr>
          <p:nvPr/>
        </p:nvSpPr>
        <p:spPr bwMode="auto">
          <a:xfrm>
            <a:off x="214313" y="1071563"/>
            <a:ext cx="8534400" cy="2214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200">
                <a:solidFill>
                  <a:srgbClr val="002060"/>
                </a:solidFill>
                <a:latin typeface="Comic Sans MS" pitchFamily="66" charset="0"/>
              </a:rPr>
              <a:t>Storicamente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</a:pPr>
            <a:endParaRPr lang="en-US" sz="1600">
              <a:solidFill>
                <a:srgbClr val="00206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>
                <a:solidFill>
                  <a:srgbClr val="002060"/>
                </a:solidFill>
                <a:latin typeface="Comic Sans MS" pitchFamily="66" charset="0"/>
              </a:rPr>
              <a:t>La chimica dei composti presenti negli organismi viventi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00206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000">
                <a:solidFill>
                  <a:srgbClr val="002060"/>
                </a:solidFill>
                <a:latin typeface="Comic Sans MS" pitchFamily="66" charset="0"/>
              </a:rPr>
              <a:t>La chimica del CARBONIO</a:t>
            </a:r>
          </a:p>
        </p:txBody>
      </p:sp>
      <p:sp>
        <p:nvSpPr>
          <p:cNvPr id="5123" name="CasellaDiTesto 2"/>
          <p:cNvSpPr txBox="1">
            <a:spLocks noChangeArrowheads="1"/>
          </p:cNvSpPr>
          <p:nvPr/>
        </p:nvSpPr>
        <p:spPr bwMode="auto">
          <a:xfrm>
            <a:off x="1071563" y="357188"/>
            <a:ext cx="67865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FF0000"/>
                </a:solidFill>
                <a:latin typeface="Comic Sans MS" pitchFamily="66" charset="0"/>
              </a:rPr>
              <a:t>CHIMICA ORGANICA</a:t>
            </a:r>
          </a:p>
        </p:txBody>
      </p:sp>
      <p:pic>
        <p:nvPicPr>
          <p:cNvPr id="4" name="Picture 2" descr="FG01_00-03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2857500"/>
            <a:ext cx="5080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CasellaDiTesto 3"/>
          <p:cNvSpPr txBox="1">
            <a:spLocks noChangeArrowheads="1"/>
          </p:cNvSpPr>
          <p:nvPr/>
        </p:nvSpPr>
        <p:spPr bwMode="auto">
          <a:xfrm>
            <a:off x="285750" y="357188"/>
            <a:ext cx="8429625" cy="87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002060"/>
              </a:buClr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</a:rPr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Cosa ha di speciale il CARBONIO?</a:t>
            </a:r>
          </a:p>
          <a:p>
            <a:pPr>
              <a:lnSpc>
                <a:spcPct val="150000"/>
              </a:lnSpc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Perché il 99% dei </a:t>
            </a:r>
            <a:r>
              <a:rPr lang="it-IT" u="sng">
                <a:solidFill>
                  <a:srgbClr val="002060"/>
                </a:solidFill>
                <a:latin typeface="Comic Sans MS" pitchFamily="66" charset="0"/>
              </a:rPr>
              <a:t>26 milioni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di composti organici noti contiene il carbonio?</a:t>
            </a:r>
          </a:p>
        </p:txBody>
      </p:sp>
      <p:sp>
        <p:nvSpPr>
          <p:cNvPr id="6147" name="CasellaDiTesto 4"/>
          <p:cNvSpPr txBox="1">
            <a:spLocks noChangeArrowheads="1"/>
          </p:cNvSpPr>
          <p:nvPr/>
        </p:nvSpPr>
        <p:spPr bwMode="auto">
          <a:xfrm>
            <a:off x="285750" y="1714500"/>
            <a:ext cx="8501063" cy="332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Clr>
                <a:srgbClr val="C00000"/>
              </a:buClr>
              <a:buFont typeface="Wingdings" pitchFamily="2" charset="2"/>
              <a:buChar char="ü"/>
            </a:pPr>
            <a:r>
              <a:rPr lang="it-IT" sz="2000"/>
              <a:t> </a:t>
            </a: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elemento del gruppo 4A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 condivide 4 elettroni di valenza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 forma 4 forti legami covalenti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 si lega con altri atomi di carbonio formando lunghe catene e anelli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 fornisce una varietà di composti praticamente infinita</a:t>
            </a:r>
          </a:p>
          <a:p>
            <a:pPr>
              <a:lnSpc>
                <a:spcPct val="150000"/>
              </a:lnSpc>
            </a:pPr>
            <a:endParaRPr lang="it-IT" sz="2000">
              <a:solidFill>
                <a:srgbClr val="C00000"/>
              </a:solidFill>
              <a:latin typeface="Comic Sans MS" pitchFamily="66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 molti composti organici sono di sintesi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28625" y="1143000"/>
            <a:ext cx="8229600" cy="2071688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000" dirty="0"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u="sng" dirty="0" err="1">
                <a:solidFill>
                  <a:srgbClr val="002060"/>
                </a:solidFill>
                <a:latin typeface="Comic Sans MS" pitchFamily="66" charset="0"/>
              </a:rPr>
              <a:t>Nucleo</a:t>
            </a:r>
            <a:endParaRPr lang="en-US" u="sng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Carico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positivamente</a:t>
            </a: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Fatto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di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protoni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carichi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positivamente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) e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neutroni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neutri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Dimensioni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estremamente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piccole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(10</a:t>
            </a:r>
            <a:r>
              <a:rPr lang="en-US" baseline="30000" dirty="0">
                <a:solidFill>
                  <a:srgbClr val="0070C0"/>
                </a:solidFill>
                <a:latin typeface="Comic Sans MS" pitchFamily="66" charset="0"/>
              </a:rPr>
              <a:t>-14 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- 10</a:t>
            </a:r>
            <a:r>
              <a:rPr lang="en-US" baseline="30000" dirty="0">
                <a:solidFill>
                  <a:srgbClr val="0070C0"/>
                </a:solidFill>
                <a:latin typeface="Comic Sans MS" pitchFamily="66" charset="0"/>
              </a:rPr>
              <a:t>-15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m)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Contiene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essenzialmente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tutta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la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massa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dell’atomo</a:t>
            </a: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endParaRPr lang="en-US" sz="1600" dirty="0"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1600" dirty="0">
              <a:latin typeface="+mn-lt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endParaRPr lang="en-US" sz="1600" dirty="0">
              <a:latin typeface="+mn-lt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endParaRPr lang="en-US" sz="1600" dirty="0">
              <a:latin typeface="+mn-lt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00063" y="3500438"/>
            <a:ext cx="7929562" cy="14224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US" u="sng" dirty="0" err="1">
                <a:solidFill>
                  <a:srgbClr val="002060"/>
                </a:solidFill>
                <a:latin typeface="Comic Sans MS" pitchFamily="66" charset="0"/>
              </a:rPr>
              <a:t>Nube</a:t>
            </a:r>
            <a:r>
              <a:rPr lang="en-US" u="sng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u="sng" dirty="0" err="1">
                <a:solidFill>
                  <a:srgbClr val="002060"/>
                </a:solidFill>
                <a:latin typeface="Comic Sans MS" pitchFamily="66" charset="0"/>
              </a:rPr>
              <a:t>Elettronica</a:t>
            </a:r>
            <a:endParaRPr lang="en-US" u="sng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defRPr/>
            </a:pPr>
            <a:endParaRPr lang="en-US" u="sng" dirty="0"/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Massa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trascurabile</a:t>
            </a:r>
            <a:endParaRPr lang="en-US" dirty="0">
              <a:solidFill>
                <a:srgbClr val="0070C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Orbitano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attorno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al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nucleo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ad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una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distanza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70C0"/>
                </a:solidFill>
                <a:latin typeface="Comic Sans MS" pitchFamily="66" charset="0"/>
              </a:rPr>
              <a:t>di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10</a:t>
            </a:r>
            <a:r>
              <a:rPr lang="en-US" baseline="30000" dirty="0">
                <a:solidFill>
                  <a:srgbClr val="0070C0"/>
                </a:solidFill>
                <a:latin typeface="Comic Sans MS" pitchFamily="66" charset="0"/>
              </a:rPr>
              <a:t>-10</a:t>
            </a:r>
            <a:r>
              <a:rPr lang="en-US" dirty="0">
                <a:solidFill>
                  <a:srgbClr val="0070C0"/>
                </a:solidFill>
                <a:latin typeface="Comic Sans MS" pitchFamily="66" charset="0"/>
              </a:rPr>
              <a:t> m (100 pm)</a:t>
            </a:r>
          </a:p>
          <a:p>
            <a:pPr>
              <a:defRPr/>
            </a:pPr>
            <a:endParaRPr lang="it-IT" dirty="0"/>
          </a:p>
        </p:txBody>
      </p:sp>
      <p:sp>
        <p:nvSpPr>
          <p:cNvPr id="7172" name="CasellaDiTesto 4"/>
          <p:cNvSpPr txBox="1">
            <a:spLocks noChangeArrowheads="1"/>
          </p:cNvSpPr>
          <p:nvPr/>
        </p:nvSpPr>
        <p:spPr bwMode="auto">
          <a:xfrm>
            <a:off x="1285875" y="285750"/>
            <a:ext cx="6072188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>
                <a:solidFill>
                  <a:srgbClr val="C00000"/>
                </a:solidFill>
                <a:latin typeface="Comic Sans MS" pitchFamily="66" charset="0"/>
              </a:rPr>
              <a:t>Struttura dell’atomo</a:t>
            </a:r>
          </a:p>
          <a:p>
            <a:endParaRPr lang="it-IT"/>
          </a:p>
        </p:txBody>
      </p:sp>
      <p:pic>
        <p:nvPicPr>
          <p:cNvPr id="717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4953000"/>
            <a:ext cx="60960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717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asellaDiTesto 3"/>
          <p:cNvSpPr txBox="1">
            <a:spLocks noChangeArrowheads="1"/>
          </p:cNvSpPr>
          <p:nvPr/>
        </p:nvSpPr>
        <p:spPr bwMode="auto">
          <a:xfrm>
            <a:off x="357188" y="428625"/>
            <a:ext cx="5572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Numero atomico (Z):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numero di protoni nel nucleo</a:t>
            </a:r>
          </a:p>
        </p:txBody>
      </p:sp>
      <p:sp>
        <p:nvSpPr>
          <p:cNvPr id="8195" name="CasellaDiTesto 4"/>
          <p:cNvSpPr txBox="1">
            <a:spLocks noChangeArrowheads="1"/>
          </p:cNvSpPr>
          <p:nvPr/>
        </p:nvSpPr>
        <p:spPr bwMode="auto">
          <a:xfrm>
            <a:off x="357188" y="928688"/>
            <a:ext cx="82153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Numero di Massa (A):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somma del numero di protoni e neutroni nel nucleo</a:t>
            </a:r>
          </a:p>
        </p:txBody>
      </p:sp>
      <p:sp>
        <p:nvSpPr>
          <p:cNvPr id="6" name="Freccia in giù 5"/>
          <p:cNvSpPr/>
          <p:nvPr/>
        </p:nvSpPr>
        <p:spPr>
          <a:xfrm>
            <a:off x="3929063" y="1500188"/>
            <a:ext cx="357187" cy="642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8197" name="CasellaDiTesto 6"/>
          <p:cNvSpPr txBox="1">
            <a:spLocks noChangeArrowheads="1"/>
          </p:cNvSpPr>
          <p:nvPr/>
        </p:nvSpPr>
        <p:spPr bwMode="auto">
          <a:xfrm>
            <a:off x="142875" y="2286000"/>
            <a:ext cx="8858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Tutti gli atomi di uno stesso elemento hanno lo stesso numero atomico </a:t>
            </a:r>
            <a:r>
              <a:rPr lang="it-IT" sz="2000">
                <a:solidFill>
                  <a:srgbClr val="C00000"/>
                </a:solidFill>
                <a:latin typeface="Comic Sans MS" pitchFamily="66" charset="0"/>
              </a:rPr>
              <a:t>Z</a:t>
            </a:r>
          </a:p>
        </p:txBody>
      </p:sp>
      <p:sp>
        <p:nvSpPr>
          <p:cNvPr id="8198" name="CasellaDiTesto 7"/>
          <p:cNvSpPr txBox="1">
            <a:spLocks noChangeArrowheads="1"/>
          </p:cNvSpPr>
          <p:nvPr/>
        </p:nvSpPr>
        <p:spPr bwMode="auto">
          <a:xfrm>
            <a:off x="500063" y="3071813"/>
            <a:ext cx="807243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ISOTOPI: </a:t>
            </a:r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atomi dello stesso elemento (stesso Z) che differiscono per il numero di neutroni ed hanno perciò diverso numero di massa (A)</a:t>
            </a: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8199" name="CasellaDiTesto 8"/>
          <p:cNvSpPr txBox="1">
            <a:spLocks noChangeArrowheads="1"/>
          </p:cNvSpPr>
          <p:nvPr/>
        </p:nvSpPr>
        <p:spPr bwMode="auto">
          <a:xfrm>
            <a:off x="500063" y="4643438"/>
            <a:ext cx="80724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MASSA ATOMICA: </a:t>
            </a:r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media pesata tra gli isotopi di un dato elemento presenti in natura</a:t>
            </a:r>
          </a:p>
          <a:p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(es: peso atomico del carbonio: 12.011 uma, poiché in natura si ha il 98.89% di 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12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C e l’1.11% di 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13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C)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5" grpId="0"/>
      <p:bldP spid="6" grpId="0" animBg="1"/>
      <p:bldP spid="8197" grpId="0"/>
      <p:bldP spid="8198" grpId="0"/>
      <p:bldP spid="819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CasellaDiTesto 1"/>
          <p:cNvSpPr txBox="1">
            <a:spLocks noChangeArrowheads="1"/>
          </p:cNvSpPr>
          <p:nvPr/>
        </p:nvSpPr>
        <p:spPr bwMode="auto">
          <a:xfrm>
            <a:off x="214313" y="357188"/>
            <a:ext cx="8501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Come si distribuiscono gli elettroni in un atomo?</a:t>
            </a:r>
          </a:p>
        </p:txBody>
      </p:sp>
      <p:sp>
        <p:nvSpPr>
          <p:cNvPr id="9219" name="CasellaDiTesto 2"/>
          <p:cNvSpPr txBox="1">
            <a:spLocks noChangeArrowheads="1"/>
          </p:cNvSpPr>
          <p:nvPr/>
        </p:nvSpPr>
        <p:spPr bwMode="auto">
          <a:xfrm>
            <a:off x="357188" y="1214438"/>
            <a:ext cx="83581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Il comportamento di un dato elettrone può essere descritto in termini di   una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equazione d’onda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la cui soluzione è </a:t>
            </a:r>
            <a:r>
              <a:rPr lang="el-GR">
                <a:solidFill>
                  <a:srgbClr val="C00000"/>
                </a:solidFill>
                <a:latin typeface="Comic Sans MS" pitchFamily="66" charset="0"/>
              </a:rPr>
              <a:t>ψ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(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funzione d’onda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o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ORBITALE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9220" name="CasellaDiTesto 3"/>
          <p:cNvSpPr txBox="1">
            <a:spLocks noChangeArrowheads="1"/>
          </p:cNvSpPr>
          <p:nvPr/>
        </p:nvSpPr>
        <p:spPr bwMode="auto">
          <a:xfrm>
            <a:off x="357188" y="2000250"/>
            <a:ext cx="83581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Il quadrato della funzione d’onda </a:t>
            </a:r>
            <a:r>
              <a:rPr lang="el-GR">
                <a:solidFill>
                  <a:srgbClr val="C00000"/>
                </a:solidFill>
                <a:latin typeface="Comic Sans MS" pitchFamily="66" charset="0"/>
              </a:rPr>
              <a:t>ψ</a:t>
            </a:r>
            <a:r>
              <a:rPr lang="it-IT" baseline="30000">
                <a:solidFill>
                  <a:srgbClr val="C00000"/>
                </a:solidFill>
                <a:latin typeface="Comic Sans MS" pitchFamily="66" charset="0"/>
              </a:rPr>
              <a:t>2</a:t>
            </a:r>
            <a:r>
              <a:rPr lang="el-GR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esprime la regione di spazio attorno al nucleo in cui è massima la probabilità di trovare l’elettrone</a:t>
            </a:r>
          </a:p>
        </p:txBody>
      </p:sp>
      <p:sp>
        <p:nvSpPr>
          <p:cNvPr id="9221" name="CasellaDiTesto 4"/>
          <p:cNvSpPr txBox="1">
            <a:spLocks noChangeArrowheads="1"/>
          </p:cNvSpPr>
          <p:nvPr/>
        </p:nvSpPr>
        <p:spPr bwMode="auto">
          <a:xfrm>
            <a:off x="457200" y="3886200"/>
            <a:ext cx="835818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I gusci sono ulteriormente suddivisi in sottogusci o orbitali. Esistono 4 differenti tipi di orbitali: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d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f</a:t>
            </a:r>
          </a:p>
        </p:txBody>
      </p:sp>
      <p:pic>
        <p:nvPicPr>
          <p:cNvPr id="922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4572000"/>
            <a:ext cx="6157913" cy="211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CasellaDiTesto 6"/>
          <p:cNvSpPr txBox="1">
            <a:spLocks noChangeArrowheads="1"/>
          </p:cNvSpPr>
          <p:nvPr/>
        </p:nvSpPr>
        <p:spPr bwMode="auto">
          <a:xfrm>
            <a:off x="381000" y="2819400"/>
            <a:ext cx="8501063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charset="0"/>
              <a:buChar char="•"/>
            </a:pPr>
            <a:r>
              <a:rPr lang="it-IT"/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Gli elettroni occupano GUSCI identificati dai numeri 1,2,3 e così via. Ciascun guscio può contenere fino a 2n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elettroni (n=numero del guscio). Gli elettroni del primo guscio sono più vicini al nucleo e quindi più bassi in energia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autoUpdateAnimBg="0"/>
      <p:bldP spid="9219" grpId="0" autoUpdateAnimBg="0"/>
      <p:bldP spid="9220" grpId="0" autoUpdateAnimBg="0"/>
      <p:bldP spid="9221" grpId="0" autoUpdateAnimBg="0"/>
      <p:bldP spid="9223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p02"/>
          <p:cNvPicPr>
            <a:picLocks noChangeAspect="1" noChangeArrowheads="1"/>
          </p:cNvPicPr>
          <p:nvPr/>
        </p:nvPicPr>
        <p:blipFill>
          <a:blip r:embed="rId2" cstate="print"/>
          <a:srcRect l="2785" b="18813"/>
          <a:stretch>
            <a:fillRect/>
          </a:stretch>
        </p:blipFill>
        <p:spPr bwMode="auto">
          <a:xfrm>
            <a:off x="96838" y="1066800"/>
            <a:ext cx="9047162" cy="461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14313" y="4071938"/>
            <a:ext cx="8501062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Arial" charset="0"/>
              <a:buChar char="•"/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 Energie relative degli orbitali atomici:</a:t>
            </a:r>
          </a:p>
          <a:p>
            <a:r>
              <a:rPr lang="it-IT">
                <a:cs typeface="Arial" charset="0"/>
              </a:rPr>
              <a:t>	</a:t>
            </a:r>
          </a:p>
          <a:p>
            <a:r>
              <a:rPr lang="it-IT">
                <a:cs typeface="Arial" charset="0"/>
              </a:rPr>
              <a:t>	             </a:t>
            </a:r>
            <a:r>
              <a:rPr lang="it-IT" sz="2400" b="1">
                <a:solidFill>
                  <a:srgbClr val="FF0000"/>
                </a:solidFill>
                <a:cs typeface="Arial" charset="0"/>
              </a:rPr>
              <a:t>1s &lt; 2s &lt; 2p &lt; 3s &lt; 3p &lt; 4s &lt; 3d </a:t>
            </a:r>
          </a:p>
          <a:p>
            <a:endParaRPr lang="it-IT"/>
          </a:p>
        </p:txBody>
      </p:sp>
      <p:sp>
        <p:nvSpPr>
          <p:cNvPr id="11267" name="CasellaDiTesto 4"/>
          <p:cNvSpPr txBox="1">
            <a:spLocks noChangeArrowheads="1"/>
          </p:cNvSpPr>
          <p:nvPr/>
        </p:nvSpPr>
        <p:spPr bwMode="auto">
          <a:xfrm>
            <a:off x="214313" y="2000250"/>
            <a:ext cx="8643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NODO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= regione dello spazio in cui è nulla la probabilità di trovare l’elettrone, cioè  </a:t>
            </a:r>
            <a:r>
              <a:rPr lang="el-GR">
                <a:solidFill>
                  <a:srgbClr val="C00000"/>
                </a:solidFill>
                <a:latin typeface="Comic Sans MS" pitchFamily="66" charset="0"/>
              </a:rPr>
              <a:t>ψ</a:t>
            </a:r>
            <a:r>
              <a:rPr lang="it-IT" baseline="30000">
                <a:solidFill>
                  <a:srgbClr val="C0000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= 0</a:t>
            </a:r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1000125" y="3143250"/>
            <a:ext cx="6215063" cy="36988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pitchFamily="34" charset="0"/>
              <a:buChar char="•"/>
              <a:defRPr/>
            </a:pPr>
            <a:r>
              <a:rPr lang="it-IT" dirty="0"/>
              <a:t> </a:t>
            </a: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Quanto &gt; è il numero dei nodi, tanto &gt; è l’Energia</a:t>
            </a:r>
          </a:p>
        </p:txBody>
      </p:sp>
      <p:sp>
        <p:nvSpPr>
          <p:cNvPr id="11269" name="CasellaDiTesto 6"/>
          <p:cNvSpPr txBox="1">
            <a:spLocks noChangeArrowheads="1"/>
          </p:cNvSpPr>
          <p:nvPr/>
        </p:nvSpPr>
        <p:spPr bwMode="auto">
          <a:xfrm>
            <a:off x="357188" y="500063"/>
            <a:ext cx="8215312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002060"/>
              </a:buClr>
              <a:buFont typeface="Arial" charset="0"/>
              <a:buChar char="•"/>
            </a:pPr>
            <a:r>
              <a:rPr lang="it-IT"/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Tanto più un orbitale atomico è vicino al nucleo tanto più esso è a bassa ENERGIA. Poiché un orbitale 1s è più vicino al nucleo dell’orbitale 2s, l’orbitale 1s è ad energia più bassa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267" grpId="0"/>
      <p:bldP spid="6" grpId="0" animBg="1"/>
      <p:bldP spid="1126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G01_01-36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 t="23622" b="23622"/>
          <a:stretch>
            <a:fillRect/>
          </a:stretch>
        </p:blipFill>
        <p:spPr bwMode="auto">
          <a:xfrm>
            <a:off x="1143000" y="214313"/>
            <a:ext cx="7164388" cy="2833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2" descr="FG01_01-38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3" cstate="print"/>
          <a:srcRect t="24567" b="29291"/>
          <a:stretch>
            <a:fillRect/>
          </a:stretch>
        </p:blipFill>
        <p:spPr bwMode="auto">
          <a:xfrm>
            <a:off x="0" y="3286125"/>
            <a:ext cx="9040813" cy="312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FG01_01-39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" y="38100"/>
            <a:ext cx="9040813" cy="678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0" y="285750"/>
            <a:ext cx="9144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Regole per la costruzione della CONFIGURAZIONE ELETTRONICA di un atomo</a:t>
            </a: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14313" y="1143000"/>
            <a:ext cx="8643937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lnSpc>
                <a:spcPct val="150000"/>
              </a:lnSpc>
              <a:buFontTx/>
              <a:buAutoNum type="arabicParenR"/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Il RIEMPIMENTO avviene secondo un ordine crescente di ENERGIA </a:t>
            </a:r>
          </a:p>
          <a:p>
            <a:pPr marL="342900" indent="-342900">
              <a:lnSpc>
                <a:spcPct val="150000"/>
              </a:lnSpc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     (1s &lt; 2s &lt; 2p &lt; 3s &lt; 3p &lt; 4s &lt; 3d)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14313" y="2428875"/>
            <a:ext cx="8715375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2)</a:t>
            </a:r>
            <a:r>
              <a:rPr lang="it-IT">
                <a:cs typeface="Arial" charset="0"/>
              </a:rPr>
              <a:t> 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PRINCIPIO DI ESCLUSIONE DI</a:t>
            </a:r>
            <a:r>
              <a:rPr lang="it-IT">
                <a:cs typeface="Arial" charset="0"/>
              </a:rPr>
              <a:t> </a:t>
            </a:r>
            <a:r>
              <a:rPr lang="it-IT">
                <a:solidFill>
                  <a:srgbClr val="00B050"/>
                </a:solidFill>
                <a:latin typeface="Comic Sans MS" pitchFamily="66" charset="0"/>
                <a:cs typeface="Arial" charset="0"/>
              </a:rPr>
              <a:t>PAULI</a:t>
            </a:r>
            <a:r>
              <a:rPr lang="it-IT">
                <a:latin typeface="Comic Sans MS" pitchFamily="66" charset="0"/>
                <a:cs typeface="Arial" charset="0"/>
              </a:rPr>
              <a:t>:</a:t>
            </a:r>
            <a:r>
              <a:rPr lang="it-IT">
                <a:cs typeface="Arial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Due elettroni non possono avere tutti e quattro i numeri quantici (n, l, m, s) uguali, cioè ogni orbitale può contenere fino ad un massimo di due elettroni purchè i loro SPIN siano di segno opposto</a:t>
            </a:r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214313" y="4643438"/>
            <a:ext cx="864393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3)  REGOLA DI </a:t>
            </a:r>
            <a:r>
              <a:rPr lang="it-IT">
                <a:solidFill>
                  <a:srgbClr val="00B050"/>
                </a:solidFill>
                <a:latin typeface="Comic Sans MS" pitchFamily="66" charset="0"/>
                <a:cs typeface="Arial" charset="0"/>
              </a:rPr>
              <a:t>HUND</a:t>
            </a:r>
            <a:r>
              <a:rPr lang="it-IT">
                <a:latin typeface="Comic Sans MS" pitchFamily="66" charset="0"/>
                <a:cs typeface="Arial" charset="0"/>
              </a:rPr>
              <a:t>:</a:t>
            </a:r>
          </a:p>
          <a:p>
            <a:pPr algn="just">
              <a:lnSpc>
                <a:spcPct val="150000"/>
              </a:lnSpc>
            </a:pP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Negli orbitali di uguale energia (DEGENERI), come i 3 orbitali p, gli elettroni si dipongono con spin SPAIATI sino ad occupare singolarmente ogni orbitale degenere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it-IT" smtClean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it-IT" smtClean="0"/>
          </a:p>
        </p:txBody>
      </p:sp>
      <p:pic>
        <p:nvPicPr>
          <p:cNvPr id="2052" name="Picture 2" descr="FG01_00-06T02UN.JPG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388" y="38100"/>
            <a:ext cx="9040812" cy="678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tab0103"/>
          <p:cNvPicPr>
            <a:picLocks noChangeAspect="1" noChangeArrowheads="1"/>
          </p:cNvPicPr>
          <p:nvPr/>
        </p:nvPicPr>
        <p:blipFill>
          <a:blip r:embed="rId2" cstate="print"/>
          <a:srcRect b="20015"/>
          <a:stretch>
            <a:fillRect/>
          </a:stretch>
        </p:blipFill>
        <p:spPr>
          <a:xfrm>
            <a:off x="1187624" y="692696"/>
            <a:ext cx="7343775" cy="5432041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CasellaDiTesto 4"/>
          <p:cNvSpPr txBox="1">
            <a:spLocks noChangeArrowheads="1"/>
          </p:cNvSpPr>
          <p:nvPr/>
        </p:nvSpPr>
        <p:spPr bwMode="auto">
          <a:xfrm>
            <a:off x="142875" y="214313"/>
            <a:ext cx="864393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 dirty="0">
                <a:solidFill>
                  <a:srgbClr val="C00000"/>
                </a:solidFill>
                <a:latin typeface="Comic Sans MS" pitchFamily="66" charset="0"/>
              </a:rPr>
              <a:t>SVILUPPO DELLA TEORIA DEL LEGAME CHIMICO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357188" y="928688"/>
            <a:ext cx="842962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Nel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1858 August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Kekul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é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e Archibald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Couper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independentemente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proposero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che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il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carbonio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fosse </a:t>
            </a:r>
            <a:r>
              <a:rPr lang="en-US" i="1" dirty="0" err="1">
                <a:solidFill>
                  <a:srgbClr val="002060"/>
                </a:solidFill>
                <a:latin typeface="Comic Sans MS" pitchFamily="66" charset="0"/>
              </a:rPr>
              <a:t>tetravalente</a:t>
            </a:r>
            <a:r>
              <a:rPr lang="en-US" i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(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cioè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forma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sempre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4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legami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!)</a:t>
            </a:r>
          </a:p>
          <a:p>
            <a:endParaRPr lang="it-IT" dirty="0"/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57188" y="1844824"/>
            <a:ext cx="8429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 Emil Erlenmeyer propose un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triplo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legame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carbonio-carbonio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per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l’acetilene</a:t>
            </a: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it-IT" dirty="0"/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357188" y="2564904"/>
            <a:ext cx="8572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 Alexander Crum Brown propose un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doppio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legame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carbonio-carbonio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per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l’etilene</a:t>
            </a: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it-IT" dirty="0"/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357188" y="3501008"/>
            <a:ext cx="85725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Nel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1865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Kekul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é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suggerì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che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gli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atomi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carbonio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possono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legarsi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tra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loro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per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formare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anelli</a:t>
            </a: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it-IT" dirty="0"/>
          </a:p>
        </p:txBody>
      </p:sp>
      <p:sp>
        <p:nvSpPr>
          <p:cNvPr id="9" name="CasellaDiTesto 8"/>
          <p:cNvSpPr txBox="1">
            <a:spLocks noChangeArrowheads="1"/>
          </p:cNvSpPr>
          <p:nvPr/>
        </p:nvSpPr>
        <p:spPr bwMode="auto">
          <a:xfrm>
            <a:off x="357188" y="4365104"/>
            <a:ext cx="84296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 typeface="Arial" charset="0"/>
              <a:buChar char="•"/>
            </a:pP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Nel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1874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Jacobus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van’t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Hoff e Joseph Le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Bel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proposero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che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4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atomi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quali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il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carbonio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è legato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avessero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una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precisa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orientazione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spaziale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cioè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che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fossero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ai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vertici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tetraedro</a:t>
            </a:r>
            <a:r>
              <a:rPr lang="en-US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Comic Sans MS" pitchFamily="66" charset="0"/>
              </a:rPr>
              <a:t>regolare</a:t>
            </a:r>
            <a:endParaRPr lang="en-US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it-IT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323528" y="5517232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Nel 1916 Lewis e </a:t>
            </a:r>
            <a:r>
              <a:rPr lang="it-IT" dirty="0" err="1" smtClean="0">
                <a:solidFill>
                  <a:srgbClr val="002060"/>
                </a:solidFill>
                <a:latin typeface="Comic Sans MS" pitchFamily="66" charset="0"/>
              </a:rPr>
              <a:t>Kössel</a:t>
            </a: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 proposero due tipi principali di legami, il legame </a:t>
            </a:r>
            <a:r>
              <a:rPr lang="it-IT" i="1" u="sng" dirty="0" smtClean="0">
                <a:solidFill>
                  <a:srgbClr val="002060"/>
                </a:solidFill>
                <a:latin typeface="Comic Sans MS" pitchFamily="66" charset="0"/>
              </a:rPr>
              <a:t>ionico</a:t>
            </a: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 e il legame </a:t>
            </a:r>
            <a:r>
              <a:rPr lang="it-IT" i="1" u="sng" dirty="0" smtClean="0">
                <a:solidFill>
                  <a:srgbClr val="002060"/>
                </a:solidFill>
                <a:latin typeface="Comic Sans MS" pitchFamily="66" charset="0"/>
              </a:rPr>
              <a:t>covalente </a:t>
            </a:r>
            <a:endParaRPr lang="it-IT" i="1" u="sng" dirty="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/>
      <p:bldP spid="5" grpId="0"/>
      <p:bldP spid="6" grpId="0"/>
      <p:bldP spid="7" grpId="0"/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457200" y="990600"/>
            <a:ext cx="8072438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/>
          <a:lstStyle/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</a:pPr>
            <a:r>
              <a:rPr lang="en-US" sz="2400">
                <a:solidFill>
                  <a:srgbClr val="002060"/>
                </a:solidFill>
                <a:latin typeface="Comic Sans MS" pitchFamily="66" charset="0"/>
              </a:rPr>
              <a:t>Gli atomi si legano perchè il composto che si forma è</a:t>
            </a:r>
          </a:p>
          <a:p>
            <a:pPr marL="342900" indent="-342900" algn="just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</a:pPr>
            <a:r>
              <a:rPr lang="en-US" sz="2400">
                <a:solidFill>
                  <a:srgbClr val="002060"/>
                </a:solidFill>
                <a:latin typeface="Comic Sans MS" pitchFamily="66" charset="0"/>
              </a:rPr>
              <a:t>più stabile e ad energia più bassa degli atomi separati</a:t>
            </a: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</a:pPr>
            <a:endParaRPr lang="en-US" sz="1400">
              <a:solidFill>
                <a:srgbClr val="002060"/>
              </a:solidFill>
              <a:latin typeface="Comic Sans MS" pitchFamily="66" charset="0"/>
            </a:endParaRP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200">
                <a:solidFill>
                  <a:srgbClr val="002060"/>
                </a:solidFill>
                <a:latin typeface="Comic Sans MS" pitchFamily="66" charset="0"/>
              </a:rPr>
              <a:t>Quando si forma un legame viene rilasciata Energia</a:t>
            </a:r>
          </a:p>
          <a:p>
            <a:pPr marL="742950" lvl="1" indent="-285750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2200">
                <a:solidFill>
                  <a:srgbClr val="002060"/>
                </a:solidFill>
                <a:latin typeface="Comic Sans MS" pitchFamily="66" charset="0"/>
              </a:rPr>
              <a:t>Per rompere un legame è richiesta energia</a:t>
            </a:r>
            <a:endParaRPr lang="en-US" sz="2400" u="sng">
              <a:latin typeface="Calibri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304800" y="2971800"/>
            <a:ext cx="8501063" cy="32766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400" u="sng" dirty="0" smtClean="0">
              <a:latin typeface="+mn-lt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r>
              <a:rPr lang="en-US" sz="2600" u="sng" dirty="0" err="1" smtClean="0">
                <a:solidFill>
                  <a:srgbClr val="0070C0"/>
                </a:solidFill>
                <a:latin typeface="Comic Sans MS" pitchFamily="66" charset="0"/>
              </a:rPr>
              <a:t>Guscio</a:t>
            </a:r>
            <a:r>
              <a:rPr lang="en-US" sz="2600" u="sng" dirty="0" smtClean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600" u="sng" dirty="0" err="1">
                <a:solidFill>
                  <a:srgbClr val="0070C0"/>
                </a:solidFill>
                <a:latin typeface="Comic Sans MS" pitchFamily="66" charset="0"/>
              </a:rPr>
              <a:t>di</a:t>
            </a:r>
            <a:r>
              <a:rPr lang="en-US" sz="2600" u="sng" dirty="0">
                <a:solidFill>
                  <a:srgbClr val="0070C0"/>
                </a:solidFill>
                <a:latin typeface="Comic Sans MS" pitchFamily="66" charset="0"/>
              </a:rPr>
              <a:t> </a:t>
            </a:r>
            <a:r>
              <a:rPr lang="en-US" sz="2600" u="sng" dirty="0" err="1" smtClean="0">
                <a:solidFill>
                  <a:srgbClr val="0070C0"/>
                </a:solidFill>
                <a:latin typeface="Comic Sans MS" pitchFamily="66" charset="0"/>
              </a:rPr>
              <a:t>valenza</a:t>
            </a:r>
            <a:r>
              <a:rPr lang="en-US" sz="2600" u="sng" dirty="0" smtClean="0">
                <a:solidFill>
                  <a:srgbClr val="0070C0"/>
                </a:solidFill>
                <a:latin typeface="Comic Sans MS" pitchFamily="66" charset="0"/>
              </a:rPr>
              <a:t> (Lewis)</a:t>
            </a:r>
            <a:endParaRPr lang="en-US" sz="2600" u="sng" dirty="0">
              <a:solidFill>
                <a:srgbClr val="0070C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9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600" u="sng" dirty="0" smtClean="0">
              <a:solidFill>
                <a:srgbClr val="0070C0"/>
              </a:solidFill>
              <a:latin typeface="Comic Sans MS" pitchFamily="66" charset="0"/>
            </a:endParaRPr>
          </a:p>
          <a:p>
            <a:pPr marL="742950" lvl="1" indent="-28575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Otto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nel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guscio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valenza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(</a:t>
            </a:r>
            <a:r>
              <a:rPr lang="en-US" sz="2200" i="1" dirty="0">
                <a:solidFill>
                  <a:srgbClr val="002060"/>
                </a:solidFill>
                <a:latin typeface="Comic Sans MS" pitchFamily="66" charset="0"/>
              </a:rPr>
              <a:t>un </a:t>
            </a:r>
            <a:r>
              <a:rPr lang="en-US" sz="2200" i="1" dirty="0" err="1">
                <a:solidFill>
                  <a:srgbClr val="FF0000"/>
                </a:solidFill>
                <a:latin typeface="Comic Sans MS" pitchFamily="66" charset="0"/>
              </a:rPr>
              <a:t>ottetto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)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impartisce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una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particolare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stabilità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gas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nobili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(o </a:t>
            </a:r>
            <a:r>
              <a:rPr lang="en-US" sz="2200" i="1" dirty="0" err="1">
                <a:solidFill>
                  <a:srgbClr val="002060"/>
                </a:solidFill>
                <a:latin typeface="Comic Sans MS" pitchFamily="66" charset="0"/>
              </a:rPr>
              <a:t>inerti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)</a:t>
            </a:r>
          </a:p>
          <a:p>
            <a:pPr marL="742950" lvl="1" indent="-285750" algn="just" eaLnBrk="0" hangingPunct="0">
              <a:lnSpc>
                <a:spcPct val="90000"/>
              </a:lnSpc>
              <a:spcBef>
                <a:spcPct val="20000"/>
              </a:spcBef>
              <a:defRPr/>
            </a:pPr>
            <a:endParaRPr lang="en-US" sz="22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marL="742950" lvl="1" indent="-285750" algn="just" eaLnBrk="0" hangingPunct="0">
              <a:lnSpc>
                <a:spcPct val="90000"/>
              </a:lnSpc>
              <a:spcBef>
                <a:spcPct val="20000"/>
              </a:spcBef>
              <a:buFont typeface="Arial" charset="0"/>
              <a:buChar char="–"/>
              <a:defRPr/>
            </a:pP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La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chimica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elemento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è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governata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dai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suoi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elettroni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valenza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ed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in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particolare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Comic Sans MS" pitchFamily="66" charset="0"/>
              </a:rPr>
              <a:t>dalla</a:t>
            </a:r>
            <a:r>
              <a:rPr lang="en-US" sz="2200" dirty="0" smtClean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tendenza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ad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assumere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la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configurazione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del gas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nobile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ad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esso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più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vicino</a:t>
            </a: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143000" y="304800"/>
            <a:ext cx="594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Perché si formano i legami?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1741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71500" y="857250"/>
            <a:ext cx="8153400" cy="4572000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r>
              <a:rPr lang="en-US" sz="2100" u="sng" dirty="0" err="1" smtClean="0">
                <a:solidFill>
                  <a:srgbClr val="C00000"/>
                </a:solidFill>
                <a:latin typeface="Comic Sans MS" pitchFamily="66" charset="0"/>
              </a:rPr>
              <a:t>Legami</a:t>
            </a:r>
            <a:r>
              <a:rPr lang="en-US" sz="2100" u="sng" dirty="0" smtClean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100" u="sng" dirty="0" err="1">
                <a:solidFill>
                  <a:srgbClr val="C00000"/>
                </a:solidFill>
                <a:latin typeface="Comic Sans MS" pitchFamily="66" charset="0"/>
              </a:rPr>
              <a:t>ionici</a:t>
            </a:r>
            <a:endParaRPr lang="en-US" sz="2100" u="sng" dirty="0">
              <a:solidFill>
                <a:srgbClr val="C0000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u="sng" dirty="0">
              <a:solidFill>
                <a:srgbClr val="C0000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Alcuni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elementi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raggiungono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la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configurazione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ottetto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guadagnando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o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perdendo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elettroni</a:t>
            </a: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Quando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atomo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neutro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guadagna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o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perde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si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forma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uno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IONE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I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metalli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alcalini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del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gruppo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1A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perdono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formando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catione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alogeni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del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gruppo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7A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acquistano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formando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anione</a:t>
            </a: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ioni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sono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tenuti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insieme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dall’attrazione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elettrostatica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, come in Na</a:t>
            </a:r>
            <a:r>
              <a:rPr lang="en-US" sz="2100" baseline="30000" dirty="0">
                <a:solidFill>
                  <a:srgbClr val="002060"/>
                </a:solidFill>
                <a:latin typeface="Comic Sans MS" pitchFamily="66" charset="0"/>
              </a:rPr>
              <a:t>+</a:t>
            </a:r>
            <a:r>
              <a:rPr lang="en-US" sz="21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100" dirty="0" err="1">
                <a:solidFill>
                  <a:srgbClr val="002060"/>
                </a:solidFill>
                <a:latin typeface="Comic Sans MS" pitchFamily="66" charset="0"/>
              </a:rPr>
              <a:t>Cl</a:t>
            </a:r>
            <a:r>
              <a:rPr lang="en-US" sz="2100" baseline="30000" dirty="0">
                <a:solidFill>
                  <a:srgbClr val="002060"/>
                </a:solidFill>
                <a:latin typeface="Comic Sans MS" pitchFamily="66" charset="0"/>
              </a:rPr>
              <a:t>-</a:t>
            </a:r>
            <a:r>
              <a:rPr lang="en-US" sz="2100" dirty="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en-US" sz="2100" dirty="0" err="1">
                <a:solidFill>
                  <a:srgbClr val="002060"/>
                </a:solidFill>
                <a:latin typeface="Comic Sans MS" pitchFamily="66" charset="0"/>
              </a:rPr>
              <a:t>formando</a:t>
            </a:r>
            <a:r>
              <a:rPr lang="en-US" sz="2100" dirty="0">
                <a:solidFill>
                  <a:srgbClr val="002060"/>
                </a:solidFill>
                <a:latin typeface="Comic Sans MS" pitchFamily="66" charset="0"/>
              </a:rPr>
              <a:t> un </a:t>
            </a:r>
            <a:r>
              <a:rPr lang="en-US" sz="2100" i="1" dirty="0" err="1">
                <a:solidFill>
                  <a:srgbClr val="002060"/>
                </a:solidFill>
                <a:latin typeface="Comic Sans MS" pitchFamily="66" charset="0"/>
              </a:rPr>
              <a:t>legame</a:t>
            </a:r>
            <a:r>
              <a:rPr lang="en-US" sz="2100" i="1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100" i="1" dirty="0" err="1">
                <a:solidFill>
                  <a:srgbClr val="002060"/>
                </a:solidFill>
                <a:latin typeface="Comic Sans MS" pitchFamily="66" charset="0"/>
              </a:rPr>
              <a:t>ionico</a:t>
            </a:r>
            <a:endParaRPr lang="en-US" sz="2100" i="1" baseline="300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baseline="30000" dirty="0"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571500" y="857250"/>
            <a:ext cx="8153400" cy="3929063"/>
          </a:xfrm>
          <a:prstGeom prst="rect">
            <a:avLst/>
          </a:prstGeom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r>
              <a:rPr lang="en-US" sz="2100" u="sng" dirty="0" err="1">
                <a:solidFill>
                  <a:srgbClr val="C00000"/>
                </a:solidFill>
                <a:latin typeface="Comic Sans MS" pitchFamily="66" charset="0"/>
              </a:rPr>
              <a:t>Legami</a:t>
            </a:r>
            <a:r>
              <a:rPr lang="en-US" sz="2100" u="sng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en-US" sz="2100" u="sng" dirty="0" err="1">
                <a:solidFill>
                  <a:srgbClr val="C00000"/>
                </a:solidFill>
                <a:latin typeface="Comic Sans MS" pitchFamily="66" charset="0"/>
              </a:rPr>
              <a:t>covalenti</a:t>
            </a:r>
            <a:endParaRPr lang="en-US" sz="2100" u="sng" dirty="0">
              <a:solidFill>
                <a:srgbClr val="C0000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u="sng" dirty="0">
              <a:solidFill>
                <a:srgbClr val="C0000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Legame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formato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atomi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che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i="1" u="sng" dirty="0" err="1">
                <a:solidFill>
                  <a:srgbClr val="002060"/>
                </a:solidFill>
                <a:latin typeface="Comic Sans MS" pitchFamily="66" charset="0"/>
              </a:rPr>
              <a:t>condividono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elettroni</a:t>
            </a: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Riguarda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gli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atomi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al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centro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della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TAVOLA PERIODICA come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il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carbonio</a:t>
            </a: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L’insieme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elettricamente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neutro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degli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atomi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uniti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da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legami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covalenti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è </a:t>
            </a:r>
            <a:r>
              <a:rPr lang="en-US" sz="2200" dirty="0" err="1">
                <a:solidFill>
                  <a:srgbClr val="002060"/>
                </a:solidFill>
                <a:latin typeface="Comic Sans MS" pitchFamily="66" charset="0"/>
              </a:rPr>
              <a:t>una</a:t>
            </a:r>
            <a:r>
              <a:rPr lang="en-US" sz="2200" dirty="0">
                <a:solidFill>
                  <a:srgbClr val="002060"/>
                </a:solidFill>
                <a:latin typeface="Comic Sans MS" pitchFamily="66" charset="0"/>
              </a:rPr>
              <a:t> MOLECOLA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rgbClr val="002060"/>
              </a:buClr>
              <a:buFont typeface="Arial" charset="0"/>
              <a:buChar char="•"/>
              <a:defRPr/>
            </a:pPr>
            <a:endParaRPr lang="en-US" sz="2200" dirty="0">
              <a:solidFill>
                <a:srgbClr val="002060"/>
              </a:solidFill>
              <a:latin typeface="Comic Sans MS" pitchFamily="66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baseline="30000" dirty="0">
              <a:latin typeface="+mn-lt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Times" pitchFamily="1" charset="0"/>
              <a:buNone/>
              <a:defRPr/>
            </a:pPr>
            <a:endParaRPr lang="en-US" sz="21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000250"/>
            <a:ext cx="777240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CasellaDiTesto 3"/>
          <p:cNvSpPr txBox="1">
            <a:spLocks noChangeArrowheads="1"/>
          </p:cNvSpPr>
          <p:nvPr/>
        </p:nvSpPr>
        <p:spPr bwMode="auto">
          <a:xfrm>
            <a:off x="357188" y="428625"/>
            <a:ext cx="7858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Per rappresentare i legami covalenti nelle molecole si usano</a:t>
            </a:r>
          </a:p>
        </p:txBody>
      </p:sp>
      <p:sp>
        <p:nvSpPr>
          <p:cNvPr id="20484" name="CasellaDiTesto 4"/>
          <p:cNvSpPr txBox="1">
            <a:spLocks noChangeArrowheads="1"/>
          </p:cNvSpPr>
          <p:nvPr/>
        </p:nvSpPr>
        <p:spPr bwMode="auto">
          <a:xfrm>
            <a:off x="428625" y="1285875"/>
            <a:ext cx="7858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it-IT"/>
              <a:t> 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STRUTTURE DI LEWIS (elettrone-punto)</a:t>
            </a:r>
          </a:p>
        </p:txBody>
      </p:sp>
      <p:sp>
        <p:nvSpPr>
          <p:cNvPr id="20485" name="CasellaDiTesto 5"/>
          <p:cNvSpPr txBox="1">
            <a:spLocks noChangeArrowheads="1"/>
          </p:cNvSpPr>
          <p:nvPr/>
        </p:nvSpPr>
        <p:spPr bwMode="auto">
          <a:xfrm>
            <a:off x="500063" y="3571875"/>
            <a:ext cx="78581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it-IT"/>
              <a:t> </a:t>
            </a: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STRUTTURE DI KEKULE’ (legame-trattino)</a:t>
            </a:r>
          </a:p>
        </p:txBody>
      </p:sp>
      <p:pic>
        <p:nvPicPr>
          <p:cNvPr id="20486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" y="4143375"/>
            <a:ext cx="7848600" cy="178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8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/>
      <p:bldP spid="2048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57200" y="1428750"/>
            <a:ext cx="8382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1) Determina il numero di elettroni di valenza della molecola (ione) sommando quelli provenienti da ciascun atomo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495300" y="2266950"/>
            <a:ext cx="807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2) Determina la sistemazione degli atomi nella molecola (ione) (Di solito è determinata sperimentalmente)</a:t>
            </a:r>
          </a:p>
        </p:txBody>
      </p:sp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33400" y="3068960"/>
            <a:ext cx="80772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3) Sistema gli elettroni in coppie in modo che ciascun atomo abbia il guscio di valenza </a:t>
            </a: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completo (N.B. La regola dell’ottetto si applica agli elementi del 2° periodo della Tavola Periodica, gli elementi del 3° periodo ed oltre possono espandere l’ottetto!)</a:t>
            </a:r>
            <a:endParaRPr lang="it-IT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533400" y="4371826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4) Indica una coppia di elettroni di legame con una singola linea ed una coppia di elettroni di non legame come coppia di punti di Lewis</a:t>
            </a: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533400" y="5222527"/>
            <a:ext cx="7620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5) Utilizza legami multipli dove </a:t>
            </a:r>
            <a:r>
              <a:rPr lang="it-IT" dirty="0" smtClean="0">
                <a:solidFill>
                  <a:srgbClr val="002060"/>
                </a:solidFill>
                <a:latin typeface="Comic Sans MS" pitchFamily="66" charset="0"/>
              </a:rPr>
              <a:t>necessario (legami doppi o tripli)</a:t>
            </a:r>
            <a:endParaRPr lang="it-IT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533400" y="5798591"/>
            <a:ext cx="8001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6) Verifica se ad ogni atomo deve essere assegnata una carica formale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0" y="285750"/>
            <a:ext cx="9144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>
                <a:solidFill>
                  <a:srgbClr val="FF0000"/>
                </a:solidFill>
                <a:latin typeface="Comic Sans MS" pitchFamily="66" charset="0"/>
                <a:cs typeface="Arial" charset="0"/>
              </a:rPr>
              <a:t>Linee guida per scrivere correttamente le STRUTTURE DI LEWIS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3" grpId="0" autoUpdateAnimBg="0"/>
      <p:bldP spid="4" grpId="0" autoUpdateAnimBg="0"/>
      <p:bldP spid="5" grpId="0" autoUpdateAnimBg="0"/>
      <p:bldP spid="6" grpId="0" autoUpdateAnimBg="0"/>
      <p:bldP spid="7" grpId="0" autoUpdateAnimBg="0"/>
      <p:bldP spid="8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ccia a destra 3"/>
          <p:cNvSpPr/>
          <p:nvPr/>
        </p:nvSpPr>
        <p:spPr>
          <a:xfrm>
            <a:off x="5214938" y="1571625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" name="Freccia a destra 4"/>
          <p:cNvSpPr/>
          <p:nvPr/>
        </p:nvSpPr>
        <p:spPr>
          <a:xfrm>
            <a:off x="2643188" y="2428875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71688" y="3000375"/>
            <a:ext cx="5715000" cy="120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14313" y="4429125"/>
            <a:ext cx="82867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Le </a:t>
            </a:r>
            <a:r>
              <a:rPr lang="it-IT" u="sng">
                <a:solidFill>
                  <a:srgbClr val="002060"/>
                </a:solidFill>
                <a:latin typeface="Comic Sans MS" pitchFamily="66" charset="0"/>
              </a:rPr>
              <a:t>coppie solitarie di elettroni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o </a:t>
            </a:r>
            <a:r>
              <a:rPr lang="it-IT" i="1">
                <a:solidFill>
                  <a:srgbClr val="C00000"/>
                </a:solidFill>
                <a:latin typeface="Comic Sans MS" pitchFamily="66" charset="0"/>
              </a:rPr>
              <a:t>elettroni di non legame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sono elettroni di valenza non impegnati nella formazione di legami. Possono agire da nucleofili</a:t>
            </a:r>
            <a:endParaRPr lang="it-IT"/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250" y="5214938"/>
            <a:ext cx="47625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214313" y="214313"/>
            <a:ext cx="87153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Il </a:t>
            </a:r>
            <a:r>
              <a:rPr lang="it-IT" u="sng">
                <a:solidFill>
                  <a:srgbClr val="002060"/>
                </a:solidFill>
                <a:latin typeface="Comic Sans MS" pitchFamily="66" charset="0"/>
              </a:rPr>
              <a:t>numero di legami covalenti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dipende dal numero di elettroni di valenza di cui esso necessita per raggiungere la configurazione di ottetto:</a:t>
            </a:r>
          </a:p>
          <a:p>
            <a:endParaRPr lang="it-IT"/>
          </a:p>
        </p:txBody>
      </p:sp>
      <p:sp>
        <p:nvSpPr>
          <p:cNvPr id="11" name="CasellaDiTesto 10"/>
          <p:cNvSpPr txBox="1">
            <a:spLocks noChangeArrowheads="1"/>
          </p:cNvSpPr>
          <p:nvPr/>
        </p:nvSpPr>
        <p:spPr bwMode="auto">
          <a:xfrm>
            <a:off x="285750" y="1143000"/>
            <a:ext cx="8572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 L’idrogeno (configurazione atomica 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 necessita di un solo elettrone per raggiungere la configurazione dell’elio (1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</a:t>
            </a:r>
            <a:endParaRPr lang="it-IT"/>
          </a:p>
        </p:txBody>
      </p:sp>
      <p:sp>
        <p:nvSpPr>
          <p:cNvPr id="12" name="CasellaDiTesto 11"/>
          <p:cNvSpPr txBox="1">
            <a:spLocks noChangeArrowheads="1"/>
          </p:cNvSpPr>
          <p:nvPr/>
        </p:nvSpPr>
        <p:spPr bwMode="auto">
          <a:xfrm>
            <a:off x="6143625" y="1428750"/>
            <a:ext cx="3000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forma 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1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legame</a:t>
            </a:r>
            <a:endParaRPr lang="it-IT"/>
          </a:p>
        </p:txBody>
      </p:sp>
      <p:sp>
        <p:nvSpPr>
          <p:cNvPr id="13" name="CasellaDiTesto 12"/>
          <p:cNvSpPr txBox="1">
            <a:spLocks noChangeArrowheads="1"/>
          </p:cNvSpPr>
          <p:nvPr/>
        </p:nvSpPr>
        <p:spPr bwMode="auto">
          <a:xfrm>
            <a:off x="285750" y="2071688"/>
            <a:ext cx="83581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 L’azoto (2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 necessita di 3 elettroni per raggiungere la configurazione del neon (2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 </a:t>
            </a:r>
            <a:endParaRPr lang="it-IT"/>
          </a:p>
        </p:txBody>
      </p:sp>
      <p:sp>
        <p:nvSpPr>
          <p:cNvPr id="14" name="CasellaDiTesto 13"/>
          <p:cNvSpPr txBox="1">
            <a:spLocks noChangeArrowheads="1"/>
          </p:cNvSpPr>
          <p:nvPr/>
        </p:nvSpPr>
        <p:spPr bwMode="auto">
          <a:xfrm>
            <a:off x="4000500" y="2344738"/>
            <a:ext cx="3214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forma 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legami    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/>
      <p:bldP spid="10" grpId="0"/>
      <p:bldP spid="11" grpId="0"/>
      <p:bldP spid="12" grpId="0"/>
      <p:bldP spid="13" grpId="0"/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2"/>
          <p:cNvSpPr txBox="1">
            <a:spLocks noChangeArrowheads="1"/>
          </p:cNvSpPr>
          <p:nvPr/>
        </p:nvSpPr>
        <p:spPr bwMode="auto">
          <a:xfrm>
            <a:off x="457200" y="609600"/>
            <a:ext cx="7772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CARICA FORMALE</a:t>
            </a:r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: carica di un atomo in uno ione poliatomico o in una molecola</a:t>
            </a:r>
          </a:p>
        </p:txBody>
      </p:sp>
      <p:sp>
        <p:nvSpPr>
          <p:cNvPr id="59395" name="Text Box 3"/>
          <p:cNvSpPr txBox="1">
            <a:spLocks noChangeArrowheads="1"/>
          </p:cNvSpPr>
          <p:nvPr/>
        </p:nvSpPr>
        <p:spPr bwMode="auto">
          <a:xfrm>
            <a:off x="381000" y="2743200"/>
            <a:ext cx="82296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 b="1">
                <a:solidFill>
                  <a:schemeClr val="hlink"/>
                </a:solidFill>
                <a:latin typeface="Comic Sans MS" pitchFamily="66" charset="0"/>
              </a:rPr>
              <a:t>CARICA FORMALE</a:t>
            </a:r>
            <a:r>
              <a:rPr lang="it-IT" sz="2000">
                <a:latin typeface="Comic Sans MS" pitchFamily="66" charset="0"/>
              </a:rPr>
              <a:t> 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= numero di elettroni di valenza – (numero di elettroni di non legame + ½ elettroni di legame</a:t>
            </a:r>
            <a:r>
              <a:rPr lang="it-IT" sz="2000">
                <a:latin typeface="Comic Sans MS" pitchFamily="66" charset="0"/>
              </a:rPr>
              <a:t> )</a:t>
            </a:r>
          </a:p>
        </p:txBody>
      </p:sp>
      <p:sp>
        <p:nvSpPr>
          <p:cNvPr id="59396" name="Text Box 4"/>
          <p:cNvSpPr txBox="1">
            <a:spLocks noChangeArrowheads="1"/>
          </p:cNvSpPr>
          <p:nvPr/>
        </p:nvSpPr>
        <p:spPr bwMode="auto">
          <a:xfrm>
            <a:off x="1295400" y="3886200"/>
            <a:ext cx="5867400" cy="114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Es: 	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H</a:t>
            </a:r>
            <a:r>
              <a:rPr lang="it-IT" b="1" baseline="-25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O , H</a:t>
            </a:r>
            <a:r>
              <a:rPr lang="it-IT" b="1" baseline="-25000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O</a:t>
            </a:r>
            <a:r>
              <a:rPr lang="it-IT" sz="2400" b="1" baseline="30000">
                <a:solidFill>
                  <a:srgbClr val="002060"/>
                </a:solidFill>
                <a:latin typeface="Comic Sans MS" pitchFamily="66" charset="0"/>
              </a:rPr>
              <a:t>+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 , OH</a:t>
            </a:r>
            <a:r>
              <a:rPr lang="it-IT" sz="2400" b="1" baseline="30000">
                <a:solidFill>
                  <a:srgbClr val="002060"/>
                </a:solidFill>
                <a:latin typeface="Comic Sans MS" pitchFamily="66" charset="0"/>
              </a:rPr>
              <a:t>-</a:t>
            </a:r>
          </a:p>
          <a:p>
            <a:pPr>
              <a:spcBef>
                <a:spcPct val="50000"/>
              </a:spcBef>
            </a:pPr>
            <a:endParaRPr lang="it-IT" sz="2400" baseline="3000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	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NH</a:t>
            </a:r>
            <a:r>
              <a:rPr lang="it-IT" b="1" baseline="-25000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 , NH</a:t>
            </a:r>
            <a:r>
              <a:rPr lang="it-IT" b="1" baseline="-25000">
                <a:solidFill>
                  <a:srgbClr val="002060"/>
                </a:solidFill>
                <a:latin typeface="Comic Sans MS" pitchFamily="66" charset="0"/>
              </a:rPr>
              <a:t>4</a:t>
            </a:r>
            <a:r>
              <a:rPr lang="it-IT" sz="2400" b="1" baseline="30000">
                <a:solidFill>
                  <a:srgbClr val="002060"/>
                </a:solidFill>
                <a:latin typeface="Comic Sans MS" pitchFamily="66" charset="0"/>
              </a:rPr>
              <a:t>+</a:t>
            </a:r>
            <a:r>
              <a:rPr lang="it-IT" b="1">
                <a:solidFill>
                  <a:srgbClr val="002060"/>
                </a:solidFill>
                <a:latin typeface="Comic Sans MS" pitchFamily="66" charset="0"/>
              </a:rPr>
              <a:t> , NH</a:t>
            </a:r>
            <a:r>
              <a:rPr lang="it-IT" b="1" baseline="-25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sz="2400" b="1" baseline="30000">
                <a:solidFill>
                  <a:srgbClr val="002060"/>
                </a:solidFill>
                <a:latin typeface="Comic Sans MS" pitchFamily="66" charset="0"/>
              </a:rPr>
              <a:t>-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9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4" grpId="0" autoUpdateAnimBg="0"/>
      <p:bldP spid="59395" grpId="0" autoUpdateAnimBg="0"/>
      <p:bldP spid="5939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214313" y="214313"/>
            <a:ext cx="8715375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Un altro modo per identificare se un legame è </a:t>
            </a:r>
            <a:r>
              <a:rPr lang="it-IT">
                <a:solidFill>
                  <a:srgbClr val="FF3300"/>
                </a:solidFill>
                <a:latin typeface="Comic Sans MS" pitchFamily="66" charset="0"/>
              </a:rPr>
              <a:t>IONICO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o </a:t>
            </a:r>
            <a:r>
              <a:rPr lang="it-IT">
                <a:solidFill>
                  <a:srgbClr val="FF3300"/>
                </a:solidFill>
                <a:latin typeface="Comic Sans MS" pitchFamily="66" charset="0"/>
              </a:rPr>
              <a:t>COVALENTE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è quello di paragonare le ELETTRONEGATIVITA’ degli atomi coinvolti</a:t>
            </a:r>
            <a:r>
              <a:rPr lang="it-IT">
                <a:solidFill>
                  <a:srgbClr val="FF3300"/>
                </a:solidFill>
                <a:latin typeface="Comic Sans MS" pitchFamily="66" charset="0"/>
              </a:rPr>
              <a:t> </a:t>
            </a:r>
          </a:p>
          <a:p>
            <a:endParaRPr lang="it-IT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95536" y="1124744"/>
            <a:ext cx="7620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dirty="0">
                <a:solidFill>
                  <a:srgbClr val="00CC99"/>
                </a:solidFill>
                <a:latin typeface="Comic Sans MS" pitchFamily="66" charset="0"/>
              </a:rPr>
              <a:t>ELETTRONEGATIVITA’ </a:t>
            </a:r>
            <a:r>
              <a:rPr lang="it-IT" dirty="0">
                <a:solidFill>
                  <a:srgbClr val="002060"/>
                </a:solidFill>
                <a:latin typeface="Comic Sans MS" pitchFamily="66" charset="0"/>
              </a:rPr>
              <a:t>= tendenza di un atomo ad attrarre verso di sé gli elettroni di legame</a:t>
            </a:r>
          </a:p>
        </p:txBody>
      </p:sp>
      <p:pic>
        <p:nvPicPr>
          <p:cNvPr id="3076" name="Picture 2" descr="FG01_01-06T03UN.JPG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752600"/>
            <a:ext cx="6035675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  <p:bldP spid="58373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2"/>
          <p:cNvSpPr txBox="1">
            <a:spLocks noChangeArrowheads="1"/>
          </p:cNvSpPr>
          <p:nvPr/>
        </p:nvSpPr>
        <p:spPr bwMode="auto">
          <a:xfrm>
            <a:off x="685800" y="533400"/>
            <a:ext cx="1371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FF3300"/>
                </a:solidFill>
                <a:latin typeface="Symbol" pitchFamily="18" charset="2"/>
              </a:rPr>
              <a:t>D</a:t>
            </a: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E &gt; 1.9</a:t>
            </a:r>
          </a:p>
        </p:txBody>
      </p:sp>
      <p:sp>
        <p:nvSpPr>
          <p:cNvPr id="4" name="Freccia a destra 3"/>
          <p:cNvSpPr/>
          <p:nvPr/>
        </p:nvSpPr>
        <p:spPr>
          <a:xfrm>
            <a:off x="2743200" y="685800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4114800" y="533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002060"/>
                </a:solidFill>
                <a:latin typeface="Comic Sans MS" pitchFamily="66" charset="0"/>
              </a:rPr>
              <a:t>LEGAME IONICO</a:t>
            </a:r>
          </a:p>
        </p:txBody>
      </p:sp>
      <p:sp>
        <p:nvSpPr>
          <p:cNvPr id="57350" name="Text Box 6"/>
          <p:cNvSpPr txBox="1">
            <a:spLocks noChangeArrowheads="1"/>
          </p:cNvSpPr>
          <p:nvPr/>
        </p:nvSpPr>
        <p:spPr bwMode="auto">
          <a:xfrm>
            <a:off x="685800" y="3962400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0.5 &lt; </a:t>
            </a:r>
            <a:r>
              <a:rPr lang="it-IT" sz="2400">
                <a:solidFill>
                  <a:srgbClr val="FF3300"/>
                </a:solidFill>
                <a:latin typeface="Symbol" pitchFamily="18" charset="2"/>
              </a:rPr>
              <a:t>D</a:t>
            </a: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E &lt; 1.9</a:t>
            </a:r>
          </a:p>
        </p:txBody>
      </p:sp>
      <p:sp>
        <p:nvSpPr>
          <p:cNvPr id="2" name="Freccia a destra 3"/>
          <p:cNvSpPr/>
          <p:nvPr/>
        </p:nvSpPr>
        <p:spPr>
          <a:xfrm>
            <a:off x="2971800" y="4114800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7352" name="Text Box 8"/>
          <p:cNvSpPr txBox="1">
            <a:spLocks noChangeArrowheads="1"/>
          </p:cNvSpPr>
          <p:nvPr/>
        </p:nvSpPr>
        <p:spPr bwMode="auto">
          <a:xfrm>
            <a:off x="4038600" y="3962400"/>
            <a:ext cx="487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002060"/>
                </a:solidFill>
                <a:latin typeface="Comic Sans MS" pitchFamily="66" charset="0"/>
              </a:rPr>
              <a:t>LEGAME COVALENTE POLARE</a:t>
            </a:r>
          </a:p>
        </p:txBody>
      </p:sp>
      <p:sp>
        <p:nvSpPr>
          <p:cNvPr id="57353" name="Text Box 9"/>
          <p:cNvSpPr txBox="1">
            <a:spLocks noChangeArrowheads="1"/>
          </p:cNvSpPr>
          <p:nvPr/>
        </p:nvSpPr>
        <p:spPr bwMode="auto">
          <a:xfrm>
            <a:off x="762000" y="54102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FF3300"/>
                </a:solidFill>
                <a:latin typeface="Symbol" pitchFamily="18" charset="2"/>
              </a:rPr>
              <a:t>D</a:t>
            </a:r>
            <a:r>
              <a:rPr lang="it-IT" sz="2400">
                <a:solidFill>
                  <a:srgbClr val="FF3300"/>
                </a:solidFill>
                <a:latin typeface="Comic Sans MS" pitchFamily="66" charset="0"/>
              </a:rPr>
              <a:t>E &lt; 0.5</a:t>
            </a:r>
          </a:p>
        </p:txBody>
      </p:sp>
      <p:sp>
        <p:nvSpPr>
          <p:cNvPr id="3" name="Freccia a destra 3"/>
          <p:cNvSpPr/>
          <p:nvPr/>
        </p:nvSpPr>
        <p:spPr>
          <a:xfrm>
            <a:off x="2286000" y="5562600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7355" name="Text Box 11"/>
          <p:cNvSpPr txBox="1">
            <a:spLocks noChangeArrowheads="1"/>
          </p:cNvSpPr>
          <p:nvPr/>
        </p:nvSpPr>
        <p:spPr bwMode="auto">
          <a:xfrm>
            <a:off x="3276600" y="5410200"/>
            <a:ext cx="586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rgbClr val="002060"/>
                </a:solidFill>
                <a:latin typeface="Comic Sans MS" pitchFamily="66" charset="0"/>
              </a:rPr>
              <a:t>LEGAME COVALENTE NON POLARE</a:t>
            </a:r>
          </a:p>
        </p:txBody>
      </p:sp>
      <p:sp>
        <p:nvSpPr>
          <p:cNvPr id="57356" name="Text Box 12"/>
          <p:cNvSpPr txBox="1">
            <a:spLocks noChangeArrowheads="1"/>
          </p:cNvSpPr>
          <p:nvPr/>
        </p:nvSpPr>
        <p:spPr bwMode="auto">
          <a:xfrm>
            <a:off x="685800" y="1295400"/>
            <a:ext cx="647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Es. NaCl		Na (1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 u="sng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i="1" u="sng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u="sng" baseline="30000">
                <a:solidFill>
                  <a:srgbClr val="002060"/>
                </a:solidFill>
                <a:latin typeface="Comic Sans MS" pitchFamily="66" charset="0"/>
              </a:rPr>
              <a:t>1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 + Cl (1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u="sng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i="1" u="sng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u="sng" baseline="30000">
                <a:solidFill>
                  <a:srgbClr val="002060"/>
                </a:solidFill>
                <a:latin typeface="Comic Sans MS" pitchFamily="66" charset="0"/>
              </a:rPr>
              <a:t>5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5" name="Freccia a destra 3"/>
          <p:cNvSpPr/>
          <p:nvPr/>
        </p:nvSpPr>
        <p:spPr>
          <a:xfrm>
            <a:off x="7086600" y="1447800"/>
            <a:ext cx="571500" cy="142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57358" name="Text Box 14"/>
          <p:cNvSpPr txBox="1">
            <a:spLocks noChangeArrowheads="1"/>
          </p:cNvSpPr>
          <p:nvPr/>
        </p:nvSpPr>
        <p:spPr bwMode="auto">
          <a:xfrm>
            <a:off x="2667000" y="1828800"/>
            <a:ext cx="6477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Na</a:t>
            </a:r>
            <a:r>
              <a:rPr lang="it-IT" sz="2400" baseline="30000">
                <a:solidFill>
                  <a:srgbClr val="002060"/>
                </a:solidFill>
                <a:latin typeface="Comic Sans MS" pitchFamily="66" charset="0"/>
              </a:rPr>
              <a:t>+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(1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 + Cl</a:t>
            </a:r>
            <a:r>
              <a:rPr lang="it-IT" sz="2400" baseline="30000">
                <a:solidFill>
                  <a:srgbClr val="002060"/>
                </a:solidFill>
                <a:latin typeface="Comic Sans MS" pitchFamily="66" charset="0"/>
              </a:rPr>
              <a:t>-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(1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6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990600" y="2438400"/>
            <a:ext cx="678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graphicFrame>
        <p:nvGraphicFramePr>
          <p:cNvPr id="68608" name="Object 0"/>
          <p:cNvGraphicFramePr>
            <a:graphicFrameLocks noChangeAspect="1"/>
          </p:cNvGraphicFramePr>
          <p:nvPr/>
        </p:nvGraphicFramePr>
        <p:xfrm>
          <a:off x="1943100" y="2438400"/>
          <a:ext cx="5257800" cy="833438"/>
        </p:xfrm>
        <a:graphic>
          <a:graphicData uri="http://schemas.openxmlformats.org/presentationml/2006/ole">
            <p:oleObj spid="_x0000_s1026" name="CS ChemDraw Drawing" r:id="rId3" imgW="5257800" imgH="833040" progId="">
              <p:embed/>
            </p:oleObj>
          </a:graphicData>
        </a:graphic>
      </p:graphicFrame>
      <p:sp>
        <p:nvSpPr>
          <p:cNvPr id="57363" name="Text Box 19"/>
          <p:cNvSpPr txBox="1">
            <a:spLocks noChangeArrowheads="1"/>
          </p:cNvSpPr>
          <p:nvPr/>
        </p:nvSpPr>
        <p:spPr bwMode="auto">
          <a:xfrm>
            <a:off x="2438400" y="45720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Es.             H—Cl</a:t>
            </a:r>
          </a:p>
        </p:txBody>
      </p:sp>
      <p:sp>
        <p:nvSpPr>
          <p:cNvPr id="57365" name="Text Box 21"/>
          <p:cNvSpPr txBox="1">
            <a:spLocks noChangeArrowheads="1"/>
          </p:cNvSpPr>
          <p:nvPr/>
        </p:nvSpPr>
        <p:spPr bwMode="auto">
          <a:xfrm>
            <a:off x="2514600" y="6019800"/>
            <a:ext cx="381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Es.             H—H</a:t>
            </a:r>
          </a:p>
        </p:txBody>
      </p:sp>
      <p:sp>
        <p:nvSpPr>
          <p:cNvPr id="57366" name="Text Box 22"/>
          <p:cNvSpPr txBox="1">
            <a:spLocks noChangeArrowheads="1"/>
          </p:cNvSpPr>
          <p:nvPr/>
        </p:nvSpPr>
        <p:spPr bwMode="auto">
          <a:xfrm>
            <a:off x="7543800" y="27432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Symbol" pitchFamily="18" charset="2"/>
              </a:rPr>
              <a:t>D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 = 2.1</a:t>
            </a:r>
          </a:p>
        </p:txBody>
      </p:sp>
      <p:sp>
        <p:nvSpPr>
          <p:cNvPr id="57367" name="Text Box 23"/>
          <p:cNvSpPr txBox="1">
            <a:spLocks noChangeArrowheads="1"/>
          </p:cNvSpPr>
          <p:nvPr/>
        </p:nvSpPr>
        <p:spPr bwMode="auto">
          <a:xfrm>
            <a:off x="6400800" y="45720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Symbol" pitchFamily="18" charset="2"/>
              </a:rPr>
              <a:t>D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 = 0.9</a:t>
            </a:r>
          </a:p>
        </p:txBody>
      </p:sp>
      <p:sp>
        <p:nvSpPr>
          <p:cNvPr id="57368" name="Text Box 24"/>
          <p:cNvSpPr txBox="1">
            <a:spLocks noChangeArrowheads="1"/>
          </p:cNvSpPr>
          <p:nvPr/>
        </p:nvSpPr>
        <p:spPr bwMode="auto">
          <a:xfrm>
            <a:off x="6400800" y="5943600"/>
            <a:ext cx="1295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Symbol" pitchFamily="18" charset="2"/>
              </a:rPr>
              <a:t>D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E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7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7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7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7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57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7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46" grpId="0" autoUpdateAnimBg="0"/>
      <p:bldP spid="4" grpId="0" animBg="1" autoUpdateAnimBg="0"/>
      <p:bldP spid="57349" grpId="0" autoUpdateAnimBg="0"/>
      <p:bldP spid="57350" grpId="0" autoUpdateAnimBg="0"/>
      <p:bldP spid="2" grpId="0" animBg="1" autoUpdateAnimBg="0"/>
      <p:bldP spid="57352" grpId="0" autoUpdateAnimBg="0"/>
      <p:bldP spid="57353" grpId="0" autoUpdateAnimBg="0"/>
      <p:bldP spid="3" grpId="0" animBg="1" autoUpdateAnimBg="0"/>
      <p:bldP spid="57355" grpId="0" autoUpdateAnimBg="0"/>
      <p:bldP spid="57356" grpId="0" autoUpdateAnimBg="0"/>
      <p:bldP spid="5" grpId="0" animBg="1" autoUpdateAnimBg="0"/>
      <p:bldP spid="57358" grpId="0" autoUpdateAnimBg="0"/>
      <p:bldP spid="57363" grpId="0" autoUpdateAnimBg="0"/>
      <p:bldP spid="57365" grpId="0" autoUpdateAnimBg="0"/>
      <p:bldP spid="57366" grpId="0" autoUpdateAnimBg="0"/>
      <p:bldP spid="57367" grpId="0" autoUpdateAnimBg="0"/>
      <p:bldP spid="57368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0104"/>
          <p:cNvPicPr>
            <a:picLocks noChangeAspect="1" noChangeArrowheads="1"/>
          </p:cNvPicPr>
          <p:nvPr/>
        </p:nvPicPr>
        <p:blipFill>
          <a:blip r:embed="rId2" cstate="print"/>
          <a:srcRect r="48555" b="49434"/>
          <a:stretch>
            <a:fillRect/>
          </a:stretch>
        </p:blipFill>
        <p:spPr bwMode="auto">
          <a:xfrm>
            <a:off x="2057400" y="1066800"/>
            <a:ext cx="2543175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304800" y="304800"/>
            <a:ext cx="8001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Se gli elettroni sono condivisi in misura DISUGUALE (legame covalente POLARE) si genera un </a:t>
            </a:r>
            <a:r>
              <a:rPr lang="it-IT">
                <a:solidFill>
                  <a:srgbClr val="FF3300"/>
                </a:solidFill>
                <a:latin typeface="Comic Sans MS" pitchFamily="66" charset="0"/>
              </a:rPr>
              <a:t>DIPOLO ELETTRICO</a:t>
            </a:r>
          </a:p>
        </p:txBody>
      </p:sp>
      <p:sp>
        <p:nvSpPr>
          <p:cNvPr id="63492" name="Text Box 4"/>
          <p:cNvSpPr txBox="1">
            <a:spLocks noChangeArrowheads="1"/>
          </p:cNvSpPr>
          <p:nvPr/>
        </p:nvSpPr>
        <p:spPr bwMode="auto">
          <a:xfrm>
            <a:off x="5257800" y="1905000"/>
            <a:ext cx="3124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Momento dipolare </a:t>
            </a:r>
            <a:r>
              <a:rPr lang="it-IT">
                <a:solidFill>
                  <a:srgbClr val="002060"/>
                </a:solidFill>
                <a:latin typeface="Symbol" pitchFamily="18" charset="2"/>
              </a:rPr>
              <a:t>m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= Q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  <a:cs typeface="Arial" charset="0"/>
              </a:rPr>
              <a:t>• r (Debye)</a:t>
            </a:r>
            <a:endParaRPr lang="it-IT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63493" name="Text Box 5"/>
          <p:cNvSpPr txBox="1">
            <a:spLocks noChangeArrowheads="1"/>
          </p:cNvSpPr>
          <p:nvPr/>
        </p:nvSpPr>
        <p:spPr bwMode="auto">
          <a:xfrm>
            <a:off x="7223125" y="1752600"/>
            <a:ext cx="396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Symbol" pitchFamily="18" charset="2"/>
                <a:sym typeface="Symbol" pitchFamily="18" charset="2"/>
              </a:rPr>
              <a:t></a:t>
            </a:r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7972425" y="1752600"/>
            <a:ext cx="4095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it-IT">
                <a:solidFill>
                  <a:srgbClr val="002060"/>
                </a:solidFill>
                <a:latin typeface="Symbol" pitchFamily="18" charset="2"/>
                <a:sym typeface="Symbol" pitchFamily="18" charset="2"/>
              </a:rPr>
              <a:t></a:t>
            </a:r>
          </a:p>
        </p:txBody>
      </p:sp>
      <p:pic>
        <p:nvPicPr>
          <p:cNvPr id="4098" name="Picture 2" descr="FG01_01-10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3" cstate="print"/>
          <a:srcRect t="14934" b="14667"/>
          <a:stretch>
            <a:fillRect/>
          </a:stretch>
        </p:blipFill>
        <p:spPr bwMode="auto">
          <a:xfrm>
            <a:off x="2209800" y="3962400"/>
            <a:ext cx="47625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34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autoUpdateAnimBg="0"/>
      <p:bldP spid="63492" grpId="0" autoUpdateAnimBg="0"/>
      <p:bldP spid="63493" grpId="0" autoUpdateAnimBg="0"/>
      <p:bldP spid="63494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14313" y="357188"/>
            <a:ext cx="82867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800">
                <a:solidFill>
                  <a:srgbClr val="002060"/>
                </a:solidFill>
                <a:latin typeface="Comic Sans MS" pitchFamily="66" charset="0"/>
              </a:rPr>
              <a:t>3 modelli per descrivere la formazione del legame covalente</a:t>
            </a:r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304800" y="1905000"/>
            <a:ext cx="8643938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Calibri" pitchFamily="34" charset="0"/>
              <a:buAutoNum type="arabicParenR"/>
            </a:pP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Teoria della repulsione tra le coppie di elettroni del guscio di valenza (VSEPR)</a:t>
            </a:r>
          </a:p>
          <a:p>
            <a:pPr marL="457200" indent="-457200">
              <a:buFont typeface="Calibri" pitchFamily="34" charset="0"/>
              <a:buNone/>
            </a:pPr>
            <a:endParaRPr lang="it-IT" sz="2400">
              <a:solidFill>
                <a:srgbClr val="C00000"/>
              </a:solidFill>
              <a:latin typeface="Comic Sans MS" pitchFamily="66" charset="0"/>
            </a:endParaRPr>
          </a:p>
          <a:p>
            <a:pPr marL="457200" indent="-457200">
              <a:buFont typeface="Calibri" pitchFamily="34" charset="0"/>
              <a:buNone/>
            </a:pP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 </a:t>
            </a:r>
          </a:p>
          <a:p>
            <a:pPr marL="457200" indent="-457200">
              <a:buFont typeface="Calibri" pitchFamily="34" charset="0"/>
              <a:buAutoNum type="arabicParenR" startAt="2"/>
            </a:pP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Teoria del legame di valenza</a:t>
            </a:r>
          </a:p>
          <a:p>
            <a:pPr marL="457200" indent="-457200">
              <a:buFont typeface="Calibri" pitchFamily="34" charset="0"/>
              <a:buAutoNum type="arabicParenR" startAt="2"/>
            </a:pPr>
            <a:endParaRPr lang="it-IT" sz="2400">
              <a:solidFill>
                <a:srgbClr val="C00000"/>
              </a:solidFill>
              <a:latin typeface="Comic Sans MS" pitchFamily="66" charset="0"/>
            </a:endParaRPr>
          </a:p>
          <a:p>
            <a:pPr marL="457200" indent="-457200">
              <a:buFont typeface="Calibri" pitchFamily="34" charset="0"/>
              <a:buAutoNum type="arabicParenR" startAt="2"/>
            </a:pPr>
            <a:endParaRPr lang="it-IT" sz="2400">
              <a:solidFill>
                <a:srgbClr val="C00000"/>
              </a:solidFill>
              <a:latin typeface="Comic Sans MS" pitchFamily="66" charset="0"/>
            </a:endParaRPr>
          </a:p>
          <a:p>
            <a:pPr marL="457200" indent="-457200">
              <a:buFont typeface="Calibri" pitchFamily="34" charset="0"/>
              <a:buAutoNum type="arabicParenR" startAt="2"/>
            </a:pP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 Teoria degli orbitali molecolari (MO)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685800" y="228600"/>
            <a:ext cx="7315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it-IT"/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14313" y="285750"/>
            <a:ext cx="8572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TEORIA VSEPR</a:t>
            </a:r>
            <a:endParaRPr lang="it-IT" sz="2400"/>
          </a:p>
        </p:txBody>
      </p:sp>
      <p:sp>
        <p:nvSpPr>
          <p:cNvPr id="60420" name="Text Box 4"/>
          <p:cNvSpPr txBox="1">
            <a:spLocks noChangeArrowheads="1"/>
          </p:cNvSpPr>
          <p:nvPr/>
        </p:nvSpPr>
        <p:spPr bwMode="auto">
          <a:xfrm>
            <a:off x="381000" y="2438400"/>
            <a:ext cx="84582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Gli elettroni di valenza possono essere coinvolti nella formazione di legami </a:t>
            </a:r>
            <a:r>
              <a:rPr lang="it-IT" sz="2000">
                <a:solidFill>
                  <a:schemeClr val="accent2"/>
                </a:solidFill>
                <a:latin typeface="Comic Sans MS" pitchFamily="66" charset="0"/>
              </a:rPr>
              <a:t>SEMPLICI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it-IT" sz="2000">
                <a:solidFill>
                  <a:schemeClr val="accent2"/>
                </a:solidFill>
                <a:latin typeface="Comic Sans MS" pitchFamily="66" charset="0"/>
              </a:rPr>
              <a:t>DOPPI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, </a:t>
            </a:r>
            <a:r>
              <a:rPr lang="it-IT" sz="2000">
                <a:solidFill>
                  <a:schemeClr val="accent2"/>
                </a:solidFill>
                <a:latin typeface="Comic Sans MS" pitchFamily="66" charset="0"/>
              </a:rPr>
              <a:t>TRIPLI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 o possono essere </a:t>
            </a:r>
            <a:r>
              <a:rPr lang="it-IT" sz="2000">
                <a:solidFill>
                  <a:schemeClr val="accent2"/>
                </a:solidFill>
                <a:latin typeface="Comic Sans MS" pitchFamily="66" charset="0"/>
              </a:rPr>
              <a:t>NON CONDIVISI</a:t>
            </a:r>
            <a:endParaRPr lang="it-IT" sz="280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6" name="Freccia in giù 5"/>
          <p:cNvSpPr/>
          <p:nvPr/>
        </p:nvSpPr>
        <p:spPr>
          <a:xfrm>
            <a:off x="4191000" y="1676400"/>
            <a:ext cx="400050" cy="744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0423" name="Text Box 7"/>
          <p:cNvSpPr txBox="1">
            <a:spLocks noChangeArrowheads="1"/>
          </p:cNvSpPr>
          <p:nvPr/>
        </p:nvSpPr>
        <p:spPr bwMode="auto">
          <a:xfrm>
            <a:off x="533400" y="1143000"/>
            <a:ext cx="807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E’ possibile prevedere gli angoli di legame (la forma delle molecole)</a:t>
            </a:r>
            <a:endParaRPr lang="it-IT" sz="280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2" name="Freccia in giù 5"/>
          <p:cNvSpPr/>
          <p:nvPr/>
        </p:nvSpPr>
        <p:spPr>
          <a:xfrm>
            <a:off x="4191000" y="3352800"/>
            <a:ext cx="400050" cy="74453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60426" name="Text Box 10"/>
          <p:cNvSpPr txBox="1">
            <a:spLocks noChangeArrowheads="1"/>
          </p:cNvSpPr>
          <p:nvPr/>
        </p:nvSpPr>
        <p:spPr bwMode="auto">
          <a:xfrm>
            <a:off x="457200" y="4191000"/>
            <a:ext cx="84582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Le regioni di densità elettronica attorno ad un atomo si dispongono in modo tale da essere alla </a:t>
            </a:r>
            <a:r>
              <a:rPr lang="it-IT" sz="2000" i="1" u="sng">
                <a:solidFill>
                  <a:srgbClr val="002060"/>
                </a:solidFill>
                <a:latin typeface="Comic Sans MS" pitchFamily="66" charset="0"/>
              </a:rPr>
              <a:t>MASSIMA DISTANZA POSSIBILE</a:t>
            </a:r>
            <a:endParaRPr lang="it-IT" sz="2800" i="1" u="sng">
              <a:solidFill>
                <a:schemeClr val="accent2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0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60420" grpId="0" autoUpdateAnimBg="0"/>
      <p:bldP spid="6" grpId="0" animBg="1" autoUpdateAnimBg="0"/>
      <p:bldP spid="60423" grpId="0" autoUpdateAnimBg="0"/>
      <p:bldP spid="2" grpId="0" animBg="1" autoUpdateAnimBg="0"/>
      <p:bldP spid="60426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0106"/>
          <p:cNvPicPr>
            <a:picLocks noChangeAspect="1" noChangeArrowheads="1"/>
          </p:cNvPicPr>
          <p:nvPr/>
        </p:nvPicPr>
        <p:blipFill>
          <a:blip r:embed="rId2" cstate="print"/>
          <a:srcRect l="10039" r="7977" b="53279"/>
          <a:stretch>
            <a:fillRect/>
          </a:stretch>
        </p:blipFill>
        <p:spPr bwMode="auto">
          <a:xfrm>
            <a:off x="1676400" y="609600"/>
            <a:ext cx="6019800" cy="210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3" name="Picture 3" descr="0107"/>
          <p:cNvPicPr>
            <a:picLocks noChangeAspect="1" noChangeArrowheads="1"/>
          </p:cNvPicPr>
          <p:nvPr/>
        </p:nvPicPr>
        <p:blipFill>
          <a:blip r:embed="rId3" cstate="print"/>
          <a:srcRect r="72075" b="51106"/>
          <a:stretch>
            <a:fillRect/>
          </a:stretch>
        </p:blipFill>
        <p:spPr bwMode="auto">
          <a:xfrm>
            <a:off x="1676400" y="3429000"/>
            <a:ext cx="2263775" cy="280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44" name="Picture 4" descr="0108"/>
          <p:cNvPicPr>
            <a:picLocks noChangeAspect="1" noChangeArrowheads="1"/>
          </p:cNvPicPr>
          <p:nvPr/>
        </p:nvPicPr>
        <p:blipFill>
          <a:blip r:embed="rId4" cstate="print"/>
          <a:srcRect r="71617" b="34901"/>
          <a:stretch>
            <a:fillRect/>
          </a:stretch>
        </p:blipFill>
        <p:spPr bwMode="auto">
          <a:xfrm>
            <a:off x="5334000" y="3352800"/>
            <a:ext cx="2206625" cy="302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1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0109"/>
          <p:cNvPicPr>
            <a:picLocks noChangeAspect="1" noChangeArrowheads="1"/>
          </p:cNvPicPr>
          <p:nvPr/>
        </p:nvPicPr>
        <p:blipFill>
          <a:blip r:embed="rId2" cstate="print"/>
          <a:srcRect l="27832" b="23682"/>
          <a:stretch>
            <a:fillRect/>
          </a:stretch>
        </p:blipFill>
        <p:spPr bwMode="auto">
          <a:xfrm>
            <a:off x="2057400" y="228600"/>
            <a:ext cx="4976813" cy="340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7" name="Picture 3" descr="0110"/>
          <p:cNvPicPr>
            <a:picLocks noChangeAspect="1" noChangeArrowheads="1"/>
          </p:cNvPicPr>
          <p:nvPr/>
        </p:nvPicPr>
        <p:blipFill>
          <a:blip r:embed="rId3" cstate="print"/>
          <a:srcRect r="32957" b="32597"/>
          <a:stretch>
            <a:fillRect/>
          </a:stretch>
        </p:blipFill>
        <p:spPr bwMode="auto">
          <a:xfrm>
            <a:off x="2057400" y="4191000"/>
            <a:ext cx="5376863" cy="2182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2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14313" y="285750"/>
            <a:ext cx="857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TEORIA DEL LEGAME DI VALENZA</a:t>
            </a:r>
            <a:endParaRPr lang="it-IT" sz="240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25" y="1214438"/>
            <a:ext cx="3810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2500313"/>
            <a:ext cx="295751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13" y="3071813"/>
            <a:ext cx="5500687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357188" y="6072188"/>
            <a:ext cx="2857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Legame </a:t>
            </a:r>
            <a:r>
              <a:rPr lang="it-IT" i="1">
                <a:solidFill>
                  <a:srgbClr val="002060"/>
                </a:solidFill>
                <a:latin typeface="Symbol" pitchFamily="18" charset="2"/>
              </a:rPr>
              <a:t>s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 a simmetria cilindrica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4929188" y="5572125"/>
            <a:ext cx="421481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Forza di legame</a:t>
            </a:r>
          </a:p>
          <a:p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Energia di dissociazione del legame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25" y="785813"/>
            <a:ext cx="4748213" cy="356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1000125" y="5000625"/>
            <a:ext cx="76438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Lunghezza di legame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14313" y="357188"/>
            <a:ext cx="8572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Come si formano i legami covalenti nella molecola di </a:t>
            </a:r>
            <a:r>
              <a:rPr lang="it-IT" sz="2000" i="1">
                <a:solidFill>
                  <a:srgbClr val="C00000"/>
                </a:solidFill>
                <a:latin typeface="Comic Sans MS" pitchFamily="66" charset="0"/>
              </a:rPr>
              <a:t>metano (CH</a:t>
            </a:r>
            <a:r>
              <a:rPr lang="it-IT" sz="2000" i="1" baseline="-25000">
                <a:solidFill>
                  <a:srgbClr val="C00000"/>
                </a:solidFill>
                <a:latin typeface="Comic Sans MS" pitchFamily="66" charset="0"/>
              </a:rPr>
              <a:t>4</a:t>
            </a:r>
            <a:r>
              <a:rPr lang="it-IT" sz="2000" i="1">
                <a:solidFill>
                  <a:srgbClr val="C00000"/>
                </a:solidFill>
                <a:latin typeface="Comic Sans MS" pitchFamily="66" charset="0"/>
              </a:rPr>
              <a:t>) 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?</a:t>
            </a: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85750" y="1071563"/>
            <a:ext cx="8215313" cy="157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it-IT"/>
              <a:t> </a:t>
            </a:r>
            <a:r>
              <a:rPr lang="it-IT" sz="2000"/>
              <a:t> 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Il carbonio possiede 4 elettroni di valenza (2</a:t>
            </a:r>
            <a:r>
              <a:rPr lang="it-IT" sz="2000" i="1">
                <a:solidFill>
                  <a:srgbClr val="002060"/>
                </a:solidFill>
                <a:latin typeface="Comic Sans MS" pitchFamily="66" charset="0"/>
              </a:rPr>
              <a:t>s </a:t>
            </a:r>
            <a:r>
              <a:rPr lang="it-IT" sz="2000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sz="2000" i="1">
                <a:solidFill>
                  <a:srgbClr val="002060"/>
                </a:solidFill>
                <a:latin typeface="Comic Sans MS" pitchFamily="66" charset="0"/>
              </a:rPr>
              <a:t>p </a:t>
            </a:r>
            <a:r>
              <a:rPr lang="it-IT" sz="2000" baseline="30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 sz="2000">
                <a:solidFill>
                  <a:srgbClr val="002060"/>
                </a:solidFill>
                <a:latin typeface="Comic Sans MS" pitchFamily="66" charset="0"/>
              </a:rPr>
              <a:t>) e pertanto forma 4 legami</a:t>
            </a: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endParaRPr lang="it-IT" sz="2000">
              <a:solidFill>
                <a:srgbClr val="002060"/>
              </a:solidFill>
              <a:latin typeface="Comic Sans MS" pitchFamily="66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it-IT"/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Tutti i legami C-H nel metano sono equivalenti e puntano verso i vertici di un tetraedro regolare</a:t>
            </a:r>
            <a:endParaRPr lang="it-IT"/>
          </a:p>
        </p:txBody>
      </p:sp>
      <p:sp>
        <p:nvSpPr>
          <p:cNvPr id="6" name="Freccia in giù 5"/>
          <p:cNvSpPr/>
          <p:nvPr/>
        </p:nvSpPr>
        <p:spPr>
          <a:xfrm>
            <a:off x="4286250" y="2714625"/>
            <a:ext cx="500063" cy="928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1214438" y="3929063"/>
            <a:ext cx="6215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FF0000"/>
                </a:solidFill>
                <a:latin typeface="Comic Sans MS" pitchFamily="66" charset="0"/>
              </a:rPr>
              <a:t>IBRIDAZIONE (Linus Pauling, 1931)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357188" y="4714875"/>
            <a:ext cx="8358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ü"/>
            </a:pPr>
            <a:r>
              <a:rPr lang="it-IT"/>
              <a:t> 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Nel CH</a:t>
            </a:r>
            <a:r>
              <a:rPr lang="it-IT" baseline="-25000">
                <a:solidFill>
                  <a:srgbClr val="002060"/>
                </a:solidFill>
                <a:latin typeface="Comic Sans MS" pitchFamily="66" charset="0"/>
              </a:rPr>
              <a:t>4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un orbitale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e tre orbitali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p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di un atomo di carbonio si possono </a:t>
            </a:r>
            <a:r>
              <a:rPr lang="it-IT" i="1">
                <a:solidFill>
                  <a:srgbClr val="FF0000"/>
                </a:solidFill>
                <a:latin typeface="Comic Sans MS" pitchFamily="66" charset="0"/>
              </a:rPr>
              <a:t>ibridare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(combinare matematicamente) per formare quattro orbitali ibridi IDENTICI </a:t>
            </a:r>
            <a:r>
              <a:rPr lang="it-IT" i="1">
                <a:solidFill>
                  <a:srgbClr val="002060"/>
                </a:solidFill>
                <a:latin typeface="Comic Sans MS" pitchFamily="66" charset="0"/>
              </a:rPr>
              <a:t>sp</a:t>
            </a:r>
            <a:r>
              <a:rPr lang="it-IT" baseline="30000">
                <a:solidFill>
                  <a:srgbClr val="00206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con orientazione tetraedrica</a:t>
            </a: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 animBg="1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0110-11"/>
          <p:cNvPicPr>
            <a:picLocks noChangeAspect="1" noChangeArrowheads="1"/>
          </p:cNvPicPr>
          <p:nvPr/>
        </p:nvPicPr>
        <p:blipFill>
          <a:blip r:embed="rId3" cstate="print"/>
          <a:srcRect t="3384" r="30867" b="19463"/>
          <a:stretch>
            <a:fillRect/>
          </a:stretch>
        </p:blipFill>
        <p:spPr bwMode="auto">
          <a:xfrm>
            <a:off x="1785938" y="2786063"/>
            <a:ext cx="5805487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936" name="Object 1024"/>
          <p:cNvGraphicFramePr>
            <a:graphicFrameLocks noChangeAspect="1"/>
          </p:cNvGraphicFramePr>
          <p:nvPr/>
        </p:nvGraphicFramePr>
        <p:xfrm>
          <a:off x="357188" y="857250"/>
          <a:ext cx="1600200" cy="1533525"/>
        </p:xfrm>
        <a:graphic>
          <a:graphicData uri="http://schemas.openxmlformats.org/presentationml/2006/ole">
            <p:oleObj spid="_x0000_s2050" name="Document" r:id="rId4" imgW="1600200" imgH="1533600" progId="ChemWindow.Document">
              <p:embed/>
            </p:oleObj>
          </a:graphicData>
        </a:graphic>
      </p:graphicFrame>
      <p:graphicFrame>
        <p:nvGraphicFramePr>
          <p:cNvPr id="39937" name="Object 1025"/>
          <p:cNvGraphicFramePr>
            <a:graphicFrameLocks noChangeAspect="1"/>
          </p:cNvGraphicFramePr>
          <p:nvPr/>
        </p:nvGraphicFramePr>
        <p:xfrm>
          <a:off x="2286000" y="857250"/>
          <a:ext cx="3154363" cy="1781175"/>
        </p:xfrm>
        <a:graphic>
          <a:graphicData uri="http://schemas.openxmlformats.org/presentationml/2006/ole">
            <p:oleObj spid="_x0000_s2051" name="Document" r:id="rId5" imgW="3152880" imgH="1781280" progId="ChemWindow.Document">
              <p:embed/>
            </p:oleObj>
          </a:graphicData>
        </a:graphic>
      </p:graphicFrame>
      <p:graphicFrame>
        <p:nvGraphicFramePr>
          <p:cNvPr id="39938" name="Object 1026"/>
          <p:cNvGraphicFramePr>
            <a:graphicFrameLocks noChangeAspect="1"/>
          </p:cNvGraphicFramePr>
          <p:nvPr/>
        </p:nvGraphicFramePr>
        <p:xfrm>
          <a:off x="5786438" y="1071563"/>
          <a:ext cx="3114675" cy="1123950"/>
        </p:xfrm>
        <a:graphic>
          <a:graphicData uri="http://schemas.openxmlformats.org/presentationml/2006/ole">
            <p:oleObj spid="_x0000_s2052" name="Document" r:id="rId6" imgW="3114720" imgH="1123920" progId="ChemWindow.Document">
              <p:embed/>
            </p:oleObj>
          </a:graphicData>
        </a:graphic>
      </p:graphicFrame>
      <p:sp>
        <p:nvSpPr>
          <p:cNvPr id="6" name="CasellaDiTesto 5"/>
          <p:cNvSpPr txBox="1"/>
          <p:nvPr/>
        </p:nvSpPr>
        <p:spPr>
          <a:xfrm>
            <a:off x="2571736" y="142852"/>
            <a:ext cx="3286148" cy="40011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rgbClr val="C00000"/>
                </a:solidFill>
                <a:latin typeface="Comic Sans MS" pitchFamily="66" charset="0"/>
              </a:rPr>
              <a:t>IBRIDAZIONE </a:t>
            </a:r>
            <a:r>
              <a:rPr lang="it-IT" sz="2000" i="1" dirty="0" err="1">
                <a:solidFill>
                  <a:srgbClr val="C00000"/>
                </a:solidFill>
                <a:latin typeface="Comic Sans MS" pitchFamily="66" charset="0"/>
              </a:rPr>
              <a:t>sp</a:t>
            </a:r>
            <a:r>
              <a:rPr lang="it-IT" sz="2000" i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 sz="2000" baseline="30000" dirty="0">
                <a:solidFill>
                  <a:srgbClr val="C00000"/>
                </a:solidFill>
                <a:latin typeface="Comic Sans MS" pitchFamily="66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0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0112"/>
          <p:cNvPicPr>
            <a:picLocks noChangeAspect="1" noChangeArrowheads="1"/>
          </p:cNvPicPr>
          <p:nvPr/>
        </p:nvPicPr>
        <p:blipFill>
          <a:blip r:embed="rId2" cstate="print"/>
          <a:srcRect t="5614" r="41995" b="37889"/>
          <a:stretch>
            <a:fillRect/>
          </a:stretch>
        </p:blipFill>
        <p:spPr bwMode="auto">
          <a:xfrm>
            <a:off x="2286000" y="1000125"/>
            <a:ext cx="4475163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2" descr="FG01_08-02.JPG  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3" cstate="print"/>
          <a:srcRect t="33070" r="21260" b="33070"/>
          <a:stretch>
            <a:fillRect/>
          </a:stretch>
        </p:blipFill>
        <p:spPr bwMode="auto">
          <a:xfrm>
            <a:off x="1000125" y="3500438"/>
            <a:ext cx="711835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1785938" y="214313"/>
            <a:ext cx="500062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B0F0"/>
                </a:solidFill>
                <a:latin typeface="Comic Sans MS" pitchFamily="66" charset="0"/>
              </a:rPr>
              <a:t>STRUTTURA DEL METANO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G01_13-02.JPG  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 t="35432" r="21260" b="35432"/>
          <a:stretch>
            <a:fillRect/>
          </a:stretch>
        </p:blipFill>
        <p:spPr bwMode="auto">
          <a:xfrm>
            <a:off x="1285875" y="4000500"/>
            <a:ext cx="7118350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5" descr="0113"/>
          <p:cNvPicPr>
            <a:picLocks noChangeAspect="1" noChangeArrowheads="1"/>
          </p:cNvPicPr>
          <p:nvPr/>
        </p:nvPicPr>
        <p:blipFill>
          <a:blip r:embed="rId3" cstate="print"/>
          <a:srcRect l="21550" t="38725" b="29431"/>
          <a:stretch>
            <a:fillRect/>
          </a:stretch>
        </p:blipFill>
        <p:spPr bwMode="auto">
          <a:xfrm>
            <a:off x="857250" y="1428750"/>
            <a:ext cx="7666038" cy="2220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1428750" y="357188"/>
            <a:ext cx="59293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B0F0"/>
                </a:solidFill>
                <a:latin typeface="Comic Sans MS" pitchFamily="66" charset="0"/>
              </a:rPr>
              <a:t>STRUTTURA DELL’ETANO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1428750" y="1285875"/>
          <a:ext cx="6607175" cy="2227263"/>
        </p:xfrm>
        <a:graphic>
          <a:graphicData uri="http://schemas.openxmlformats.org/presentationml/2006/ole">
            <p:oleObj spid="_x0000_s3074" name="Document" r:id="rId3" imgW="5086440" imgH="1714680" progId="ChemWindow.Document">
              <p:embed/>
            </p:oleObj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571736" y="285728"/>
            <a:ext cx="3286148" cy="40011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rgbClr val="C00000"/>
                </a:solidFill>
                <a:latin typeface="Comic Sans MS" pitchFamily="66" charset="0"/>
              </a:rPr>
              <a:t>IBRIDAZIONE </a:t>
            </a:r>
            <a:r>
              <a:rPr lang="it-IT" sz="2000" i="1" dirty="0" err="1">
                <a:solidFill>
                  <a:srgbClr val="C00000"/>
                </a:solidFill>
                <a:latin typeface="Comic Sans MS" pitchFamily="66" charset="0"/>
              </a:rPr>
              <a:t>sp</a:t>
            </a:r>
            <a:r>
              <a:rPr lang="it-IT" sz="2000" i="1" dirty="0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 sz="2000" baseline="30000" dirty="0">
                <a:solidFill>
                  <a:srgbClr val="C00000"/>
                </a:solidFill>
                <a:latin typeface="Comic Sans MS" pitchFamily="66" charset="0"/>
              </a:rPr>
              <a:t>2</a:t>
            </a:r>
          </a:p>
        </p:txBody>
      </p:sp>
      <p:pic>
        <p:nvPicPr>
          <p:cNvPr id="4" name="Picture 5" descr="0115"/>
          <p:cNvPicPr>
            <a:picLocks noChangeAspect="1" noChangeArrowheads="1"/>
          </p:cNvPicPr>
          <p:nvPr/>
        </p:nvPicPr>
        <p:blipFill>
          <a:blip r:embed="rId4" cstate="print"/>
          <a:srcRect l="45158" t="6096" r="3662" b="25908"/>
          <a:stretch>
            <a:fillRect/>
          </a:stretch>
        </p:blipFill>
        <p:spPr bwMode="auto">
          <a:xfrm>
            <a:off x="2643188" y="3857625"/>
            <a:ext cx="3924300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5" descr="0116"/>
          <p:cNvPicPr>
            <a:picLocks noChangeAspect="1" noChangeArrowheads="1"/>
          </p:cNvPicPr>
          <p:nvPr/>
        </p:nvPicPr>
        <p:blipFill>
          <a:blip r:embed="rId2" cstate="print"/>
          <a:srcRect l="5112" t="10143" r="5112" b="38539"/>
          <a:stretch>
            <a:fillRect/>
          </a:stretch>
        </p:blipFill>
        <p:spPr bwMode="auto">
          <a:xfrm>
            <a:off x="428625" y="2214563"/>
            <a:ext cx="821848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071688" y="571500"/>
            <a:ext cx="46434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B0F0"/>
                </a:solidFill>
                <a:latin typeface="Comic Sans MS" pitchFamily="66" charset="0"/>
              </a:rPr>
              <a:t>STRUTTURA DELL’ETILENE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G01_16-01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 t="33070" r="23386" b="33070"/>
          <a:stretch>
            <a:fillRect/>
          </a:stretch>
        </p:blipFill>
        <p:spPr bwMode="auto">
          <a:xfrm>
            <a:off x="1428750" y="1857375"/>
            <a:ext cx="6926263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1357313" y="1428750"/>
          <a:ext cx="6626225" cy="2192338"/>
        </p:xfrm>
        <a:graphic>
          <a:graphicData uri="http://schemas.openxmlformats.org/presentationml/2006/ole">
            <p:oleObj spid="_x0000_s4098" name="Document" r:id="rId3" imgW="5095800" imgH="1685880" progId="ChemWindow.Document">
              <p:embed/>
            </p:oleObj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571736" y="285728"/>
            <a:ext cx="3286148" cy="400110"/>
          </a:xfrm>
          <a:prstGeom prst="rect">
            <a:avLst/>
          </a:prstGeom>
          <a:noFill/>
          <a:ln>
            <a:solidFill>
              <a:srgbClr val="00206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it-IT" sz="2000" dirty="0">
                <a:solidFill>
                  <a:srgbClr val="C00000"/>
                </a:solidFill>
                <a:latin typeface="Comic Sans MS" pitchFamily="66" charset="0"/>
              </a:rPr>
              <a:t>IBRIDAZIONE </a:t>
            </a:r>
            <a:r>
              <a:rPr lang="it-IT" sz="2000" i="1" dirty="0" err="1">
                <a:solidFill>
                  <a:srgbClr val="C00000"/>
                </a:solidFill>
                <a:latin typeface="Comic Sans MS" pitchFamily="66" charset="0"/>
              </a:rPr>
              <a:t>sp</a:t>
            </a:r>
            <a:endParaRPr lang="it-IT" sz="2000" baseline="30000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4" name="Picture 5" descr="0117"/>
          <p:cNvPicPr>
            <a:picLocks noChangeAspect="1" noChangeArrowheads="1"/>
          </p:cNvPicPr>
          <p:nvPr/>
        </p:nvPicPr>
        <p:blipFill>
          <a:blip r:embed="rId4" cstate="print"/>
          <a:srcRect l="17717" t="3690" r="26575" b="55341"/>
          <a:stretch>
            <a:fillRect/>
          </a:stretch>
        </p:blipFill>
        <p:spPr bwMode="auto">
          <a:xfrm>
            <a:off x="3857625" y="3929063"/>
            <a:ext cx="1698625" cy="179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G01_18-01.JPG  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2" cstate="print"/>
          <a:srcRect t="35905" r="24803" b="36850"/>
          <a:stretch>
            <a:fillRect/>
          </a:stretch>
        </p:blipFill>
        <p:spPr bwMode="auto">
          <a:xfrm>
            <a:off x="1357313" y="4754563"/>
            <a:ext cx="6799262" cy="184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5" descr="0118"/>
          <p:cNvPicPr>
            <a:picLocks noChangeAspect="1" noChangeArrowheads="1"/>
          </p:cNvPicPr>
          <p:nvPr/>
        </p:nvPicPr>
        <p:blipFill>
          <a:blip r:embed="rId3" cstate="print"/>
          <a:srcRect l="5168" r="33592" b="21721"/>
          <a:stretch>
            <a:fillRect/>
          </a:stretch>
        </p:blipFill>
        <p:spPr bwMode="auto">
          <a:xfrm>
            <a:off x="1928813" y="1071563"/>
            <a:ext cx="5545137" cy="3373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785813" y="214313"/>
            <a:ext cx="7286625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B0F0"/>
                </a:solidFill>
                <a:latin typeface="Comic Sans MS" pitchFamily="66" charset="0"/>
              </a:rPr>
              <a:t>STRUTTURA DELL’ACETILENE</a:t>
            </a:r>
          </a:p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1500188"/>
            <a:ext cx="8001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285750" y="357188"/>
            <a:ext cx="8572500" cy="4619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400" dirty="0">
                <a:solidFill>
                  <a:srgbClr val="C00000"/>
                </a:solidFill>
                <a:latin typeface="Comic Sans MS" pitchFamily="66" charset="0"/>
              </a:rPr>
              <a:t>Ibridazione di AZOTO, OSSIGENO E ZOLFO</a:t>
            </a: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142875" y="1214438"/>
            <a:ext cx="8429625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US" sz="2400">
                <a:solidFill>
                  <a:srgbClr val="002060"/>
                </a:solidFill>
                <a:latin typeface="Comic Sans MS" pitchFamily="66" charset="0"/>
              </a:rPr>
              <a:t>Anche i legami covalenti formati da altri elementi possono essere descritti in termini di orbitali ibridi</a:t>
            </a:r>
            <a:endParaRPr lang="it-IT" sz="2400"/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57188" y="2571750"/>
            <a:ext cx="385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u="sng">
                <a:solidFill>
                  <a:srgbClr val="C00000"/>
                </a:solidFill>
                <a:latin typeface="Comic Sans MS" pitchFamily="66" charset="0"/>
              </a:rPr>
              <a:t>AZOTO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214313" y="3286125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Metilammina    CH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NH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2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75" y="4071938"/>
            <a:ext cx="4762500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85750" y="285750"/>
            <a:ext cx="385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u="sng">
                <a:solidFill>
                  <a:srgbClr val="C00000"/>
                </a:solidFill>
                <a:latin typeface="Comic Sans MS" pitchFamily="66" charset="0"/>
              </a:rPr>
              <a:t>OSSIGENO</a:t>
            </a:r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85750" y="1000125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Metanolo    CH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OH</a:t>
            </a:r>
            <a:endParaRPr lang="it-IT" baseline="-2500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643063"/>
            <a:ext cx="3810000" cy="202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428625" y="3929063"/>
            <a:ext cx="2714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Acqua    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O</a:t>
            </a:r>
            <a:endParaRPr lang="it-IT" baseline="-2500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6" name="Picture 2" descr="FG01_18-06UN.JPG                                               000807DD WORKAS101                      B90835D4:"/>
          <p:cNvPicPr>
            <a:picLocks noChangeAspect="1" noChangeArrowheads="1"/>
          </p:cNvPicPr>
          <p:nvPr/>
        </p:nvPicPr>
        <p:blipFill>
          <a:blip r:embed="rId3" cstate="print"/>
          <a:srcRect t="33070" r="27283" b="33070"/>
          <a:stretch>
            <a:fillRect/>
          </a:stretch>
        </p:blipFill>
        <p:spPr bwMode="auto">
          <a:xfrm>
            <a:off x="1071563" y="4429125"/>
            <a:ext cx="6573837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85750" y="285750"/>
            <a:ext cx="38576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 u="sng">
                <a:solidFill>
                  <a:srgbClr val="C00000"/>
                </a:solidFill>
                <a:latin typeface="Comic Sans MS" pitchFamily="66" charset="0"/>
              </a:rPr>
              <a:t>ZOLFO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8" y="1285875"/>
            <a:ext cx="3429000" cy="161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7625" y="4643438"/>
            <a:ext cx="3657600" cy="169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285750" y="1071563"/>
            <a:ext cx="35718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Metantiolo CH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SH</a:t>
            </a:r>
            <a:endParaRPr lang="it-IT" baseline="30000">
              <a:solidFill>
                <a:srgbClr val="0070C0"/>
              </a:solidFill>
              <a:latin typeface="Comic Sans MS" pitchFamily="66" charset="0"/>
            </a:endParaRP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57188" y="3571875"/>
            <a:ext cx="35718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it-IT">
                <a:solidFill>
                  <a:srgbClr val="FF0000"/>
                </a:solidFill>
              </a:rPr>
              <a:t> 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Dimetilsolfuro (CH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3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)</a:t>
            </a:r>
            <a:r>
              <a:rPr lang="it-IT" baseline="-25000">
                <a:solidFill>
                  <a:srgbClr val="0070C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70C0"/>
                </a:solidFill>
                <a:latin typeface="Comic Sans MS" pitchFamily="66" charset="0"/>
              </a:rPr>
              <a:t>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14313" y="285750"/>
            <a:ext cx="8572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TEORIA DEGLI ORBITALI MOLECOLARI</a:t>
            </a:r>
            <a:endParaRPr lang="it-IT" sz="2400"/>
          </a:p>
        </p:txBody>
      </p:sp>
      <p:sp>
        <p:nvSpPr>
          <p:cNvPr id="3" name="CasellaDiTesto 2"/>
          <p:cNvSpPr txBox="1">
            <a:spLocks noChangeArrowheads="1"/>
          </p:cNvSpPr>
          <p:nvPr/>
        </p:nvSpPr>
        <p:spPr bwMode="auto">
          <a:xfrm>
            <a:off x="214313" y="1071563"/>
            <a:ext cx="8358187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Descrive la formazione del legame covalente come il risultato della combinazione matematica degli orbitali atomici di atomi differenti per formare orbitali appartenenti all’intera molecola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3071813"/>
            <a:ext cx="5715000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285750" y="2500313"/>
            <a:ext cx="48577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ü"/>
            </a:pP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  La molecola di H</a:t>
            </a:r>
            <a:r>
              <a:rPr lang="it-IT" baseline="-25000">
                <a:solidFill>
                  <a:srgbClr val="002060"/>
                </a:solidFill>
                <a:latin typeface="Comic Sans MS" pitchFamily="66" charset="0"/>
              </a:rPr>
              <a:t>2</a:t>
            </a:r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 </a:t>
            </a:r>
            <a:endParaRPr lang="it-IT" baseline="-25000">
              <a:solidFill>
                <a:srgbClr val="00206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88" y="1500188"/>
            <a:ext cx="6189662" cy="297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85750" y="214313"/>
            <a:ext cx="85010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SCRIVERE LE STRUTTURE CHIMICHE</a:t>
            </a:r>
          </a:p>
        </p:txBody>
      </p:sp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85750" y="1214438"/>
            <a:ext cx="5715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SzPct val="130000"/>
              <a:buFont typeface="Calibri" pitchFamily="34" charset="0"/>
              <a:buAutoNum type="arabicPeriod"/>
            </a:pP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STRUTTURE CONDENSATE </a:t>
            </a:r>
          </a:p>
        </p:txBody>
      </p:sp>
      <p:sp>
        <p:nvSpPr>
          <p:cNvPr id="6" name="CasellaDiTesto 5"/>
          <p:cNvSpPr txBox="1">
            <a:spLocks noChangeArrowheads="1"/>
          </p:cNvSpPr>
          <p:nvPr/>
        </p:nvSpPr>
        <p:spPr bwMode="auto">
          <a:xfrm>
            <a:off x="357188" y="2000250"/>
            <a:ext cx="764381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2400">
                <a:solidFill>
                  <a:srgbClr val="002060"/>
                </a:solidFill>
                <a:latin typeface="Comic Sans MS" pitchFamily="66" charset="0"/>
              </a:rPr>
              <a:t>Non tutti i legami C-H e C-C sono espliciti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714375" y="2928938"/>
            <a:ext cx="20716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B0F0"/>
                </a:solidFill>
                <a:latin typeface="Comic Sans MS" pitchFamily="66" charset="0"/>
              </a:rPr>
              <a:t>es. 2-metilbutano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25" y="3643313"/>
            <a:ext cx="6553200" cy="259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>
            <a:spLocks noChangeArrowheads="1"/>
          </p:cNvSpPr>
          <p:nvPr/>
        </p:nvSpPr>
        <p:spPr bwMode="auto">
          <a:xfrm>
            <a:off x="214313" y="357188"/>
            <a:ext cx="57150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SzPct val="130000"/>
              <a:buFont typeface="Calibri" pitchFamily="34" charset="0"/>
              <a:buAutoNum type="arabicPeriod" startAt="2"/>
            </a:pPr>
            <a:r>
              <a:rPr lang="it-IT">
                <a:solidFill>
                  <a:srgbClr val="C00000"/>
                </a:solidFill>
                <a:latin typeface="Comic Sans MS" pitchFamily="66" charset="0"/>
              </a:rPr>
              <a:t> </a:t>
            </a:r>
            <a:r>
              <a:rPr lang="it-IT" sz="2400">
                <a:solidFill>
                  <a:srgbClr val="C00000"/>
                </a:solidFill>
                <a:latin typeface="Comic Sans MS" pitchFamily="66" charset="0"/>
              </a:rPr>
              <a:t>STRUTTURE A SCHELETRO 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4357688"/>
            <a:ext cx="4191000" cy="193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sellaDiTesto 3"/>
          <p:cNvSpPr txBox="1">
            <a:spLocks noChangeArrowheads="1"/>
          </p:cNvSpPr>
          <p:nvPr/>
        </p:nvSpPr>
        <p:spPr bwMode="auto">
          <a:xfrm>
            <a:off x="285750" y="1143000"/>
            <a:ext cx="22145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2060"/>
                </a:solidFill>
                <a:latin typeface="Comic Sans MS" pitchFamily="66" charset="0"/>
              </a:rPr>
              <a:t>3 semplici regole:</a:t>
            </a:r>
          </a:p>
        </p:txBody>
      </p:sp>
      <p:sp>
        <p:nvSpPr>
          <p:cNvPr id="5" name="CasellaDiTesto 4"/>
          <p:cNvSpPr txBox="1">
            <a:spLocks noChangeArrowheads="1"/>
          </p:cNvSpPr>
          <p:nvPr/>
        </p:nvSpPr>
        <p:spPr bwMode="auto">
          <a:xfrm>
            <a:off x="214313" y="1714500"/>
            <a:ext cx="8572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>
                <a:solidFill>
                  <a:srgbClr val="00B0F0"/>
                </a:solidFill>
                <a:latin typeface="Comic Sans MS" pitchFamily="66" charset="0"/>
              </a:rPr>
              <a:t>1.  Gli atomi di carbonio non sono mostrati, è sottinteso che ad ogni intersezione tra due linee (legami) ci sia un atomo di carbonio </a:t>
            </a:r>
          </a:p>
        </p:txBody>
      </p:sp>
      <p:sp>
        <p:nvSpPr>
          <p:cNvPr id="7" name="CasellaDiTesto 6"/>
          <p:cNvSpPr txBox="1">
            <a:spLocks noChangeArrowheads="1"/>
          </p:cNvSpPr>
          <p:nvPr/>
        </p:nvSpPr>
        <p:spPr bwMode="auto">
          <a:xfrm>
            <a:off x="214313" y="2571750"/>
            <a:ext cx="8643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IT">
                <a:solidFill>
                  <a:srgbClr val="00B0F0"/>
                </a:solidFill>
                <a:latin typeface="Comic Sans MS" pitchFamily="66" charset="0"/>
              </a:rPr>
              <a:t>2.  Gli atomi di idrogeno non sono mostrati, ma il carbonio è sempre TETRAVALENTE!!!</a:t>
            </a:r>
          </a:p>
        </p:txBody>
      </p:sp>
      <p:sp>
        <p:nvSpPr>
          <p:cNvPr id="8" name="CasellaDiTesto 7"/>
          <p:cNvSpPr txBox="1">
            <a:spLocks noChangeArrowheads="1"/>
          </p:cNvSpPr>
          <p:nvPr/>
        </p:nvSpPr>
        <p:spPr bwMode="auto">
          <a:xfrm>
            <a:off x="214313" y="3357563"/>
            <a:ext cx="76438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>
                <a:solidFill>
                  <a:srgbClr val="00B0F0"/>
                </a:solidFill>
                <a:latin typeface="Comic Sans MS" pitchFamily="66" charset="0"/>
              </a:rPr>
              <a:t>3.  Si mostrano gli atomi diversi dal carbonio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75" y="857250"/>
            <a:ext cx="678973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ab0110"/>
          <p:cNvPicPr>
            <a:picLocks noChangeAspect="1" noChangeArrowheads="1"/>
          </p:cNvPicPr>
          <p:nvPr/>
        </p:nvPicPr>
        <p:blipFill>
          <a:blip r:embed="rId2" cstate="print"/>
          <a:srcRect b="15613"/>
          <a:stretch>
            <a:fillRect/>
          </a:stretch>
        </p:blipFill>
        <p:spPr bwMode="auto">
          <a:xfrm>
            <a:off x="852488" y="909638"/>
            <a:ext cx="7448550" cy="419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p30"/>
          <p:cNvPicPr>
            <a:picLocks noChangeAspect="1" noChangeArrowheads="1"/>
          </p:cNvPicPr>
          <p:nvPr/>
        </p:nvPicPr>
        <p:blipFill>
          <a:blip r:embed="rId2" cstate="print"/>
          <a:srcRect b="12654"/>
          <a:stretch>
            <a:fillRect/>
          </a:stretch>
        </p:blipFill>
        <p:spPr bwMode="auto">
          <a:xfrm>
            <a:off x="1355725" y="698500"/>
            <a:ext cx="6442075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p31"/>
          <p:cNvPicPr>
            <a:picLocks noChangeAspect="1" noChangeArrowheads="1"/>
          </p:cNvPicPr>
          <p:nvPr/>
        </p:nvPicPr>
        <p:blipFill>
          <a:blip r:embed="rId2" cstate="print"/>
          <a:srcRect b="21561"/>
          <a:stretch>
            <a:fillRect/>
          </a:stretch>
        </p:blipFill>
        <p:spPr bwMode="auto">
          <a:xfrm>
            <a:off x="1447800" y="381000"/>
            <a:ext cx="6657975" cy="282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3" descr="p32"/>
          <p:cNvPicPr>
            <a:picLocks noChangeAspect="1" noChangeArrowheads="1"/>
          </p:cNvPicPr>
          <p:nvPr/>
        </p:nvPicPr>
        <p:blipFill>
          <a:blip r:embed="rId3" cstate="print"/>
          <a:srcRect b="30594"/>
          <a:stretch>
            <a:fillRect/>
          </a:stretch>
        </p:blipFill>
        <p:spPr bwMode="auto">
          <a:xfrm>
            <a:off x="0" y="3276600"/>
            <a:ext cx="44577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4" descr="p33"/>
          <p:cNvPicPr>
            <a:picLocks noChangeAspect="1" noChangeArrowheads="1"/>
          </p:cNvPicPr>
          <p:nvPr/>
        </p:nvPicPr>
        <p:blipFill>
          <a:blip r:embed="rId4" cstate="print"/>
          <a:srcRect l="2963" r="5185" b="32825"/>
          <a:stretch>
            <a:fillRect/>
          </a:stretch>
        </p:blipFill>
        <p:spPr bwMode="auto">
          <a:xfrm>
            <a:off x="4267200" y="3733800"/>
            <a:ext cx="47244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1753</TotalTime>
  <Words>1724</Words>
  <Application>Microsoft Office PowerPoint</Application>
  <PresentationFormat>Presentazione su schermo (4:3)</PresentationFormat>
  <Paragraphs>198</Paragraphs>
  <Slides>51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51</vt:i4>
      </vt:variant>
    </vt:vector>
  </HeadingPairs>
  <TitlesOfParts>
    <vt:vector size="54" baseType="lpstr">
      <vt:lpstr>Tema di Office</vt:lpstr>
      <vt:lpstr>CS ChemDraw Drawing</vt:lpstr>
      <vt:lpstr>Document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Diapositiva 33</vt:lpstr>
      <vt:lpstr>Diapositiva 34</vt:lpstr>
      <vt:lpstr>Diapositiva 35</vt:lpstr>
      <vt:lpstr>Diapositiva 36</vt:lpstr>
      <vt:lpstr>Diapositiva 37</vt:lpstr>
      <vt:lpstr>Diapositiva 38</vt:lpstr>
      <vt:lpstr>Diapositiva 39</vt:lpstr>
      <vt:lpstr>Diapositiva 40</vt:lpstr>
      <vt:lpstr>Diapositiva 41</vt:lpstr>
      <vt:lpstr>Diapositiva 42</vt:lpstr>
      <vt:lpstr>Diapositiva 43</vt:lpstr>
      <vt:lpstr>Diapositiva 44</vt:lpstr>
      <vt:lpstr>Diapositiva 45</vt:lpstr>
      <vt:lpstr>Diapositiva 46</vt:lpstr>
      <vt:lpstr>Diapositiva 47</vt:lpstr>
      <vt:lpstr>Diapositiva 48</vt:lpstr>
      <vt:lpstr>Diapositiva 49</vt:lpstr>
      <vt:lpstr>Diapositiva 50</vt:lpstr>
      <vt:lpstr>Diapositiva 51</vt:lpstr>
    </vt:vector>
  </TitlesOfParts>
  <Company>Università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Michela</dc:creator>
  <cp:lastModifiedBy>Michela</cp:lastModifiedBy>
  <cp:revision>133</cp:revision>
  <dcterms:created xsi:type="dcterms:W3CDTF">2009-03-04T11:38:09Z</dcterms:created>
  <dcterms:modified xsi:type="dcterms:W3CDTF">2013-02-27T16:30:16Z</dcterms:modified>
</cp:coreProperties>
</file>