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8" r:id="rId4"/>
    <p:sldId id="259" r:id="rId5"/>
    <p:sldId id="260" r:id="rId6"/>
    <p:sldId id="266" r:id="rId7"/>
    <p:sldId id="261" r:id="rId8"/>
    <p:sldId id="262" r:id="rId9"/>
    <p:sldId id="263" r:id="rId10"/>
    <p:sldId id="264" r:id="rId11"/>
    <p:sldId id="265" r:id="rId12"/>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40" autoAdjust="0"/>
    <p:restoredTop sz="94717" autoAdjust="0"/>
  </p:normalViewPr>
  <p:slideViewPr>
    <p:cSldViewPr snapToObjects="1">
      <p:cViewPr varScale="1">
        <p:scale>
          <a:sx n="96" d="100"/>
          <a:sy n="96" d="100"/>
        </p:scale>
        <p:origin x="-7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presProps" Target="presProp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printerSettings" Target="printerSettings/printerSettings1.bin"/><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34F08DF-4917-054E-BB18-BA3FBD8E1369}" type="datetimeFigureOut">
              <a:rPr lang="it-IT" smtClean="0"/>
              <a:pPr/>
              <a:t>7-11-2008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ED8E2863-CEC9-A64D-85F7-8A4377501706}"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4F08DF-4917-054E-BB18-BA3FBD8E1369}" type="datetimeFigureOut">
              <a:rPr lang="it-IT" smtClean="0"/>
              <a:pPr/>
              <a:t>7-11-2008</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8E2863-CEC9-A64D-85F7-8A4377501706}"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Thematic</a:t>
            </a:r>
            <a:r>
              <a:rPr lang="it-IT" dirty="0" smtClean="0"/>
              <a:t> and information </a:t>
            </a:r>
            <a:r>
              <a:rPr lang="it-IT" dirty="0" err="1" smtClean="0"/>
              <a:t>structures</a:t>
            </a:r>
            <a:endParaRPr lang="it-IT" dirty="0"/>
          </a:p>
        </p:txBody>
      </p:sp>
      <p:sp>
        <p:nvSpPr>
          <p:cNvPr id="3" name="Sottotitolo 2"/>
          <p:cNvSpPr>
            <a:spLocks noGrp="1"/>
          </p:cNvSpPr>
          <p:nvPr>
            <p:ph type="subTitle" idx="1"/>
          </p:nvPr>
        </p:nvSpPr>
        <p:spPr/>
        <p:txBody>
          <a:bodyPr/>
          <a:lstStyle/>
          <a:p>
            <a:r>
              <a:rPr lang="it-IT" dirty="0" err="1"/>
              <a:t>understanding</a:t>
            </a:r>
            <a:r>
              <a:rPr lang="it-IT" dirty="0"/>
              <a:t> </a:t>
            </a:r>
            <a:r>
              <a:rPr lang="it-IT" dirty="0" err="1"/>
              <a:t>how</a:t>
            </a:r>
            <a:r>
              <a:rPr lang="it-IT" dirty="0"/>
              <a:t> information </a:t>
            </a:r>
            <a:r>
              <a:rPr lang="it-IT" dirty="0" err="1"/>
              <a:t>is</a:t>
            </a:r>
            <a:r>
              <a:rPr lang="it-IT" dirty="0"/>
              <a:t> </a:t>
            </a:r>
            <a:r>
              <a:rPr lang="it-IT" dirty="0" err="1"/>
              <a:t>organized</a:t>
            </a:r>
            <a:r>
              <a:rPr lang="it-IT" dirty="0"/>
              <a:t> and </a:t>
            </a:r>
            <a:r>
              <a:rPr lang="it-IT" dirty="0" err="1"/>
              <a:t>presented</a:t>
            </a:r>
            <a:r>
              <a:rPr lang="it-IT" dirty="0"/>
              <a:t> in </a:t>
            </a:r>
            <a:r>
              <a:rPr lang="it-IT" dirty="0" err="1"/>
              <a:t>texts</a:t>
            </a:r>
            <a:endParaRPr lang="it-IT" dirty="0"/>
          </a:p>
          <a:p>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dirty="0" smtClean="0"/>
              <a:t>Functional Sentence Perspective</a:t>
            </a:r>
            <a:br>
              <a:rPr lang="en-GB" dirty="0" smtClean="0"/>
            </a:br>
            <a:endParaRPr lang="en-GB" dirty="0"/>
          </a:p>
        </p:txBody>
      </p:sp>
      <p:sp>
        <p:nvSpPr>
          <p:cNvPr id="3" name="Segnaposto contenuto 2"/>
          <p:cNvSpPr>
            <a:spLocks noGrp="1"/>
          </p:cNvSpPr>
          <p:nvPr>
            <p:ph idx="1"/>
          </p:nvPr>
        </p:nvSpPr>
        <p:spPr/>
        <p:txBody>
          <a:bodyPr/>
          <a:lstStyle/>
          <a:p>
            <a:r>
              <a:rPr lang="en-GB" i="1" dirty="0" smtClean="0"/>
              <a:t>The English have no respect for their language</a:t>
            </a:r>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sz="3111" dirty="0" smtClean="0"/>
              <a:t>communicative dynamism in  Italian/English translation</a:t>
            </a:r>
            <a:r>
              <a:rPr lang="it-IT" dirty="0" smtClean="0"/>
              <a:t/>
            </a:r>
            <a:br>
              <a:rPr lang="it-IT" dirty="0" smtClean="0"/>
            </a:br>
            <a:endParaRPr lang="it-IT" dirty="0"/>
          </a:p>
        </p:txBody>
      </p:sp>
      <p:sp>
        <p:nvSpPr>
          <p:cNvPr id="3" name="Segnaposto contenuto 2"/>
          <p:cNvSpPr>
            <a:spLocks noGrp="1"/>
          </p:cNvSpPr>
          <p:nvPr>
            <p:ph idx="1"/>
          </p:nvPr>
        </p:nvSpPr>
        <p:spPr/>
        <p:txBody>
          <a:bodyPr/>
          <a:lstStyle/>
          <a:p>
            <a:r>
              <a:rPr lang="it-IT" i="1" dirty="0"/>
              <a:t>Jack ha pagato il conto, e siccome era molto caro, </a:t>
            </a:r>
            <a:r>
              <a:rPr lang="it-IT" i="1" u="sng" dirty="0"/>
              <a:t>ha contribuito anche Mary. </a:t>
            </a:r>
            <a:r>
              <a:rPr lang="it-IT" i="1" u="sng" dirty="0" smtClean="0"/>
              <a:t> </a:t>
            </a:r>
            <a:endParaRPr lang="it-IT" u="sng" dirty="0" smtClean="0"/>
          </a:p>
          <a:p>
            <a:r>
              <a:rPr lang="en-GB" dirty="0" smtClean="0"/>
              <a:t>Jack paid the bill and since  it was very expensive, </a:t>
            </a:r>
            <a:r>
              <a:rPr lang="en-GB" u="sng" dirty="0" smtClean="0"/>
              <a:t>Mary chipped in too</a:t>
            </a:r>
            <a:r>
              <a:rPr lang="en-GB" dirty="0" smtClean="0"/>
              <a:t>.</a:t>
            </a:r>
          </a:p>
          <a:p>
            <a:r>
              <a:rPr lang="en-GB" dirty="0" smtClean="0"/>
              <a:t>Taylor, p.16 </a:t>
            </a:r>
          </a:p>
          <a:p>
            <a:pPr>
              <a:buNone/>
            </a:pPr>
            <a:endParaRPr lang="en-GB" dirty="0" smtClean="0"/>
          </a:p>
          <a:p>
            <a:pPr>
              <a:buNone/>
            </a:pP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u="sng" dirty="0" err="1" smtClean="0"/>
              <a:t>Halliday</a:t>
            </a:r>
            <a:r>
              <a:rPr lang="en-GB" u="sng" dirty="0" smtClean="0"/>
              <a:t> and Functional Grammar</a:t>
            </a:r>
            <a:r>
              <a:rPr lang="it-IT" u="sng" dirty="0" smtClean="0"/>
              <a:t/>
            </a:r>
            <a:br>
              <a:rPr lang="it-IT" u="sng" dirty="0" smtClean="0"/>
            </a:br>
            <a:endParaRPr lang="it-IT" dirty="0"/>
          </a:p>
        </p:txBody>
      </p:sp>
      <p:sp>
        <p:nvSpPr>
          <p:cNvPr id="3" name="Segnaposto contenuto 2"/>
          <p:cNvSpPr>
            <a:spLocks noGrp="1"/>
          </p:cNvSpPr>
          <p:nvPr>
            <p:ph idx="1"/>
          </p:nvPr>
        </p:nvSpPr>
        <p:spPr/>
        <p:txBody>
          <a:bodyPr/>
          <a:lstStyle/>
          <a:p>
            <a:endParaRPr lang="it-IT" baseline="0" dirty="0" smtClean="0"/>
          </a:p>
          <a:p>
            <a:r>
              <a:rPr lang="en-GB" i="1" dirty="0" smtClean="0"/>
              <a:t>All animals are equal but some animals are more equal than others.</a:t>
            </a:r>
          </a:p>
          <a:p>
            <a:r>
              <a:rPr lang="it-IT" dirty="0" smtClean="0"/>
              <a:t>Taylor (p.17)</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u="sng" baseline="0" dirty="0" smtClean="0"/>
              <a:t> </a:t>
            </a:r>
            <a:r>
              <a:rPr lang="en-GB" u="sng" dirty="0" smtClean="0"/>
              <a:t>marked thematic organisation</a:t>
            </a:r>
            <a:r>
              <a:rPr lang="it-IT" u="sng" dirty="0" smtClean="0"/>
              <a:t/>
            </a:r>
            <a:br>
              <a:rPr lang="it-IT" u="sng" dirty="0" smtClean="0"/>
            </a:br>
            <a:endParaRPr lang="it-IT" dirty="0"/>
          </a:p>
        </p:txBody>
      </p:sp>
      <p:sp>
        <p:nvSpPr>
          <p:cNvPr id="3" name="Segnaposto contenuto 2"/>
          <p:cNvSpPr>
            <a:spLocks noGrp="1"/>
          </p:cNvSpPr>
          <p:nvPr>
            <p:ph idx="1"/>
          </p:nvPr>
        </p:nvSpPr>
        <p:spPr/>
        <p:txBody>
          <a:bodyPr>
            <a:normAutofit/>
          </a:bodyPr>
          <a:lstStyle/>
          <a:p>
            <a:pPr>
              <a:buNone/>
            </a:pPr>
            <a:r>
              <a:rPr lang="en-GB" dirty="0" smtClean="0"/>
              <a:t>‘</a:t>
            </a:r>
            <a:r>
              <a:rPr lang="en-GB" i="1" dirty="0" smtClean="0"/>
              <a:t>The less expected a choice, the more marked it is, and the more meaning it carries</a:t>
            </a:r>
            <a:r>
              <a:rPr lang="en-GB" dirty="0" smtClean="0"/>
              <a:t>’</a:t>
            </a:r>
          </a:p>
          <a:p>
            <a:pPr>
              <a:buNone/>
            </a:pPr>
            <a:r>
              <a:rPr lang="en-GB" dirty="0" smtClean="0"/>
              <a:t>Baker, Mona, </a:t>
            </a:r>
            <a:r>
              <a:rPr lang="en-GB" i="1" dirty="0" smtClean="0"/>
              <a:t>In Other Words</a:t>
            </a:r>
            <a:r>
              <a:rPr lang="en-GB" dirty="0" smtClean="0"/>
              <a:t>, </a:t>
            </a:r>
            <a:r>
              <a:rPr lang="en-GB" dirty="0" err="1" smtClean="0"/>
              <a:t>Routledge</a:t>
            </a:r>
            <a:r>
              <a:rPr lang="en-GB" dirty="0" smtClean="0"/>
              <a:t>. </a:t>
            </a:r>
          </a:p>
          <a:p>
            <a:pPr>
              <a:buNone/>
            </a:pPr>
            <a:r>
              <a:rPr lang="en-GB" dirty="0" smtClean="0"/>
              <a:t>	</a:t>
            </a:r>
            <a:endParaRPr lang="it-IT" dirty="0" smtClean="0"/>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dirty="0" smtClean="0"/>
              <a:t>Identifying unmarked </a:t>
            </a:r>
            <a:r>
              <a:rPr lang="en-GB" dirty="0" smtClean="0"/>
              <a:t>and </a:t>
            </a:r>
            <a:r>
              <a:rPr lang="en-GB" dirty="0" smtClean="0"/>
              <a:t>marked in translation</a:t>
            </a:r>
            <a:endParaRPr lang="en-GB" dirty="0"/>
          </a:p>
        </p:txBody>
      </p:sp>
      <p:sp>
        <p:nvSpPr>
          <p:cNvPr id="3" name="Segnaposto contenuto 2"/>
          <p:cNvSpPr>
            <a:spLocks noGrp="1"/>
          </p:cNvSpPr>
          <p:nvPr>
            <p:ph idx="1"/>
          </p:nvPr>
        </p:nvSpPr>
        <p:spPr/>
        <p:txBody>
          <a:bodyPr/>
          <a:lstStyle/>
          <a:p>
            <a:pPr>
              <a:buNone/>
            </a:pPr>
            <a:r>
              <a:rPr lang="en-GB" i="1" dirty="0" smtClean="0"/>
              <a:t>	</a:t>
            </a:r>
            <a:r>
              <a:rPr lang="it-IT" i="1" u="sng" dirty="0" smtClean="0"/>
              <a:t>Si avvia </a:t>
            </a:r>
            <a:r>
              <a:rPr lang="it-IT" i="1" dirty="0" smtClean="0"/>
              <a:t>al termine la pausa estiva che, come ogni anno, ha determinato la sospensione dell’attività parlamentare.</a:t>
            </a:r>
          </a:p>
          <a:p>
            <a:endParaRPr lang="it-IT" u="sng" dirty="0" smtClean="0"/>
          </a:p>
          <a:p>
            <a:pPr>
              <a:buNone/>
            </a:pPr>
            <a:r>
              <a:rPr lang="it-IT" dirty="0" smtClean="0"/>
              <a:t>	</a:t>
            </a:r>
            <a:r>
              <a:rPr lang="en-GB" u="sng" dirty="0" smtClean="0"/>
              <a:t>The summer break </a:t>
            </a:r>
            <a:r>
              <a:rPr lang="en-GB" dirty="0" smtClean="0"/>
              <a:t>which, as every year, has brought about an adjournment of parliamentary activity, is drawing to a close. </a:t>
            </a:r>
          </a:p>
          <a:p>
            <a:pPr>
              <a:buNone/>
            </a:pPr>
            <a:r>
              <a:rPr lang="it-IT" dirty="0" smtClean="0"/>
              <a:t>Taylor, p.18</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b="1" u="sng" dirty="0" err="1" smtClean="0"/>
              <a:t>Hallidayan</a:t>
            </a:r>
            <a:r>
              <a:rPr lang="en-GB" b="1" u="sng" dirty="0" smtClean="0"/>
              <a:t> types of marked theme</a:t>
            </a:r>
            <a:r>
              <a:rPr lang="it-IT" b="1" u="sng" dirty="0" smtClean="0"/>
              <a:t/>
            </a:r>
            <a:br>
              <a:rPr lang="it-IT" b="1" u="sng" dirty="0" smtClean="0"/>
            </a:br>
            <a:endParaRPr lang="it-IT" dirty="0"/>
          </a:p>
        </p:txBody>
      </p:sp>
      <p:sp>
        <p:nvSpPr>
          <p:cNvPr id="3" name="Segnaposto contenuto 2"/>
          <p:cNvSpPr>
            <a:spLocks noGrp="1"/>
          </p:cNvSpPr>
          <p:nvPr>
            <p:ph idx="1"/>
          </p:nvPr>
        </p:nvSpPr>
        <p:spPr/>
        <p:txBody>
          <a:bodyPr>
            <a:normAutofit fontScale="92500"/>
          </a:bodyPr>
          <a:lstStyle/>
          <a:p>
            <a:pPr>
              <a:buNone/>
            </a:pPr>
            <a:endParaRPr lang="en-GB" dirty="0" smtClean="0"/>
          </a:p>
          <a:p>
            <a:r>
              <a:rPr lang="en-GB" b="1" dirty="0" smtClean="0"/>
              <a:t>Fronted theme: moving into theme position an element that doesn’t usually occur there. e.g. </a:t>
            </a:r>
          </a:p>
          <a:p>
            <a:r>
              <a:rPr lang="en-GB" b="1" dirty="0" smtClean="0"/>
              <a:t>Fronting object or complement : e.g. ‘trouble was what they got’  foregrounds expressive meaning of utterance;</a:t>
            </a:r>
          </a:p>
          <a:p>
            <a:r>
              <a:rPr lang="en-GB" b="1" dirty="0" smtClean="0"/>
              <a:t>Fronting predicator: ‘publicize it they did’ : the most marked of all thematic choices in English.</a:t>
            </a:r>
          </a:p>
          <a:p>
            <a:endParaRPr lang="it-IT" dirty="0" smtClean="0"/>
          </a:p>
          <a:p>
            <a:endParaRPr lang="it-IT" u="sng" dirty="0" smtClean="0"/>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err="1" smtClean="0"/>
              <a:t>Hallidayan</a:t>
            </a:r>
            <a:r>
              <a:rPr lang="en-GB" dirty="0" smtClean="0"/>
              <a:t> types of marked theme</a:t>
            </a:r>
            <a:endParaRPr lang="en-GB" dirty="0"/>
          </a:p>
        </p:txBody>
      </p:sp>
      <p:sp>
        <p:nvSpPr>
          <p:cNvPr id="3" name="Segnaposto contenuto 2"/>
          <p:cNvSpPr>
            <a:spLocks noGrp="1"/>
          </p:cNvSpPr>
          <p:nvPr>
            <p:ph idx="1"/>
          </p:nvPr>
        </p:nvSpPr>
        <p:spPr/>
        <p:txBody>
          <a:bodyPr>
            <a:normAutofit/>
          </a:bodyPr>
          <a:lstStyle/>
          <a:p>
            <a:r>
              <a:rPr lang="en-GB" dirty="0" smtClean="0"/>
              <a:t>Predicated themes</a:t>
            </a:r>
          </a:p>
          <a:p>
            <a:r>
              <a:rPr lang="en-GB" dirty="0" smtClean="0"/>
              <a:t>	Involves using an ‘it’ structure (cleft structure).  </a:t>
            </a:r>
          </a:p>
          <a:p>
            <a:r>
              <a:rPr lang="en-GB" dirty="0" smtClean="0"/>
              <a:t>	It +that/ it + to: </a:t>
            </a:r>
            <a:r>
              <a:rPr lang="en-GB" u="sng" dirty="0" smtClean="0"/>
              <a:t>the only instance in which the theme of the clause is not the element that 	occurs in initial position</a:t>
            </a:r>
            <a:r>
              <a:rPr lang="en-GB" u="sng" dirty="0"/>
              <a:t>.</a:t>
            </a:r>
            <a:r>
              <a:rPr lang="en-GB" u="sng" dirty="0" smtClean="0"/>
              <a:t> Predicating an element foregrounds it by placing it in theme 	position, thus indicating a marked choice.</a:t>
            </a:r>
          </a:p>
          <a:p>
            <a:endParaRPr lang="it-IT" dirty="0" smtClean="0"/>
          </a:p>
          <a:p>
            <a:endParaRPr lang="it-IT" b="1" u="sng" dirty="0" smtClean="0"/>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err="1" smtClean="0"/>
              <a:t>Hallidayan</a:t>
            </a:r>
            <a:r>
              <a:rPr lang="en-GB" dirty="0" smtClean="0"/>
              <a:t> types of marked theme</a:t>
            </a:r>
            <a:endParaRPr lang="en-GB" dirty="0"/>
          </a:p>
        </p:txBody>
      </p:sp>
      <p:sp>
        <p:nvSpPr>
          <p:cNvPr id="3" name="Segnaposto contenuto 2"/>
          <p:cNvSpPr>
            <a:spLocks noGrp="1"/>
          </p:cNvSpPr>
          <p:nvPr>
            <p:ph idx="1"/>
          </p:nvPr>
        </p:nvSpPr>
        <p:spPr/>
        <p:txBody>
          <a:bodyPr>
            <a:normAutofit fontScale="77500" lnSpcReduction="20000"/>
          </a:bodyPr>
          <a:lstStyle/>
          <a:p>
            <a:r>
              <a:rPr lang="en-GB" b="1" dirty="0" smtClean="0"/>
              <a:t>Identifying themes</a:t>
            </a:r>
          </a:p>
          <a:p>
            <a:r>
              <a:rPr lang="en-GB" dirty="0" smtClean="0"/>
              <a:t>These are very similar to predicated themes. Instead of using cleft structure (it+) it places 	an element into theme position through nominalisation using a ‘</a:t>
            </a:r>
            <a:r>
              <a:rPr lang="en-GB" dirty="0" err="1" smtClean="0"/>
              <a:t>wh</a:t>
            </a:r>
            <a:r>
              <a:rPr lang="en-GB" dirty="0" smtClean="0"/>
              <a:t>’ structure (pseudo-	cleft structure): ‘what the book received in China was a great deal of publicity’. </a:t>
            </a:r>
          </a:p>
          <a:p>
            <a:r>
              <a:rPr lang="en-GB" u="sng" dirty="0" smtClean="0"/>
              <a:t>They both suggest that the selected item is particularly worthy of the reader’s attention. </a:t>
            </a:r>
          </a:p>
          <a:p>
            <a:endParaRPr lang="en-GB" dirty="0" smtClean="0"/>
          </a:p>
          <a:p>
            <a:r>
              <a:rPr lang="en-GB" u="sng" dirty="0" smtClean="0"/>
              <a:t>Difference:</a:t>
            </a:r>
          </a:p>
          <a:p>
            <a:r>
              <a:rPr lang="en-GB" dirty="0" smtClean="0"/>
              <a:t>in predicated themes the element is presented as new information;</a:t>
            </a:r>
          </a:p>
          <a:p>
            <a:r>
              <a:rPr lang="en-GB" dirty="0" smtClean="0"/>
              <a:t>in identifying themes it is presented as known information.</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Hallidayan types of marked theme</a:t>
            </a:r>
            <a:endParaRPr lang="en-GB" dirty="0"/>
          </a:p>
        </p:txBody>
      </p:sp>
      <p:sp>
        <p:nvSpPr>
          <p:cNvPr id="3" name="Segnaposto contenuto 2"/>
          <p:cNvSpPr>
            <a:spLocks noGrp="1"/>
          </p:cNvSpPr>
          <p:nvPr>
            <p:ph idx="1"/>
          </p:nvPr>
        </p:nvSpPr>
        <p:spPr/>
        <p:txBody>
          <a:bodyPr>
            <a:normAutofit fontScale="92500" lnSpcReduction="10000"/>
          </a:bodyPr>
          <a:lstStyle/>
          <a:p>
            <a:endParaRPr lang="en-GB" dirty="0" smtClean="0"/>
          </a:p>
          <a:p>
            <a:r>
              <a:rPr lang="en-GB" b="1" dirty="0" smtClean="0"/>
              <a:t>Pre-posed theme and post-posed**</a:t>
            </a:r>
          </a:p>
          <a:p>
            <a:endParaRPr lang="en-GB" dirty="0" smtClean="0"/>
          </a:p>
          <a:p>
            <a:r>
              <a:rPr lang="en-GB" dirty="0" smtClean="0"/>
              <a:t>	The fitter, he sent these documents to the office.</a:t>
            </a:r>
          </a:p>
          <a:p>
            <a:r>
              <a:rPr lang="en-GB" dirty="0" smtClean="0"/>
              <a:t>	He sent these documents to the office, the fitter.</a:t>
            </a:r>
          </a:p>
          <a:p>
            <a:endParaRPr lang="en-GB" dirty="0" smtClean="0"/>
          </a:p>
          <a:p>
            <a:r>
              <a:rPr lang="en-GB" dirty="0" smtClean="0"/>
              <a:t>	Much more likely to be used in informal discourse, in conversation  or oral narratives- anecdotes, jokes. </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304800" y="274638"/>
            <a:ext cx="8839200" cy="1143000"/>
          </a:xfrm>
        </p:spPr>
        <p:txBody>
          <a:bodyPr>
            <a:normAutofit fontScale="90000"/>
          </a:bodyPr>
          <a:lstStyle/>
          <a:p>
            <a:r>
              <a:rPr lang="en-GB" sz="2667" dirty="0" smtClean="0"/>
              <a:t>Strategy for translating thematic structure</a:t>
            </a:r>
            <a:r>
              <a:rPr lang="it-IT" sz="2667" dirty="0" smtClean="0"/>
              <a:t> </a:t>
            </a:r>
            <a:r>
              <a:rPr lang="it-IT" dirty="0"/>
              <a:t/>
            </a:r>
            <a:br>
              <a:rPr lang="it-IT" dirty="0"/>
            </a:br>
            <a:endParaRPr lang="it-IT" dirty="0"/>
          </a:p>
        </p:txBody>
      </p:sp>
      <p:sp>
        <p:nvSpPr>
          <p:cNvPr id="3" name="Segnaposto contenuto 2"/>
          <p:cNvSpPr>
            <a:spLocks noGrp="1"/>
          </p:cNvSpPr>
          <p:nvPr>
            <p:ph idx="1"/>
          </p:nvPr>
        </p:nvSpPr>
        <p:spPr>
          <a:xfrm>
            <a:off x="609600" y="1417638"/>
            <a:ext cx="8229600" cy="4525963"/>
          </a:xfrm>
        </p:spPr>
        <p:txBody>
          <a:bodyPr>
            <a:normAutofit fontScale="85000" lnSpcReduction="20000"/>
          </a:bodyPr>
          <a:lstStyle/>
          <a:p>
            <a:pPr algn="just">
              <a:buNone/>
            </a:pPr>
            <a:r>
              <a:rPr lang="it-IT" dirty="0" smtClean="0"/>
              <a:t>	</a:t>
            </a:r>
            <a:r>
              <a:rPr lang="en-GB" dirty="0" smtClean="0"/>
              <a:t>‘The most common strategy seems to be to abandon the thematic organisation of the ST in favour of adhering to whatever word-order principles operate in the TL. Most translators 	prefer to give priority to the semantic principles operating in the TL rather than the communicative structure of the ST. The TT must have thematic organisation of its own, preserving where possible any special emphasis in the original and maintaining a coherent point of view as a text in its own right.’</a:t>
            </a:r>
          </a:p>
          <a:p>
            <a:endParaRPr lang="it-IT" baseline="0" dirty="0" smtClean="0"/>
          </a:p>
          <a:p>
            <a:r>
              <a:rPr lang="en-GB" dirty="0" smtClean="0"/>
              <a:t>Mona Baker, </a:t>
            </a:r>
            <a:r>
              <a:rPr lang="en-GB" i="1" dirty="0" smtClean="0"/>
              <a:t>In Other Words, </a:t>
            </a:r>
            <a:r>
              <a:rPr lang="en-GB" i="1" dirty="0" err="1" smtClean="0"/>
              <a:t>Routledge</a:t>
            </a:r>
            <a:r>
              <a:rPr lang="en-GB" i="1" dirty="0" smtClean="0"/>
              <a:t>.</a:t>
            </a:r>
          </a:p>
          <a:p>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TotalTime>
  <Words>591</Words>
  <Application>Microsoft PowerPoint per Mac</Application>
  <PresentationFormat>Presentazione su schermo (4:3)</PresentationFormat>
  <Paragraphs>52</Paragraphs>
  <Slides>11</Slides>
  <Notes>0</Notes>
  <HiddenSlides>0</HiddenSlides>
  <MMClips>0</MMClips>
  <ScaleCrop>false</ScaleCrop>
  <HeadingPairs>
    <vt:vector size="4" baseType="variant">
      <vt:variant>
        <vt:lpstr>Modello struttura</vt:lpstr>
      </vt:variant>
      <vt:variant>
        <vt:i4>1</vt:i4>
      </vt:variant>
      <vt:variant>
        <vt:lpstr>Titoli diapositive</vt:lpstr>
      </vt:variant>
      <vt:variant>
        <vt:i4>11</vt:i4>
      </vt:variant>
    </vt:vector>
  </HeadingPairs>
  <TitlesOfParts>
    <vt:vector size="12" baseType="lpstr">
      <vt:lpstr>Tema di Office</vt:lpstr>
      <vt:lpstr>Thematic and information structures</vt:lpstr>
      <vt:lpstr>Functional Sentence Perspective </vt:lpstr>
      <vt:lpstr>communicative dynamism in  Italian/English translation </vt:lpstr>
      <vt:lpstr>Halliday and Functional Grammar </vt:lpstr>
      <vt:lpstr> marked thematic organisation </vt:lpstr>
      <vt:lpstr>Identifying unmarked and marked in translation</vt:lpstr>
      <vt:lpstr>Hallidayan types of marked theme </vt:lpstr>
      <vt:lpstr>Hallidayan types of marked theme</vt:lpstr>
      <vt:lpstr>Hallidayan types of marked theme</vt:lpstr>
      <vt:lpstr>Hallidayan types of marked theme</vt:lpstr>
      <vt:lpstr>Strategy for translating thematic structure  </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Thematic and information structures</dc:title>
  <dc:creator>Dermot Heaney</dc:creator>
  <cp:lastModifiedBy>Dermot Heaney</cp:lastModifiedBy>
  <cp:revision>5</cp:revision>
  <dcterms:created xsi:type="dcterms:W3CDTF">2008-11-07T09:38:30Z</dcterms:created>
  <dcterms:modified xsi:type="dcterms:W3CDTF">2008-11-07T09:40:34Z</dcterms:modified>
</cp:coreProperties>
</file>