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312" r:id="rId5"/>
    <p:sldId id="263" r:id="rId6"/>
    <p:sldId id="261" r:id="rId7"/>
    <p:sldId id="264" r:id="rId8"/>
    <p:sldId id="265" r:id="rId9"/>
    <p:sldId id="309" r:id="rId10"/>
    <p:sldId id="283" r:id="rId11"/>
    <p:sldId id="284" r:id="rId12"/>
    <p:sldId id="316" r:id="rId13"/>
    <p:sldId id="317" r:id="rId14"/>
    <p:sldId id="292" r:id="rId15"/>
    <p:sldId id="315" r:id="rId16"/>
    <p:sldId id="318" r:id="rId17"/>
    <p:sldId id="319" r:id="rId18"/>
    <p:sldId id="299" r:id="rId19"/>
    <p:sldId id="293" r:id="rId20"/>
    <p:sldId id="294" r:id="rId21"/>
    <p:sldId id="313" r:id="rId22"/>
    <p:sldId id="314" r:id="rId23"/>
    <p:sldId id="321" r:id="rId24"/>
    <p:sldId id="302" r:id="rId25"/>
    <p:sldId id="303" r:id="rId26"/>
    <p:sldId id="304" r:id="rId27"/>
    <p:sldId id="310" r:id="rId28"/>
    <p:sldId id="322" r:id="rId29"/>
    <p:sldId id="311" r:id="rId30"/>
    <p:sldId id="305" r:id="rId31"/>
    <p:sldId id="306" r:id="rId32"/>
    <p:sldId id="307" r:id="rId33"/>
    <p:sldId id="308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D0336-608A-45C8-846E-5FA3D3894F7A}" type="datetimeFigureOut">
              <a:rPr lang="it-IT" smtClean="0"/>
              <a:t>08/11/2012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49BB8-6CAA-4F25-8EEC-522A604A3A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69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5FC187-4600-40EE-88D5-4718641F2624}" type="slidenum">
              <a:rPr lang="it-IT"/>
              <a:pPr/>
              <a:t>26</a:t>
            </a:fld>
            <a:endParaRPr lang="it-IT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RIFARE TUTTA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C2C8-938B-4E8F-B2A4-6E809BA7C213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47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491EA-F317-4430-9E89-8229F73665C8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1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2A991-07BD-4EB6-8FD0-8BF5755BB9E7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82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8440C-EE66-4646-83D3-2E1EFFFCF3E6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1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28D14-1E9D-4FA0-9740-8E070A7CB725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9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29238-ED5C-4134-A6F0-1EB05BB11412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8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2929B-2248-4C4F-850C-10CB9C9C0443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6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DA1C-9852-4443-B5B9-EDF759ED310A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2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A065A-F617-4A8E-9409-A5829CC13CA0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6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894C9-8D7D-4E33-9D9F-B17859A0CF9D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48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6680F-3D7F-480A-A761-E3D903495D5D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6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C1CC8CA-0AE9-4904-838D-8951D294D4D5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23800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b="1">
              <a:solidFill>
                <a:prstClr val="white">
                  <a:alpha val="60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 b="1">
              <a:solidFill>
                <a:prstClr val="white">
                  <a:alpha val="60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239A2C-360A-43C0-857E-6C2A405F486E}" type="slidenum">
              <a:rPr lang="it-IT" b="1">
                <a:solidFill>
                  <a:prstClr val="white">
                    <a:alpha val="60000"/>
                  </a:prstClr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b="1">
              <a:solidFill>
                <a:prstClr val="white">
                  <a:alpha val="60000"/>
                </a:prst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9962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781998" y="395645"/>
            <a:ext cx="7559675" cy="509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600" b="1" dirty="0">
                <a:solidFill>
                  <a:prstClr val="white"/>
                </a:solidFill>
                <a:latin typeface="Copperplate Gothic Bold" pitchFamily="34" charset="0"/>
              </a:rPr>
              <a:t>MARCATORE genetico </a:t>
            </a:r>
            <a:r>
              <a:rPr lang="it-IT" sz="2600" b="1" dirty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 carattere mendeliano </a:t>
            </a:r>
            <a:r>
              <a:rPr lang="it-IT" sz="2600" b="1" dirty="0" smtClean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 che  può essere utilizzato per seguire la segregazione di una particolare regione cromosomica lungo un pedigree </a:t>
            </a:r>
          </a:p>
          <a:p>
            <a:pPr algn="ctr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600" b="1" dirty="0" smtClean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Per </a:t>
            </a:r>
            <a:r>
              <a:rPr lang="it-IT" sz="2600" b="1" dirty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avere una utilità pratica </a:t>
            </a:r>
            <a:r>
              <a:rPr lang="it-IT" sz="2600" b="1" dirty="0" smtClean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in studi di mappatura  un  marcatore  deve  essere polimorfico </a:t>
            </a:r>
            <a:r>
              <a:rPr lang="it-IT" sz="2000" b="1" dirty="0" smtClean="0">
                <a:solidFill>
                  <a:prstClr val="white"/>
                </a:solidFill>
                <a:latin typeface="Copperplate Gothic Bold" pitchFamily="34" charset="0"/>
                <a:sym typeface="Wingdings" pitchFamily="2" charset="2"/>
              </a:rPr>
              <a:t>(= avere almeno due alleli comuni) </a:t>
            </a:r>
            <a:endParaRPr lang="it-IT" sz="2000" b="1" dirty="0">
              <a:solidFill>
                <a:prstClr val="white"/>
              </a:solidFill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71550" y="620688"/>
            <a:ext cx="72009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800" b="1" u="sng" dirty="0">
                <a:solidFill>
                  <a:prstClr val="white"/>
                </a:solidFill>
                <a:latin typeface="Copperplate Gothic Bold" pitchFamily="34" charset="0"/>
              </a:rPr>
              <a:t>POLIMORFISMO GENETICO</a:t>
            </a:r>
          </a:p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800" b="1" dirty="0">
                <a:solidFill>
                  <a:prstClr val="white"/>
                </a:solidFill>
                <a:latin typeface="Copperplate Gothic Bold" pitchFamily="34" charset="0"/>
              </a:rPr>
              <a:t>Un sito viene definito polimorfico se di esso si conoscono almeno due forme alleliche la più rara delle </a:t>
            </a:r>
            <a:r>
              <a:rPr lang="it-IT" sz="2800" b="1" dirty="0" smtClean="0">
                <a:solidFill>
                  <a:prstClr val="white"/>
                </a:solidFill>
                <a:latin typeface="Copperplate Gothic Bold" pitchFamily="34" charset="0"/>
              </a:rPr>
              <a:t> quali  ha </a:t>
            </a:r>
            <a:r>
              <a:rPr lang="it-IT" sz="2800" b="1" dirty="0">
                <a:solidFill>
                  <a:prstClr val="white"/>
                </a:solidFill>
                <a:latin typeface="Copperplate Gothic Bold" pitchFamily="34" charset="0"/>
              </a:rPr>
              <a:t>una frequenza di almeno l’1%</a:t>
            </a:r>
            <a:endParaRPr lang="it-IT" sz="2800" b="1" dirty="0">
              <a:solidFill>
                <a:prstClr val="white"/>
              </a:solidFill>
              <a:latin typeface="Copperplate Gothic Bold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87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306388" y="1162487"/>
            <a:ext cx="849788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901700" indent="-627063"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dirty="0" smtClean="0">
                <a:solidFill>
                  <a:prstClr val="white"/>
                </a:solidFill>
              </a:rPr>
              <a:t>Uno dei parametri </a:t>
            </a:r>
            <a:r>
              <a:rPr lang="it-IT" sz="2400" b="1" dirty="0">
                <a:solidFill>
                  <a:prstClr val="white"/>
                </a:solidFill>
              </a:rPr>
              <a:t>che </a:t>
            </a:r>
            <a:r>
              <a:rPr lang="it-IT" sz="2400" b="1" dirty="0" smtClean="0">
                <a:solidFill>
                  <a:prstClr val="white"/>
                </a:solidFill>
              </a:rPr>
              <a:t>descrive </a:t>
            </a:r>
            <a:r>
              <a:rPr lang="it-IT" sz="2400" b="1" dirty="0">
                <a:solidFill>
                  <a:prstClr val="white"/>
                </a:solidFill>
              </a:rPr>
              <a:t>un polimorfismo da un punto di vista QUANTITATIVO </a:t>
            </a:r>
            <a:r>
              <a:rPr lang="it-IT" sz="2400" b="1" dirty="0" smtClean="0">
                <a:solidFill>
                  <a:prstClr val="white"/>
                </a:solidFill>
              </a:rPr>
              <a:t>è:</a:t>
            </a:r>
            <a:endParaRPr lang="it-IT" sz="2400" b="1" dirty="0">
              <a:solidFill>
                <a:prstClr val="white"/>
              </a:solidFill>
            </a:endParaRP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</a:pPr>
            <a:endParaRPr lang="it-IT" sz="2400" b="1" dirty="0">
              <a:solidFill>
                <a:prstClr val="white"/>
              </a:solidFill>
            </a:endParaRP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it-IT" sz="2400" b="1" dirty="0">
                <a:solidFill>
                  <a:prstClr val="white"/>
                </a:solidFill>
              </a:rPr>
              <a:t>i</a:t>
            </a:r>
            <a:r>
              <a:rPr lang="it-IT" sz="2400" b="1" dirty="0" smtClean="0">
                <a:solidFill>
                  <a:prstClr val="white"/>
                </a:solidFill>
              </a:rPr>
              <a:t>l grado </a:t>
            </a:r>
            <a:r>
              <a:rPr lang="it-IT" sz="2400" b="1" dirty="0">
                <a:solidFill>
                  <a:prstClr val="white"/>
                </a:solidFill>
              </a:rPr>
              <a:t>di </a:t>
            </a:r>
            <a:r>
              <a:rPr lang="it-IT" sz="2400" b="1" dirty="0" err="1">
                <a:solidFill>
                  <a:prstClr val="white"/>
                </a:solidFill>
              </a:rPr>
              <a:t>eterozigosità</a:t>
            </a:r>
            <a:r>
              <a:rPr lang="it-IT" sz="2400" b="1" dirty="0">
                <a:solidFill>
                  <a:prstClr val="white"/>
                </a:solidFill>
              </a:rPr>
              <a:t>  </a:t>
            </a:r>
            <a:r>
              <a:rPr lang="it-IT" sz="2400" b="1" dirty="0" smtClean="0">
                <a:solidFill>
                  <a:prstClr val="white"/>
                </a:solidFill>
              </a:rPr>
              <a:t>(</a:t>
            </a:r>
            <a:r>
              <a:rPr lang="it-IT" sz="2400" b="1" i="1" dirty="0" smtClean="0">
                <a:solidFill>
                  <a:prstClr val="white"/>
                </a:solidFill>
              </a:rPr>
              <a:t>H</a:t>
            </a:r>
            <a:r>
              <a:rPr lang="it-IT" sz="2400" b="1" dirty="0" smtClean="0">
                <a:solidFill>
                  <a:prstClr val="white"/>
                </a:solidFill>
              </a:rPr>
              <a:t> ) che è uguale a </a:t>
            </a:r>
            <a:r>
              <a:rPr lang="it-IT" sz="2400" b="1" i="1" dirty="0" smtClean="0">
                <a:solidFill>
                  <a:prstClr val="white"/>
                </a:solidFill>
              </a:rPr>
              <a:t>2pq</a:t>
            </a:r>
            <a:r>
              <a:rPr lang="it-IT" sz="2400" b="1" dirty="0" smtClean="0">
                <a:solidFill>
                  <a:prstClr val="white"/>
                </a:solidFill>
              </a:rPr>
              <a:t>,</a:t>
            </a:r>
            <a:r>
              <a:rPr lang="it-IT" sz="2400" b="1" dirty="0">
                <a:solidFill>
                  <a:prstClr val="white"/>
                </a:solidFill>
              </a:rPr>
              <a:t>	</a:t>
            </a: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it-IT" sz="2400" b="1" dirty="0">
                <a:solidFill>
                  <a:prstClr val="white"/>
                </a:solidFill>
              </a:rPr>
              <a:t>	misura la variabilità INTRA-popolazione, </a:t>
            </a: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it-IT" sz="2400" b="1" dirty="0">
                <a:solidFill>
                  <a:prstClr val="white"/>
                </a:solidFill>
              </a:rPr>
              <a:t>	nel caso di due alleli ha un valore </a:t>
            </a:r>
            <a:r>
              <a:rPr lang="it-IT" sz="2400" b="1" dirty="0" err="1">
                <a:solidFill>
                  <a:prstClr val="white"/>
                </a:solidFill>
              </a:rPr>
              <a:t>max</a:t>
            </a:r>
            <a:r>
              <a:rPr lang="it-IT" sz="2400" b="1" dirty="0">
                <a:solidFill>
                  <a:prstClr val="white"/>
                </a:solidFill>
              </a:rPr>
              <a:t> = 0.5 (quando </a:t>
            </a:r>
            <a:r>
              <a:rPr lang="it-IT" sz="2400" b="1" i="1" dirty="0">
                <a:solidFill>
                  <a:prstClr val="white"/>
                </a:solidFill>
              </a:rPr>
              <a:t>p</a:t>
            </a:r>
            <a:r>
              <a:rPr lang="it-IT" sz="2400" b="1" dirty="0">
                <a:solidFill>
                  <a:prstClr val="white"/>
                </a:solidFill>
              </a:rPr>
              <a:t> = </a:t>
            </a:r>
            <a:r>
              <a:rPr lang="it-IT" sz="2400" b="1" i="1" dirty="0">
                <a:solidFill>
                  <a:prstClr val="white"/>
                </a:solidFill>
              </a:rPr>
              <a:t>q</a:t>
            </a:r>
            <a:r>
              <a:rPr lang="it-IT" sz="2400" b="1" dirty="0">
                <a:solidFill>
                  <a:prstClr val="white"/>
                </a:solidFill>
              </a:rPr>
              <a:t> = 0.5</a:t>
            </a:r>
            <a:r>
              <a:rPr lang="it-IT" sz="2400" b="1" dirty="0" smtClean="0">
                <a:solidFill>
                  <a:prstClr val="white"/>
                </a:solidFill>
              </a:rPr>
              <a:t>); siti con molti alleli possono raggiungere gradi di </a:t>
            </a:r>
            <a:r>
              <a:rPr lang="it-IT" sz="2400" b="1" dirty="0" err="1" smtClean="0">
                <a:solidFill>
                  <a:prstClr val="white"/>
                </a:solidFill>
              </a:rPr>
              <a:t>eterozigosità</a:t>
            </a:r>
            <a:r>
              <a:rPr lang="it-IT" sz="2400" b="1" dirty="0" smtClean="0">
                <a:solidFill>
                  <a:prstClr val="white"/>
                </a:solidFill>
              </a:rPr>
              <a:t> superiori a 0.9</a:t>
            </a:r>
            <a:endParaRPr lang="it-IT" sz="2400" b="1" dirty="0">
              <a:solidFill>
                <a:prstClr val="white"/>
              </a:solidFill>
            </a:endParaRP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</a:pPr>
            <a:endParaRPr lang="it-IT" sz="2400" b="1" dirty="0">
              <a:solidFill>
                <a:prstClr val="white"/>
              </a:solidFill>
            </a:endParaRPr>
          </a:p>
          <a:p>
            <a:pPr marL="901700" indent="-627063" fontAlgn="base">
              <a:spcBef>
                <a:spcPct val="0"/>
              </a:spcBef>
              <a:spcAft>
                <a:spcPct val="0"/>
              </a:spcAft>
            </a:pPr>
            <a:endParaRPr lang="it-IT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82638" y="549275"/>
            <a:ext cx="7561262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sz="2800" dirty="0" smtClean="0">
                <a:solidFill>
                  <a:prstClr val="white"/>
                </a:solidFill>
                <a:latin typeface="Palatino Linotype" pitchFamily="18" charset="0"/>
              </a:rPr>
              <a:t>Il marcatore ideale per studi di mappatura genetica deve essere: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it-IT" sz="2800" dirty="0" smtClean="0">
              <a:solidFill>
                <a:prstClr val="white"/>
              </a:solidFill>
              <a:latin typeface="Palatino Linotype" pitchFamily="18" charset="0"/>
            </a:endParaRPr>
          </a:p>
          <a:p>
            <a:pPr marL="627063" indent="-3556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it-IT" sz="2800" dirty="0" smtClean="0">
                <a:solidFill>
                  <a:prstClr val="white"/>
                </a:solidFill>
                <a:latin typeface="Palatino Linotype" pitchFamily="18" charset="0"/>
              </a:rPr>
              <a:t>altamente polimorfico;</a:t>
            </a:r>
          </a:p>
          <a:p>
            <a:pPr marL="627063" indent="-3556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it-IT" sz="2800" dirty="0" smtClean="0">
                <a:solidFill>
                  <a:prstClr val="white"/>
                </a:solidFill>
                <a:latin typeface="Palatino Linotype" pitchFamily="18" charset="0"/>
              </a:rPr>
              <a:t>analizzabile con una tecnica semplice e a basso costo;</a:t>
            </a:r>
          </a:p>
          <a:p>
            <a:pPr marL="627063" indent="-355600" eaLnBrk="1" fontAlgn="base" hangingPunct="1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it-IT" sz="2800" dirty="0" smtClean="0">
                <a:solidFill>
                  <a:prstClr val="white"/>
                </a:solidFill>
                <a:latin typeface="Palatino Linotype" pitchFamily="18" charset="0"/>
              </a:rPr>
              <a:t>analizzabile su un materiale biologico facilmente reperibile;</a:t>
            </a:r>
          </a:p>
        </p:txBody>
      </p:sp>
    </p:spTree>
    <p:extLst>
      <p:ext uri="{BB962C8B-B14F-4D97-AF65-F5344CB8AC3E}">
        <p14:creationId xmlns:p14="http://schemas.microsoft.com/office/powerpoint/2010/main" val="36020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764704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prstClr val="white"/>
                </a:solidFill>
                <a:latin typeface="Palatino Linotype" pitchFamily="18" charset="0"/>
              </a:rPr>
              <a:t>Gli studi di mappatura genetica nell’uomo sono progrediti a ritmi molto lenti fino agli anni ‘70 a causa della scarsità di marcatori noti</a:t>
            </a:r>
          </a:p>
          <a:p>
            <a:pPr marL="355600" indent="-355600" fontAlgn="base">
              <a:spcBef>
                <a:spcPct val="0"/>
              </a:spcBef>
              <a:spcAft>
                <a:spcPct val="0"/>
              </a:spcAft>
            </a:pPr>
            <a:endParaRPr lang="it-IT" sz="2800" b="1" dirty="0">
              <a:solidFill>
                <a:prstClr val="white"/>
              </a:solidFill>
              <a:latin typeface="Palatino Linotype" pitchFamily="18" charset="0"/>
            </a:endParaRPr>
          </a:p>
          <a:p>
            <a:pPr marL="355600" indent="-355600"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>
                <a:solidFill>
                  <a:prstClr val="white"/>
                </a:solidFill>
                <a:latin typeface="Palatino Linotype" pitchFamily="18" charset="0"/>
              </a:rPr>
              <a:t>Negli anni ‘70 sono stati scoperti i primi marcatori analizzabili a livello di DNA:  gli RFLP (= </a:t>
            </a:r>
            <a:r>
              <a:rPr lang="it-IT" sz="2800" b="1" dirty="0" err="1">
                <a:solidFill>
                  <a:prstClr val="white"/>
                </a:solidFill>
                <a:latin typeface="Palatino Linotype" pitchFamily="18" charset="0"/>
              </a:rPr>
              <a:t>Restriction</a:t>
            </a:r>
            <a:r>
              <a:rPr lang="it-IT" sz="2800" b="1" dirty="0">
                <a:solidFill>
                  <a:prstClr val="white"/>
                </a:solidFill>
                <a:latin typeface="Palatino Linotype" pitchFamily="18" charset="0"/>
              </a:rPr>
              <a:t> </a:t>
            </a:r>
            <a:r>
              <a:rPr lang="it-IT" sz="2800" b="1" dirty="0" err="1" smtClean="0">
                <a:solidFill>
                  <a:prstClr val="white"/>
                </a:solidFill>
                <a:latin typeface="Palatino Linotype" pitchFamily="18" charset="0"/>
              </a:rPr>
              <a:t>Fragments</a:t>
            </a:r>
            <a:r>
              <a:rPr lang="it-IT" sz="2800" b="1" dirty="0" smtClean="0">
                <a:solidFill>
                  <a:prstClr val="white"/>
                </a:solidFill>
                <a:latin typeface="Palatino Linotype" pitchFamily="18" charset="0"/>
              </a:rPr>
              <a:t> </a:t>
            </a:r>
            <a:r>
              <a:rPr lang="it-IT" sz="2800" b="1" dirty="0" err="1">
                <a:solidFill>
                  <a:prstClr val="white"/>
                </a:solidFill>
                <a:latin typeface="Palatino Linotype" pitchFamily="18" charset="0"/>
              </a:rPr>
              <a:t>Length</a:t>
            </a:r>
            <a:r>
              <a:rPr lang="it-IT" sz="2800" b="1" dirty="0">
                <a:solidFill>
                  <a:prstClr val="white"/>
                </a:solidFill>
                <a:latin typeface="Palatino Linotype" pitchFamily="18" charset="0"/>
              </a:rPr>
              <a:t> </a:t>
            </a:r>
            <a:r>
              <a:rPr lang="it-IT" sz="2800" b="1" dirty="0" err="1" smtClean="0">
                <a:solidFill>
                  <a:prstClr val="white"/>
                </a:solidFill>
                <a:latin typeface="Palatino Linotype" pitchFamily="18" charset="0"/>
              </a:rPr>
              <a:t>Polymorphism</a:t>
            </a:r>
            <a:r>
              <a:rPr lang="it-IT" sz="2800" b="1" dirty="0" smtClean="0">
                <a:solidFill>
                  <a:prstClr val="white"/>
                </a:solidFill>
                <a:latin typeface="Palatino Linotype" pitchFamily="18" charset="0"/>
              </a:rPr>
              <a:t>)</a:t>
            </a:r>
            <a:endParaRPr lang="it-IT" sz="2800" b="1" dirty="0">
              <a:solidFill>
                <a:prstClr val="white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79388" y="116632"/>
            <a:ext cx="8785225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rgbClr val="FFFF00"/>
                </a:solidFill>
                <a:latin typeface="Times New Roman" pitchFamily="18" charset="0"/>
              </a:rPr>
              <a:t>SVILUPPO DEI MARCATORI GENETICI NELL’UOMO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000" b="1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b="1" u="sng" dirty="0">
                <a:solidFill>
                  <a:prstClr val="white"/>
                </a:solidFill>
                <a:latin typeface="Times New Roman" pitchFamily="18" charset="0"/>
              </a:rPr>
              <a:t>Tipo di marcatore</a:t>
            </a:r>
            <a:r>
              <a:rPr lang="it-IT" sz="2000" b="1" dirty="0">
                <a:solidFill>
                  <a:prstClr val="white"/>
                </a:solidFill>
                <a:latin typeface="Times New Roman" pitchFamily="18" charset="0"/>
              </a:rPr>
              <a:t>	</a:t>
            </a:r>
            <a:r>
              <a:rPr lang="it-IT" sz="2000" b="1" u="sng" dirty="0">
                <a:solidFill>
                  <a:prstClr val="white"/>
                </a:solidFill>
                <a:latin typeface="Times New Roman" pitchFamily="18" charset="0"/>
              </a:rPr>
              <a:t>n° loci</a:t>
            </a:r>
            <a:r>
              <a:rPr lang="it-IT" sz="2000" b="1" dirty="0">
                <a:solidFill>
                  <a:prstClr val="white"/>
                </a:solidFill>
                <a:latin typeface="Times New Roman" pitchFamily="18" charset="0"/>
              </a:rPr>
              <a:t>		         </a:t>
            </a:r>
            <a:r>
              <a:rPr lang="it-IT" sz="2000" b="1" u="sng" dirty="0">
                <a:solidFill>
                  <a:prstClr val="white"/>
                </a:solidFill>
                <a:latin typeface="Times New Roman" pitchFamily="18" charset="0"/>
              </a:rPr>
              <a:t>Caratteristiche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b="1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Gruppi sanguigni	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 20 	          necessità di sangue fresco, talora dominanza</a:t>
            </a:r>
            <a:endParaRPr lang="it-IT" sz="1600" b="1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1910-1960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Varianti proteiche	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 30 	          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necessità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di sangue fresco, saggi specialistici,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1960-1975				          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polimorfismo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limitato, spesso solo 2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alleli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 smtClean="0">
              <a:solidFill>
                <a:prstClr val="white"/>
              </a:solidFill>
              <a:latin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RFLP 			&gt;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10</a:t>
            </a:r>
            <a:r>
              <a:rPr lang="it-IT" sz="1600" b="1" baseline="30000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5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          2 alleli (</a:t>
            </a:r>
            <a:r>
              <a:rPr lang="it-IT" sz="1600" b="1" dirty="0" err="1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eterozigosità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 massima 0.5), necessità di 1975-                                                                          grande quantità di DNA, procedimento lungo e                                            				           costoso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solidFill>
                <a:prstClr val="white"/>
              </a:solidFill>
              <a:latin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VNTR (</a:t>
            </a:r>
            <a:r>
              <a:rPr lang="it-IT" sz="1600" b="1" dirty="0" err="1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minisatelliti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)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&gt;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10</a:t>
            </a:r>
            <a:r>
              <a:rPr lang="it-IT" sz="1600" b="1" baseline="30000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4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         molti alleli, altamente informativi,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1985- 			     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        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limitati alle regioni </a:t>
            </a:r>
            <a:r>
              <a:rPr lang="it-IT" sz="1600" b="1" dirty="0" err="1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telomeriche</a:t>
            </a:r>
            <a:endParaRPr lang="it-IT" sz="1600" b="1" dirty="0">
              <a:solidFill>
                <a:prstClr val="white"/>
              </a:solidFill>
              <a:latin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		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solidFill>
                <a:prstClr val="white"/>
              </a:solidFill>
              <a:latin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solidFill>
                <a:prstClr val="white"/>
              </a:solidFill>
              <a:latin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VNTR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(</a:t>
            </a:r>
            <a:r>
              <a:rPr lang="it-IT" sz="1600" b="1" dirty="0" err="1">
                <a:solidFill>
                  <a:prstClr val="white"/>
                </a:solidFill>
                <a:latin typeface="Times New Roman" pitchFamily="18" charset="0"/>
              </a:rPr>
              <a:t>microsatelliti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)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&gt;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10</a:t>
            </a:r>
            <a:r>
              <a:rPr lang="it-IT" sz="1600" b="1" baseline="30000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5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  <a:sym typeface="Symbol" pitchFamily="18" charset="2"/>
              </a:rPr>
              <a:t>	          molti alleli, altamente informativi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</a:rPr>
              <a:t>1989-                                                                       distribuiti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in tutto il genoma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600" b="1" dirty="0">
              <a:solidFill>
                <a:prstClr val="white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SNP </a:t>
            </a: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</a:rPr>
              <a:t>	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		&gt;10</a:t>
            </a:r>
            <a:r>
              <a:rPr lang="it-IT" sz="1600" b="1" baseline="30000" dirty="0">
                <a:solidFill>
                  <a:prstClr val="white"/>
                </a:solidFill>
                <a:latin typeface="Times New Roman" pitchFamily="18" charset="0"/>
              </a:rPr>
              <a:t>6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	         meno informativi dei </a:t>
            </a:r>
            <a:r>
              <a:rPr lang="it-IT" sz="1600" b="1" dirty="0" err="1">
                <a:solidFill>
                  <a:prstClr val="white"/>
                </a:solidFill>
                <a:latin typeface="Times New Roman" pitchFamily="18" charset="0"/>
              </a:rPr>
              <a:t>microsatelliti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 smtClean="0">
                <a:solidFill>
                  <a:prstClr val="white"/>
                </a:solidFill>
                <a:latin typeface="Times New Roman" pitchFamily="18" charset="0"/>
              </a:rPr>
              <a:t>				         ma </a:t>
            </a: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se ne possono esaminare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  <a:latin typeface="Times New Roman" pitchFamily="18" charset="0"/>
              </a:rPr>
              <a:t>                                                                                 contemporaneamente migliaia</a:t>
            </a:r>
          </a:p>
        </p:txBody>
      </p:sp>
    </p:spTree>
    <p:extLst>
      <p:ext uri="{BB962C8B-B14F-4D97-AF65-F5344CB8AC3E}">
        <p14:creationId xmlns:p14="http://schemas.microsoft.com/office/powerpoint/2010/main" val="57049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3528" y="188640"/>
            <a:ext cx="84971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>
                <a:solidFill>
                  <a:prstClr val="white"/>
                </a:solidFill>
              </a:rPr>
              <a:t>ENZIMI DI RESTRIZIONE</a:t>
            </a:r>
          </a:p>
          <a:p>
            <a:pPr marL="355600" indent="-355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 smtClean="0">
                <a:solidFill>
                  <a:prstClr val="white"/>
                </a:solidFill>
              </a:rPr>
              <a:t>Enzimi </a:t>
            </a:r>
            <a:r>
              <a:rPr lang="it-IT" sz="2800" b="1" dirty="0">
                <a:solidFill>
                  <a:prstClr val="white"/>
                </a:solidFill>
              </a:rPr>
              <a:t>che riconoscono </a:t>
            </a:r>
            <a:r>
              <a:rPr lang="it-IT" sz="2800" b="1" dirty="0" smtClean="0">
                <a:solidFill>
                  <a:prstClr val="white"/>
                </a:solidFill>
              </a:rPr>
              <a:t>brevi </a:t>
            </a:r>
            <a:r>
              <a:rPr lang="it-IT" sz="2800" b="1" dirty="0">
                <a:solidFill>
                  <a:prstClr val="white"/>
                </a:solidFill>
              </a:rPr>
              <a:t>sequenze di DNA </a:t>
            </a:r>
            <a:r>
              <a:rPr lang="it-IT" sz="2800" b="1" dirty="0" smtClean="0">
                <a:solidFill>
                  <a:prstClr val="white"/>
                </a:solidFill>
              </a:rPr>
              <a:t>in corrispondenza delle quali tagliano  entrambi i filamenti</a:t>
            </a:r>
            <a:endParaRPr lang="it-IT" sz="2800" b="1" dirty="0">
              <a:solidFill>
                <a:prstClr val="white"/>
              </a:solidFill>
            </a:endParaRPr>
          </a:p>
          <a:p>
            <a:pPr marL="355600" indent="-355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it-IT" sz="2800" b="1" dirty="0">
              <a:solidFill>
                <a:prstClr val="white"/>
              </a:solidFill>
            </a:endParaRPr>
          </a:p>
          <a:p>
            <a:pPr marL="355600" indent="-355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800" b="1" dirty="0" smtClean="0">
                <a:solidFill>
                  <a:prstClr val="white"/>
                </a:solidFill>
              </a:rPr>
              <a:t>La sequenza riconosciuta ha generalmente una </a:t>
            </a:r>
            <a:r>
              <a:rPr lang="it-IT" sz="2800" b="1" dirty="0">
                <a:solidFill>
                  <a:prstClr val="white"/>
                </a:solidFill>
              </a:rPr>
              <a:t>lunghezza </a:t>
            </a:r>
            <a:r>
              <a:rPr lang="it-IT" sz="2800" b="1" dirty="0" smtClean="0">
                <a:solidFill>
                  <a:prstClr val="white"/>
                </a:solidFill>
                <a:sym typeface="Wingdings" pitchFamily="2" charset="2"/>
              </a:rPr>
              <a:t>di </a:t>
            </a:r>
            <a:r>
              <a:rPr lang="it-IT" sz="2800" b="1" dirty="0" smtClean="0">
                <a:solidFill>
                  <a:prstClr val="white"/>
                </a:solidFill>
              </a:rPr>
              <a:t>4-8 </a:t>
            </a:r>
            <a:r>
              <a:rPr lang="it-IT" sz="2800" b="1" dirty="0" err="1">
                <a:solidFill>
                  <a:prstClr val="white"/>
                </a:solidFill>
              </a:rPr>
              <a:t>bp</a:t>
            </a:r>
            <a:r>
              <a:rPr lang="it-IT" sz="2800" b="1" dirty="0">
                <a:solidFill>
                  <a:prstClr val="white"/>
                </a:solidFill>
              </a:rPr>
              <a:t> </a:t>
            </a:r>
            <a:r>
              <a:rPr lang="it-IT" sz="2800" b="1" dirty="0" smtClean="0">
                <a:solidFill>
                  <a:prstClr val="white"/>
                </a:solidFill>
              </a:rPr>
              <a:t>ed è palindroma </a:t>
            </a:r>
            <a:r>
              <a:rPr lang="it-IT" sz="2800" b="1" dirty="0">
                <a:solidFill>
                  <a:prstClr val="white"/>
                </a:solidFill>
              </a:rPr>
              <a:t>rispetto ad un asse di simmetria </a:t>
            </a:r>
          </a:p>
          <a:p>
            <a:pPr marL="355600" indent="-355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dirty="0">
                <a:solidFill>
                  <a:prstClr val="white"/>
                </a:solidFill>
              </a:rPr>
              <a:t>(la stessa sequenza di basi è presente su entrambi i filamenti quando questi vengono letti in direzione 5’- 3’);</a:t>
            </a:r>
          </a:p>
        </p:txBody>
      </p:sp>
    </p:spTree>
    <p:extLst>
      <p:ext uri="{BB962C8B-B14F-4D97-AF65-F5344CB8AC3E}">
        <p14:creationId xmlns:p14="http://schemas.microsoft.com/office/powerpoint/2010/main" val="22354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E:\1859962025\04_03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10"/>
          <a:stretch>
            <a:fillRect/>
          </a:stretch>
        </p:blipFill>
        <p:spPr bwMode="auto">
          <a:xfrm>
            <a:off x="1450975" y="260350"/>
            <a:ext cx="6211888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69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54880" y="188640"/>
            <a:ext cx="7416824" cy="444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200" b="1" dirty="0" smtClean="0"/>
              <a:t>	gli RFLP sono polimorfismi bi-allelici che devono il loro nome al fatto che i due alleli di un locus differiscono per la dimensione dei frammenti generati da una reazione di digestione enzimatica </a:t>
            </a:r>
            <a:endParaRPr lang="it-IT" sz="3200" b="1" dirty="0"/>
          </a:p>
        </p:txBody>
      </p:sp>
      <p:grpSp>
        <p:nvGrpSpPr>
          <p:cNvPr id="3" name="Gruppo 2"/>
          <p:cNvGrpSpPr/>
          <p:nvPr/>
        </p:nvGrpSpPr>
        <p:grpSpPr>
          <a:xfrm>
            <a:off x="1821904" y="4696048"/>
            <a:ext cx="5486400" cy="965200"/>
            <a:chOff x="1143000" y="1524000"/>
            <a:chExt cx="5486400" cy="965200"/>
          </a:xfrm>
        </p:grpSpPr>
        <p:sp>
          <p:nvSpPr>
            <p:cNvPr id="4" name="Line 2"/>
            <p:cNvSpPr>
              <a:spLocks noChangeAspect="1" noChangeShapeType="1"/>
            </p:cNvSpPr>
            <p:nvPr/>
          </p:nvSpPr>
          <p:spPr bwMode="auto">
            <a:xfrm>
              <a:off x="2890838" y="2184400"/>
              <a:ext cx="32004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5" name="Line 3"/>
            <p:cNvSpPr>
              <a:spLocks noChangeAspect="1" noChangeShapeType="1"/>
            </p:cNvSpPr>
            <p:nvPr/>
          </p:nvSpPr>
          <p:spPr bwMode="auto">
            <a:xfrm>
              <a:off x="3114675" y="2032000"/>
              <a:ext cx="1588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6" name="Line 4"/>
            <p:cNvSpPr>
              <a:spLocks noChangeAspect="1" noChangeShapeType="1"/>
            </p:cNvSpPr>
            <p:nvPr/>
          </p:nvSpPr>
          <p:spPr bwMode="auto">
            <a:xfrm>
              <a:off x="4029075" y="2041525"/>
              <a:ext cx="1588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Aspect="1" noChangeShapeType="1"/>
            </p:cNvSpPr>
            <p:nvPr/>
          </p:nvSpPr>
          <p:spPr bwMode="auto">
            <a:xfrm>
              <a:off x="5780088" y="2041525"/>
              <a:ext cx="1587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Aspect="1" noChangeShapeType="1"/>
            </p:cNvSpPr>
            <p:nvPr/>
          </p:nvSpPr>
          <p:spPr bwMode="auto">
            <a:xfrm>
              <a:off x="2505075" y="2184400"/>
              <a:ext cx="4124325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10" name="Text Box 38"/>
            <p:cNvSpPr txBox="1">
              <a:spLocks noChangeArrowheads="1"/>
            </p:cNvSpPr>
            <p:nvPr/>
          </p:nvSpPr>
          <p:spPr bwMode="auto">
            <a:xfrm>
              <a:off x="1143000" y="1524000"/>
              <a:ext cx="11430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 sz="1600" b="1" dirty="0">
                <a:solidFill>
                  <a:prstClr val="white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DNA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genomico</a:t>
              </a:r>
            </a:p>
          </p:txBody>
        </p:sp>
        <p:sp>
          <p:nvSpPr>
            <p:cNvPr id="11" name="Text Box 87"/>
            <p:cNvSpPr txBox="1">
              <a:spLocks noChangeArrowheads="1"/>
            </p:cNvSpPr>
            <p:nvPr/>
          </p:nvSpPr>
          <p:spPr bwMode="auto">
            <a:xfrm>
              <a:off x="2699792" y="1752600"/>
              <a:ext cx="83388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endParaRPr lang="it-IT" sz="1600" b="1" i="1" dirty="0">
                <a:solidFill>
                  <a:prstClr val="white"/>
                </a:solidFill>
              </a:endParaRPr>
            </a:p>
          </p:txBody>
        </p:sp>
        <p:sp>
          <p:nvSpPr>
            <p:cNvPr id="12" name="Text Box 88"/>
            <p:cNvSpPr txBox="1">
              <a:spLocks noChangeArrowheads="1"/>
            </p:cNvSpPr>
            <p:nvPr/>
          </p:nvSpPr>
          <p:spPr bwMode="auto">
            <a:xfrm>
              <a:off x="3563888" y="1752600"/>
              <a:ext cx="9140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r>
                <a:rPr lang="it-IT" sz="1600" b="1" dirty="0" smtClean="0">
                  <a:solidFill>
                    <a:prstClr val="white"/>
                  </a:solidFill>
                </a:rPr>
                <a:t>*</a:t>
              </a:r>
              <a:endParaRPr lang="it-IT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13" name="Text Box 89"/>
            <p:cNvSpPr txBox="1">
              <a:spLocks noChangeArrowheads="1"/>
            </p:cNvSpPr>
            <p:nvPr/>
          </p:nvSpPr>
          <p:spPr bwMode="auto">
            <a:xfrm>
              <a:off x="5497513" y="1752600"/>
              <a:ext cx="83388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endParaRPr lang="it-IT" sz="1600" b="1" i="1" dirty="0">
                <a:solidFill>
                  <a:prstClr val="white"/>
                </a:solidFill>
              </a:endParaRPr>
            </a:p>
          </p:txBody>
        </p:sp>
        <p:sp>
          <p:nvSpPr>
            <p:cNvPr id="14" name="Text Box 93"/>
            <p:cNvSpPr txBox="1">
              <a:spLocks noChangeArrowheads="1"/>
            </p:cNvSpPr>
            <p:nvPr/>
          </p:nvSpPr>
          <p:spPr bwMode="auto">
            <a:xfrm>
              <a:off x="3175000" y="2152650"/>
              <a:ext cx="7032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6.4kb</a:t>
              </a:r>
            </a:p>
          </p:txBody>
        </p:sp>
        <p:sp>
          <p:nvSpPr>
            <p:cNvPr id="15" name="Text Box 94"/>
            <p:cNvSpPr txBox="1">
              <a:spLocks noChangeArrowheads="1"/>
            </p:cNvSpPr>
            <p:nvPr/>
          </p:nvSpPr>
          <p:spPr bwMode="auto">
            <a:xfrm>
              <a:off x="4545013" y="2152650"/>
              <a:ext cx="8159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>
                  <a:solidFill>
                    <a:prstClr val="white"/>
                  </a:solidFill>
                </a:rPr>
                <a:t>14.6kb</a:t>
              </a: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628976" y="6011996"/>
            <a:ext cx="787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L’asterisco indica un sito polimorfico (non presente in tutti i cromosomi)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3314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260648"/>
            <a:ext cx="83529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 fontAlgn="base">
              <a:spcBef>
                <a:spcPct val="0"/>
              </a:spcBef>
              <a:spcAft>
                <a:spcPct val="0"/>
              </a:spcAft>
            </a:pP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</a:rPr>
              <a:t>RFLP 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 inizialmente sono stati studiati utilizzando il 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</a:rPr>
              <a:t>Southern </a:t>
            </a:r>
            <a:r>
              <a:rPr lang="it-IT" sz="2200" b="1" dirty="0" err="1" smtClean="0">
                <a:solidFill>
                  <a:prstClr val="white"/>
                </a:solidFill>
                <a:latin typeface="Palatino Linotype" pitchFamily="18" charset="0"/>
              </a:rPr>
              <a:t>blotting</a:t>
            </a:r>
            <a:r>
              <a:rPr lang="it-IT" sz="2200" b="1" dirty="0">
                <a:solidFill>
                  <a:prstClr val="white"/>
                </a:solidFill>
                <a:latin typeface="Palatino Linotype" pitchFamily="18" charset="0"/>
              </a:rPr>
              <a:t>: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</a:rPr>
              <a:t> 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procedimento </a:t>
            </a:r>
            <a:r>
              <a:rPr lang="it-IT" sz="2200" b="1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lungo, costoso e che richiede notevoli quantità di  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DNA</a:t>
            </a:r>
            <a:endParaRPr lang="it-IT" sz="2200" b="1" dirty="0">
              <a:solidFill>
                <a:prstClr val="white"/>
              </a:solidFill>
              <a:latin typeface="Palatino Linotype" pitchFamily="18" charset="0"/>
              <a:sym typeface="Wingdings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2200" b="1" dirty="0">
              <a:solidFill>
                <a:prstClr val="white"/>
              </a:solidFill>
              <a:latin typeface="Palatino Linotype" pitchFamily="18" charset="0"/>
              <a:sym typeface="Wingdings" pitchFamily="2" charset="2"/>
            </a:endParaRPr>
          </a:p>
          <a:p>
            <a:pPr marL="804863" indent="-804863" fontAlgn="base">
              <a:spcBef>
                <a:spcPct val="0"/>
              </a:spcBef>
              <a:spcAft>
                <a:spcPct val="0"/>
              </a:spcAft>
            </a:pPr>
            <a:r>
              <a:rPr lang="it-IT" sz="2200" b="1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Oggi </a:t>
            </a:r>
            <a:r>
              <a:rPr lang="it-IT" sz="22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si </a:t>
            </a:r>
            <a:r>
              <a:rPr lang="it-IT" sz="2200" b="1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studiano accoppiando la PCR alla digestione enzimatica, i prodotti di digestione vengono separati su gel di </a:t>
            </a:r>
            <a:r>
              <a:rPr lang="it-IT" sz="2200" b="1" dirty="0" err="1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agarosio</a:t>
            </a:r>
            <a:r>
              <a:rPr lang="it-IT" sz="2200" b="1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 e visualizzati su un </a:t>
            </a:r>
            <a:r>
              <a:rPr lang="it-IT" sz="2200" b="1" dirty="0" err="1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transilluminatore</a:t>
            </a:r>
            <a:endParaRPr lang="it-IT" sz="2200" b="1" dirty="0">
              <a:solidFill>
                <a:prstClr val="white"/>
              </a:solidFill>
              <a:latin typeface="Palatino Linotype" pitchFamily="18" charset="0"/>
            </a:endParaRPr>
          </a:p>
        </p:txBody>
      </p:sp>
      <p:sp>
        <p:nvSpPr>
          <p:cNvPr id="3" name="Line 2"/>
          <p:cNvSpPr>
            <a:spLocks noChangeAspect="1" noChangeShapeType="1"/>
          </p:cNvSpPr>
          <p:nvPr/>
        </p:nvSpPr>
        <p:spPr bwMode="auto">
          <a:xfrm>
            <a:off x="3065686" y="4708376"/>
            <a:ext cx="3200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" name="Line 3"/>
          <p:cNvSpPr>
            <a:spLocks noChangeAspect="1" noChangeShapeType="1"/>
          </p:cNvSpPr>
          <p:nvPr/>
        </p:nvSpPr>
        <p:spPr bwMode="auto">
          <a:xfrm>
            <a:off x="4203923" y="4565501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Line 4"/>
          <p:cNvSpPr>
            <a:spLocks noChangeAspect="1" noChangeShapeType="1"/>
          </p:cNvSpPr>
          <p:nvPr/>
        </p:nvSpPr>
        <p:spPr bwMode="auto">
          <a:xfrm>
            <a:off x="2679923" y="4708376"/>
            <a:ext cx="4124325" cy="158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349848" y="4676626"/>
            <a:ext cx="7032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prstClr val="white"/>
                </a:solidFill>
              </a:rPr>
              <a:t>0.4kb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719861" y="4676626"/>
            <a:ext cx="703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white"/>
                </a:solidFill>
              </a:rPr>
              <a:t>0.7kb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963679" y="4221088"/>
            <a:ext cx="9140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i="1" dirty="0" err="1" smtClean="0">
                <a:solidFill>
                  <a:prstClr val="white"/>
                </a:solidFill>
              </a:rPr>
              <a:t>BamHI</a:t>
            </a:r>
            <a:r>
              <a:rPr lang="it-IT" sz="1600" b="1" i="1" dirty="0" smtClean="0">
                <a:solidFill>
                  <a:prstClr val="white"/>
                </a:solidFill>
              </a:rPr>
              <a:t>*</a:t>
            </a:r>
            <a:endParaRPr lang="it-IT" sz="1600" b="1" i="1" dirty="0">
              <a:solidFill>
                <a:prstClr val="white"/>
              </a:solidFill>
            </a:endParaRPr>
          </a:p>
        </p:txBody>
      </p:sp>
      <p:sp>
        <p:nvSpPr>
          <p:cNvPr id="9" name="Line 11"/>
          <p:cNvSpPr>
            <a:spLocks noChangeAspect="1" noChangeShapeType="1"/>
          </p:cNvSpPr>
          <p:nvPr/>
        </p:nvSpPr>
        <p:spPr bwMode="auto">
          <a:xfrm>
            <a:off x="3146648" y="4549626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0" name="Line 12"/>
          <p:cNvSpPr>
            <a:spLocks noChangeAspect="1" noChangeShapeType="1"/>
          </p:cNvSpPr>
          <p:nvPr/>
        </p:nvSpPr>
        <p:spPr bwMode="auto">
          <a:xfrm>
            <a:off x="5889848" y="4549626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1" name="Text Box 18" descr="Pietra rosa chiarissima"/>
          <p:cNvSpPr txBox="1">
            <a:spLocks noChangeArrowheads="1"/>
          </p:cNvSpPr>
          <p:nvPr/>
        </p:nvSpPr>
        <p:spPr bwMode="auto">
          <a:xfrm>
            <a:off x="2497416" y="5013176"/>
            <a:ext cx="4124325" cy="523220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black"/>
                </a:solidFill>
              </a:rPr>
              <a:t>Digestione </a:t>
            </a:r>
            <a:r>
              <a:rPr lang="it-IT" sz="1600" b="1" dirty="0" smtClean="0">
                <a:solidFill>
                  <a:prstClr val="black"/>
                </a:solidFill>
              </a:rPr>
              <a:t>del prodotto </a:t>
            </a:r>
            <a:r>
              <a:rPr lang="it-IT" sz="1600" b="1" dirty="0">
                <a:solidFill>
                  <a:prstClr val="black"/>
                </a:solidFill>
              </a:rPr>
              <a:t>della PCR</a:t>
            </a: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black"/>
                </a:solidFill>
              </a:rPr>
              <a:t>con </a:t>
            </a:r>
            <a:r>
              <a:rPr lang="it-IT" sz="1600" b="1" i="1" dirty="0" err="1" smtClean="0">
                <a:solidFill>
                  <a:prstClr val="black"/>
                </a:solidFill>
              </a:rPr>
              <a:t>BamHI</a:t>
            </a:r>
            <a:endParaRPr lang="it-IT" sz="1600" b="1" dirty="0">
              <a:solidFill>
                <a:prstClr val="black"/>
              </a:solidFill>
            </a:endParaRPr>
          </a:p>
        </p:txBody>
      </p:sp>
      <p:sp>
        <p:nvSpPr>
          <p:cNvPr id="12" name="Line 35"/>
          <p:cNvSpPr>
            <a:spLocks noChangeShapeType="1"/>
          </p:cNvSpPr>
          <p:nvPr/>
        </p:nvSpPr>
        <p:spPr bwMode="auto">
          <a:xfrm>
            <a:off x="4558352" y="5661248"/>
            <a:ext cx="0" cy="57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" name="Text Box 36" descr="Pietra rosa chiarissima"/>
          <p:cNvSpPr txBox="1">
            <a:spLocks noChangeArrowheads="1"/>
          </p:cNvSpPr>
          <p:nvPr/>
        </p:nvSpPr>
        <p:spPr bwMode="auto">
          <a:xfrm>
            <a:off x="3203848" y="6332810"/>
            <a:ext cx="2747107" cy="336550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dirty="0">
                <a:solidFill>
                  <a:prstClr val="black"/>
                </a:solidFill>
              </a:rPr>
              <a:t>elettroforesi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1547664" y="2780928"/>
            <a:ext cx="5486400" cy="965200"/>
            <a:chOff x="1143000" y="1524000"/>
            <a:chExt cx="5486400" cy="965200"/>
          </a:xfrm>
        </p:grpSpPr>
        <p:sp>
          <p:nvSpPr>
            <p:cNvPr id="16" name="Line 2"/>
            <p:cNvSpPr>
              <a:spLocks noChangeAspect="1" noChangeShapeType="1"/>
            </p:cNvSpPr>
            <p:nvPr/>
          </p:nvSpPr>
          <p:spPr bwMode="auto">
            <a:xfrm>
              <a:off x="2890838" y="2184400"/>
              <a:ext cx="32004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17" name="Line 3"/>
            <p:cNvSpPr>
              <a:spLocks noChangeAspect="1" noChangeShapeType="1"/>
            </p:cNvSpPr>
            <p:nvPr/>
          </p:nvSpPr>
          <p:spPr bwMode="auto">
            <a:xfrm>
              <a:off x="3114675" y="2032000"/>
              <a:ext cx="1588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18" name="Line 4"/>
            <p:cNvSpPr>
              <a:spLocks noChangeAspect="1" noChangeShapeType="1"/>
            </p:cNvSpPr>
            <p:nvPr/>
          </p:nvSpPr>
          <p:spPr bwMode="auto">
            <a:xfrm>
              <a:off x="4029075" y="2041525"/>
              <a:ext cx="1588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19" name="Line 5"/>
            <p:cNvSpPr>
              <a:spLocks noChangeAspect="1" noChangeShapeType="1"/>
            </p:cNvSpPr>
            <p:nvPr/>
          </p:nvSpPr>
          <p:spPr bwMode="auto">
            <a:xfrm>
              <a:off x="5780088" y="2041525"/>
              <a:ext cx="1587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20" name="Line 6"/>
            <p:cNvSpPr>
              <a:spLocks noChangeAspect="1" noChangeShapeType="1"/>
            </p:cNvSpPr>
            <p:nvPr/>
          </p:nvSpPr>
          <p:spPr bwMode="auto">
            <a:xfrm>
              <a:off x="2505075" y="2184400"/>
              <a:ext cx="4124325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b="1">
                <a:solidFill>
                  <a:prstClr val="white"/>
                </a:solidFill>
                <a:latin typeface="Times New Roman" pitchFamily="18" charset="0"/>
              </a:endParaRPr>
            </a:p>
          </p:txBody>
        </p:sp>
        <p:sp>
          <p:nvSpPr>
            <p:cNvPr id="21" name="Text Box 38"/>
            <p:cNvSpPr txBox="1">
              <a:spLocks noChangeArrowheads="1"/>
            </p:cNvSpPr>
            <p:nvPr/>
          </p:nvSpPr>
          <p:spPr bwMode="auto">
            <a:xfrm>
              <a:off x="1143000" y="1524000"/>
              <a:ext cx="114300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 sz="1600" b="1" dirty="0">
                <a:solidFill>
                  <a:prstClr val="white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DNA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genomico</a:t>
              </a:r>
            </a:p>
          </p:txBody>
        </p:sp>
        <p:sp>
          <p:nvSpPr>
            <p:cNvPr id="22" name="Text Box 87"/>
            <p:cNvSpPr txBox="1">
              <a:spLocks noChangeArrowheads="1"/>
            </p:cNvSpPr>
            <p:nvPr/>
          </p:nvSpPr>
          <p:spPr bwMode="auto">
            <a:xfrm>
              <a:off x="2699792" y="1752600"/>
              <a:ext cx="83388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endParaRPr lang="it-IT" sz="1600" b="1" i="1" dirty="0">
                <a:solidFill>
                  <a:prstClr val="white"/>
                </a:solidFill>
              </a:endParaRPr>
            </a:p>
          </p:txBody>
        </p:sp>
        <p:sp>
          <p:nvSpPr>
            <p:cNvPr id="23" name="Text Box 88"/>
            <p:cNvSpPr txBox="1">
              <a:spLocks noChangeArrowheads="1"/>
            </p:cNvSpPr>
            <p:nvPr/>
          </p:nvSpPr>
          <p:spPr bwMode="auto">
            <a:xfrm>
              <a:off x="3563888" y="1752600"/>
              <a:ext cx="91403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r>
                <a:rPr lang="it-IT" sz="1600" b="1" dirty="0" smtClean="0">
                  <a:solidFill>
                    <a:prstClr val="white"/>
                  </a:solidFill>
                </a:rPr>
                <a:t>*</a:t>
              </a:r>
              <a:endParaRPr lang="it-IT" sz="1600" b="1" dirty="0">
                <a:solidFill>
                  <a:prstClr val="white"/>
                </a:solidFill>
              </a:endParaRPr>
            </a:p>
          </p:txBody>
        </p:sp>
        <p:sp>
          <p:nvSpPr>
            <p:cNvPr id="24" name="Text Box 89"/>
            <p:cNvSpPr txBox="1">
              <a:spLocks noChangeArrowheads="1"/>
            </p:cNvSpPr>
            <p:nvPr/>
          </p:nvSpPr>
          <p:spPr bwMode="auto">
            <a:xfrm>
              <a:off x="5497513" y="1752600"/>
              <a:ext cx="83388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i="1" dirty="0" err="1" smtClean="0">
                  <a:solidFill>
                    <a:prstClr val="white"/>
                  </a:solidFill>
                </a:rPr>
                <a:t>BamHI</a:t>
              </a:r>
              <a:endParaRPr lang="it-IT" sz="1600" b="1" i="1" dirty="0">
                <a:solidFill>
                  <a:prstClr val="white"/>
                </a:solidFill>
              </a:endParaRPr>
            </a:p>
          </p:txBody>
        </p:sp>
        <p:sp>
          <p:nvSpPr>
            <p:cNvPr id="25" name="Text Box 93"/>
            <p:cNvSpPr txBox="1">
              <a:spLocks noChangeArrowheads="1"/>
            </p:cNvSpPr>
            <p:nvPr/>
          </p:nvSpPr>
          <p:spPr bwMode="auto">
            <a:xfrm>
              <a:off x="3175000" y="2152650"/>
              <a:ext cx="7032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6.4kb</a:t>
              </a:r>
            </a:p>
          </p:txBody>
        </p:sp>
        <p:sp>
          <p:nvSpPr>
            <p:cNvPr id="26" name="Text Box 94"/>
            <p:cNvSpPr txBox="1">
              <a:spLocks noChangeArrowheads="1"/>
            </p:cNvSpPr>
            <p:nvPr/>
          </p:nvSpPr>
          <p:spPr bwMode="auto">
            <a:xfrm>
              <a:off x="4545013" y="2152650"/>
              <a:ext cx="8159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t-IT" sz="1600" b="1" dirty="0">
                  <a:solidFill>
                    <a:prstClr val="white"/>
                  </a:solidFill>
                </a:rPr>
                <a:t>14.6kb</a:t>
              </a:r>
            </a:p>
          </p:txBody>
        </p:sp>
      </p:grpSp>
      <p:cxnSp>
        <p:nvCxnSpPr>
          <p:cNvPr id="27" name="Connettore 1 26"/>
          <p:cNvCxnSpPr>
            <a:endCxn id="9" idx="0"/>
          </p:cNvCxnSpPr>
          <p:nvPr/>
        </p:nvCxnSpPr>
        <p:spPr>
          <a:xfrm flipH="1">
            <a:off x="3146648" y="3441328"/>
            <a:ext cx="906463" cy="110829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4877712" y="3450853"/>
            <a:ext cx="1013724" cy="109877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25724" y="1484784"/>
            <a:ext cx="3048000" cy="3962400"/>
          </a:xfrm>
          <a:prstGeom prst="rect">
            <a:avLst/>
          </a:prstGeom>
          <a:solidFill>
            <a:srgbClr val="4D4D4D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" name="Line 3"/>
          <p:cNvSpPr>
            <a:spLocks noChangeAspect="1" noChangeShapeType="1"/>
          </p:cNvSpPr>
          <p:nvPr/>
        </p:nvSpPr>
        <p:spPr bwMode="auto">
          <a:xfrm>
            <a:off x="24353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" name="Line 4"/>
          <p:cNvSpPr>
            <a:spLocks noChangeAspect="1" noChangeShapeType="1"/>
          </p:cNvSpPr>
          <p:nvPr/>
        </p:nvSpPr>
        <p:spPr bwMode="auto">
          <a:xfrm>
            <a:off x="26068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" name="Line 5"/>
          <p:cNvSpPr>
            <a:spLocks noChangeAspect="1" noChangeShapeType="1"/>
          </p:cNvSpPr>
          <p:nvPr/>
        </p:nvSpPr>
        <p:spPr bwMode="auto">
          <a:xfrm>
            <a:off x="27782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" name="Line 6"/>
          <p:cNvSpPr>
            <a:spLocks noChangeAspect="1" noChangeShapeType="1"/>
          </p:cNvSpPr>
          <p:nvPr/>
        </p:nvSpPr>
        <p:spPr bwMode="auto">
          <a:xfrm>
            <a:off x="29497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" name="Line 7"/>
          <p:cNvSpPr>
            <a:spLocks noChangeAspect="1" noChangeShapeType="1"/>
          </p:cNvSpPr>
          <p:nvPr/>
        </p:nvSpPr>
        <p:spPr bwMode="auto">
          <a:xfrm>
            <a:off x="31211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" name="Line 8"/>
          <p:cNvSpPr>
            <a:spLocks noChangeAspect="1" noChangeShapeType="1"/>
          </p:cNvSpPr>
          <p:nvPr/>
        </p:nvSpPr>
        <p:spPr bwMode="auto">
          <a:xfrm>
            <a:off x="32926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" name="Line 9"/>
          <p:cNvSpPr>
            <a:spLocks noChangeAspect="1" noChangeShapeType="1"/>
          </p:cNvSpPr>
          <p:nvPr/>
        </p:nvSpPr>
        <p:spPr bwMode="auto">
          <a:xfrm>
            <a:off x="34640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0" name="Line 10"/>
          <p:cNvSpPr>
            <a:spLocks noChangeAspect="1" noChangeShapeType="1"/>
          </p:cNvSpPr>
          <p:nvPr/>
        </p:nvSpPr>
        <p:spPr bwMode="auto">
          <a:xfrm>
            <a:off x="36355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1" name="Line 11"/>
          <p:cNvSpPr>
            <a:spLocks noChangeAspect="1" noChangeShapeType="1"/>
          </p:cNvSpPr>
          <p:nvPr/>
        </p:nvSpPr>
        <p:spPr bwMode="auto">
          <a:xfrm>
            <a:off x="38069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2" name="Line 12"/>
          <p:cNvSpPr>
            <a:spLocks noChangeAspect="1" noChangeShapeType="1"/>
          </p:cNvSpPr>
          <p:nvPr/>
        </p:nvSpPr>
        <p:spPr bwMode="auto">
          <a:xfrm>
            <a:off x="39784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5082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67972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8511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0162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1940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23718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25369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2714774" y="1587972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2879874" y="1584797"/>
            <a:ext cx="2667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2997349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191024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11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3356124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12</a:t>
            </a: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3529162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>
                <a:solidFill>
                  <a:prstClr val="black"/>
                </a:solidFill>
              </a:rPr>
              <a:t>13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3695849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14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3870474" y="1584797"/>
            <a:ext cx="38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b="1" dirty="0">
                <a:solidFill>
                  <a:prstClr val="black"/>
                </a:solidFill>
              </a:rPr>
              <a:t>15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4108599" y="1584797"/>
            <a:ext cx="381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>
                <a:solidFill>
                  <a:prstClr val="black"/>
                </a:solidFill>
              </a:rPr>
              <a:t>M</a:t>
            </a: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323528" y="2653184"/>
            <a:ext cx="10323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</a:rPr>
              <a:t>0.7 kb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323528" y="4329584"/>
            <a:ext cx="102917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</a:rPr>
              <a:t>0.4 kb</a:t>
            </a:r>
          </a:p>
        </p:txBody>
      </p:sp>
      <p:sp>
        <p:nvSpPr>
          <p:cNvPr id="31" name="Line 31"/>
          <p:cNvSpPr>
            <a:spLocks noChangeAspect="1" noChangeShapeType="1"/>
          </p:cNvSpPr>
          <p:nvPr/>
        </p:nvSpPr>
        <p:spPr bwMode="auto">
          <a:xfrm>
            <a:off x="4203849" y="3281834"/>
            <a:ext cx="117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2" name="Line 32"/>
          <p:cNvSpPr>
            <a:spLocks noChangeAspect="1" noChangeShapeType="1"/>
          </p:cNvSpPr>
          <p:nvPr/>
        </p:nvSpPr>
        <p:spPr bwMode="auto">
          <a:xfrm>
            <a:off x="4203849" y="4577234"/>
            <a:ext cx="117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3" name="Line 33"/>
          <p:cNvSpPr>
            <a:spLocks noChangeAspect="1" noChangeShapeType="1"/>
          </p:cNvSpPr>
          <p:nvPr/>
        </p:nvSpPr>
        <p:spPr bwMode="auto">
          <a:xfrm>
            <a:off x="1235224" y="2780184"/>
            <a:ext cx="2063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4" name="Line 34"/>
          <p:cNvSpPr>
            <a:spLocks noChangeAspect="1" noChangeShapeType="1"/>
          </p:cNvSpPr>
          <p:nvPr/>
        </p:nvSpPr>
        <p:spPr bwMode="auto">
          <a:xfrm>
            <a:off x="4203849" y="2596034"/>
            <a:ext cx="117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5" name="Line 35"/>
          <p:cNvSpPr>
            <a:spLocks noChangeAspect="1" noChangeShapeType="1"/>
          </p:cNvSpPr>
          <p:nvPr/>
        </p:nvSpPr>
        <p:spPr bwMode="auto">
          <a:xfrm>
            <a:off x="1235224" y="4456584"/>
            <a:ext cx="190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6" name="Text Box 38"/>
          <p:cNvSpPr txBox="1">
            <a:spLocks noChangeArrowheads="1"/>
          </p:cNvSpPr>
          <p:nvPr/>
        </p:nvSpPr>
        <p:spPr bwMode="auto">
          <a:xfrm>
            <a:off x="4440387" y="2488084"/>
            <a:ext cx="11397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</a:rPr>
              <a:t>0.75 kb</a:t>
            </a: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4440386" y="2094384"/>
            <a:ext cx="1139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</a:rPr>
              <a:t>1.25 kb</a:t>
            </a:r>
          </a:p>
        </p:txBody>
      </p:sp>
      <p:sp>
        <p:nvSpPr>
          <p:cNvPr id="38" name="Line 40"/>
          <p:cNvSpPr>
            <a:spLocks noChangeAspect="1" noChangeShapeType="1"/>
          </p:cNvSpPr>
          <p:nvPr/>
        </p:nvSpPr>
        <p:spPr bwMode="auto">
          <a:xfrm>
            <a:off x="4207024" y="2195984"/>
            <a:ext cx="117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323528" y="2307109"/>
            <a:ext cx="10323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prstClr val="white"/>
                </a:solidFill>
              </a:rPr>
              <a:t>1.1 kb</a:t>
            </a:r>
          </a:p>
        </p:txBody>
      </p:sp>
      <p:sp>
        <p:nvSpPr>
          <p:cNvPr id="40" name="Line 42"/>
          <p:cNvSpPr>
            <a:spLocks noChangeAspect="1" noChangeShapeType="1"/>
          </p:cNvSpPr>
          <p:nvPr/>
        </p:nvSpPr>
        <p:spPr bwMode="auto">
          <a:xfrm>
            <a:off x="1235224" y="2434109"/>
            <a:ext cx="2063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1" name="Line 43"/>
          <p:cNvSpPr>
            <a:spLocks noChangeAspect="1" noChangeShapeType="1"/>
          </p:cNvSpPr>
          <p:nvPr/>
        </p:nvSpPr>
        <p:spPr bwMode="auto">
          <a:xfrm>
            <a:off x="15781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2" name="Line 44"/>
          <p:cNvSpPr>
            <a:spLocks noChangeAspect="1" noChangeShapeType="1"/>
          </p:cNvSpPr>
          <p:nvPr/>
        </p:nvSpPr>
        <p:spPr bwMode="auto">
          <a:xfrm>
            <a:off x="17495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3" name="Line 45"/>
          <p:cNvSpPr>
            <a:spLocks noChangeAspect="1" noChangeShapeType="1"/>
          </p:cNvSpPr>
          <p:nvPr/>
        </p:nvSpPr>
        <p:spPr bwMode="auto">
          <a:xfrm>
            <a:off x="19210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4" name="Line 46"/>
          <p:cNvSpPr>
            <a:spLocks noChangeAspect="1" noChangeShapeType="1"/>
          </p:cNvSpPr>
          <p:nvPr/>
        </p:nvSpPr>
        <p:spPr bwMode="auto">
          <a:xfrm>
            <a:off x="209247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5" name="Line 47"/>
          <p:cNvSpPr>
            <a:spLocks noChangeAspect="1" noChangeShapeType="1"/>
          </p:cNvSpPr>
          <p:nvPr/>
        </p:nvSpPr>
        <p:spPr bwMode="auto">
          <a:xfrm>
            <a:off x="2263924" y="186419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579712" y="1980084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7" name="Rectangle 49"/>
          <p:cNvSpPr>
            <a:spLocks noChangeArrowheads="1"/>
          </p:cNvSpPr>
          <p:nvPr/>
        </p:nvSpPr>
        <p:spPr bwMode="auto">
          <a:xfrm>
            <a:off x="1751162" y="1980084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8" name="Line 50"/>
          <p:cNvSpPr>
            <a:spLocks noChangeAspect="1" noChangeShapeType="1"/>
          </p:cNvSpPr>
          <p:nvPr/>
        </p:nvSpPr>
        <p:spPr bwMode="auto">
          <a:xfrm>
            <a:off x="1749574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49" name="Line 51"/>
          <p:cNvSpPr>
            <a:spLocks noChangeAspect="1" noChangeShapeType="1"/>
          </p:cNvSpPr>
          <p:nvPr/>
        </p:nvSpPr>
        <p:spPr bwMode="auto">
          <a:xfrm>
            <a:off x="1743224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0" name="Rectangle 52"/>
          <p:cNvSpPr>
            <a:spLocks noChangeArrowheads="1"/>
          </p:cNvSpPr>
          <p:nvPr/>
        </p:nvSpPr>
        <p:spPr bwMode="auto">
          <a:xfrm>
            <a:off x="1922612" y="1980084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1" name="Rectangle 53"/>
          <p:cNvSpPr>
            <a:spLocks noChangeArrowheads="1"/>
          </p:cNvSpPr>
          <p:nvPr/>
        </p:nvSpPr>
        <p:spPr bwMode="auto">
          <a:xfrm>
            <a:off x="2094062" y="1980084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2" name="Line 54"/>
          <p:cNvSpPr>
            <a:spLocks noChangeAspect="1" noChangeShapeType="1"/>
          </p:cNvSpPr>
          <p:nvPr/>
        </p:nvSpPr>
        <p:spPr bwMode="auto">
          <a:xfrm>
            <a:off x="1917849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3" name="Line 55"/>
          <p:cNvSpPr>
            <a:spLocks noChangeAspect="1" noChangeShapeType="1"/>
          </p:cNvSpPr>
          <p:nvPr/>
        </p:nvSpPr>
        <p:spPr bwMode="auto">
          <a:xfrm>
            <a:off x="1911499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4" name="Rectangle 56"/>
          <p:cNvSpPr>
            <a:spLocks noChangeArrowheads="1"/>
          </p:cNvSpPr>
          <p:nvPr/>
        </p:nvSpPr>
        <p:spPr bwMode="auto">
          <a:xfrm>
            <a:off x="2257574" y="1976909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5" name="Line 57"/>
          <p:cNvSpPr>
            <a:spLocks noChangeAspect="1" noChangeShapeType="1"/>
          </p:cNvSpPr>
          <p:nvPr/>
        </p:nvSpPr>
        <p:spPr bwMode="auto">
          <a:xfrm>
            <a:off x="2255987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6" name="Line 58"/>
          <p:cNvSpPr>
            <a:spLocks noChangeAspect="1" noChangeShapeType="1"/>
          </p:cNvSpPr>
          <p:nvPr/>
        </p:nvSpPr>
        <p:spPr bwMode="auto">
          <a:xfrm>
            <a:off x="2249637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7" name="Line 59"/>
          <p:cNvSpPr>
            <a:spLocks noChangeAspect="1" noChangeShapeType="1"/>
          </p:cNvSpPr>
          <p:nvPr/>
        </p:nvSpPr>
        <p:spPr bwMode="auto">
          <a:xfrm>
            <a:off x="2246462" y="2427759"/>
            <a:ext cx="142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8" name="Rectangle 60"/>
          <p:cNvSpPr>
            <a:spLocks noChangeArrowheads="1"/>
          </p:cNvSpPr>
          <p:nvPr/>
        </p:nvSpPr>
        <p:spPr bwMode="auto">
          <a:xfrm>
            <a:off x="2443312" y="1976909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59" name="Line 61"/>
          <p:cNvSpPr>
            <a:spLocks noChangeAspect="1" noChangeShapeType="1"/>
          </p:cNvSpPr>
          <p:nvPr/>
        </p:nvSpPr>
        <p:spPr bwMode="auto">
          <a:xfrm>
            <a:off x="2441724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0" name="Line 62"/>
          <p:cNvSpPr>
            <a:spLocks noChangeAspect="1" noChangeShapeType="1"/>
          </p:cNvSpPr>
          <p:nvPr/>
        </p:nvSpPr>
        <p:spPr bwMode="auto">
          <a:xfrm>
            <a:off x="2435374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1" name="Rectangle 63"/>
          <p:cNvSpPr>
            <a:spLocks noChangeArrowheads="1"/>
          </p:cNvSpPr>
          <p:nvPr/>
        </p:nvSpPr>
        <p:spPr bwMode="auto">
          <a:xfrm>
            <a:off x="2614762" y="1976909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2" name="Rectangle 64"/>
          <p:cNvSpPr>
            <a:spLocks noChangeArrowheads="1"/>
          </p:cNvSpPr>
          <p:nvPr/>
        </p:nvSpPr>
        <p:spPr bwMode="auto">
          <a:xfrm>
            <a:off x="2786212" y="1976909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3" name="Line 65"/>
          <p:cNvSpPr>
            <a:spLocks noChangeAspect="1" noChangeShapeType="1"/>
          </p:cNvSpPr>
          <p:nvPr/>
        </p:nvSpPr>
        <p:spPr bwMode="auto">
          <a:xfrm>
            <a:off x="2784624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4" name="Line 66"/>
          <p:cNvSpPr>
            <a:spLocks noChangeAspect="1" noChangeShapeType="1"/>
          </p:cNvSpPr>
          <p:nvPr/>
        </p:nvSpPr>
        <p:spPr bwMode="auto">
          <a:xfrm>
            <a:off x="2778274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5" name="Rectangle 67"/>
          <p:cNvSpPr>
            <a:spLocks noChangeArrowheads="1"/>
          </p:cNvSpPr>
          <p:nvPr/>
        </p:nvSpPr>
        <p:spPr bwMode="auto">
          <a:xfrm>
            <a:off x="2957662" y="1976909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6" name="Line 68"/>
          <p:cNvSpPr>
            <a:spLocks noChangeAspect="1" noChangeShapeType="1"/>
          </p:cNvSpPr>
          <p:nvPr/>
        </p:nvSpPr>
        <p:spPr bwMode="auto">
          <a:xfrm>
            <a:off x="2956074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7" name="Line 69"/>
          <p:cNvSpPr>
            <a:spLocks noChangeAspect="1" noChangeShapeType="1"/>
          </p:cNvSpPr>
          <p:nvPr/>
        </p:nvSpPr>
        <p:spPr bwMode="auto">
          <a:xfrm>
            <a:off x="2949724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8" name="Rectangle 70"/>
          <p:cNvSpPr>
            <a:spLocks noChangeArrowheads="1"/>
          </p:cNvSpPr>
          <p:nvPr/>
        </p:nvSpPr>
        <p:spPr bwMode="auto">
          <a:xfrm>
            <a:off x="3121174" y="1973734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69" name="Line 71"/>
          <p:cNvSpPr>
            <a:spLocks noChangeAspect="1" noChangeShapeType="1"/>
          </p:cNvSpPr>
          <p:nvPr/>
        </p:nvSpPr>
        <p:spPr bwMode="auto">
          <a:xfrm>
            <a:off x="3119587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0" name="Line 72"/>
          <p:cNvSpPr>
            <a:spLocks noChangeAspect="1" noChangeShapeType="1"/>
          </p:cNvSpPr>
          <p:nvPr/>
        </p:nvSpPr>
        <p:spPr bwMode="auto">
          <a:xfrm>
            <a:off x="3113237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1" name="Rectangle 73"/>
          <p:cNvSpPr>
            <a:spLocks noChangeArrowheads="1"/>
          </p:cNvSpPr>
          <p:nvPr/>
        </p:nvSpPr>
        <p:spPr bwMode="auto">
          <a:xfrm>
            <a:off x="3298974" y="1976909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2" name="Line 74"/>
          <p:cNvSpPr>
            <a:spLocks noChangeAspect="1" noChangeShapeType="1"/>
          </p:cNvSpPr>
          <p:nvPr/>
        </p:nvSpPr>
        <p:spPr bwMode="auto">
          <a:xfrm>
            <a:off x="3297387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3" name="Line 75"/>
          <p:cNvSpPr>
            <a:spLocks noChangeAspect="1" noChangeShapeType="1"/>
          </p:cNvSpPr>
          <p:nvPr/>
        </p:nvSpPr>
        <p:spPr bwMode="auto">
          <a:xfrm>
            <a:off x="3291037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4" name="Line 76"/>
          <p:cNvSpPr>
            <a:spLocks noChangeAspect="1" noChangeShapeType="1"/>
          </p:cNvSpPr>
          <p:nvPr/>
        </p:nvSpPr>
        <p:spPr bwMode="auto">
          <a:xfrm>
            <a:off x="3287862" y="2427759"/>
            <a:ext cx="142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5" name="Rectangle 77"/>
          <p:cNvSpPr>
            <a:spLocks noChangeArrowheads="1"/>
          </p:cNvSpPr>
          <p:nvPr/>
        </p:nvSpPr>
        <p:spPr bwMode="auto">
          <a:xfrm>
            <a:off x="3470424" y="1976909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6" name="Rectangle 78"/>
          <p:cNvSpPr>
            <a:spLocks noChangeArrowheads="1"/>
          </p:cNvSpPr>
          <p:nvPr/>
        </p:nvSpPr>
        <p:spPr bwMode="auto">
          <a:xfrm>
            <a:off x="3641874" y="1976909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7" name="Line 79"/>
          <p:cNvSpPr>
            <a:spLocks noChangeAspect="1" noChangeShapeType="1"/>
          </p:cNvSpPr>
          <p:nvPr/>
        </p:nvSpPr>
        <p:spPr bwMode="auto">
          <a:xfrm>
            <a:off x="3640287" y="2427759"/>
            <a:ext cx="142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8" name="Rectangle 80"/>
          <p:cNvSpPr>
            <a:spLocks noChangeArrowheads="1"/>
          </p:cNvSpPr>
          <p:nvPr/>
        </p:nvSpPr>
        <p:spPr bwMode="auto">
          <a:xfrm>
            <a:off x="3813324" y="1976909"/>
            <a:ext cx="128588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79" name="Line 81"/>
          <p:cNvSpPr>
            <a:spLocks noChangeAspect="1" noChangeShapeType="1"/>
          </p:cNvSpPr>
          <p:nvPr/>
        </p:nvSpPr>
        <p:spPr bwMode="auto">
          <a:xfrm>
            <a:off x="3811737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0" name="Line 82"/>
          <p:cNvSpPr>
            <a:spLocks noChangeAspect="1" noChangeShapeType="1"/>
          </p:cNvSpPr>
          <p:nvPr/>
        </p:nvSpPr>
        <p:spPr bwMode="auto">
          <a:xfrm>
            <a:off x="3805387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1" name="Rectangle 83"/>
          <p:cNvSpPr>
            <a:spLocks noChangeArrowheads="1"/>
          </p:cNvSpPr>
          <p:nvPr/>
        </p:nvSpPr>
        <p:spPr bwMode="auto">
          <a:xfrm>
            <a:off x="3976837" y="1973734"/>
            <a:ext cx="128587" cy="3462338"/>
          </a:xfrm>
          <a:prstGeom prst="rect">
            <a:avLst/>
          </a:prstGeom>
          <a:solidFill>
            <a:srgbClr val="5F5F5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2" name="Line 84"/>
          <p:cNvSpPr>
            <a:spLocks noChangeAspect="1" noChangeShapeType="1"/>
          </p:cNvSpPr>
          <p:nvPr/>
        </p:nvSpPr>
        <p:spPr bwMode="auto">
          <a:xfrm>
            <a:off x="3975249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3" name="Line 85"/>
          <p:cNvSpPr>
            <a:spLocks noChangeAspect="1" noChangeShapeType="1"/>
          </p:cNvSpPr>
          <p:nvPr/>
        </p:nvSpPr>
        <p:spPr bwMode="auto">
          <a:xfrm>
            <a:off x="3968899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4" name="Line 86"/>
          <p:cNvSpPr>
            <a:spLocks noChangeAspect="1" noChangeShapeType="1"/>
          </p:cNvSpPr>
          <p:nvPr/>
        </p:nvSpPr>
        <p:spPr bwMode="auto">
          <a:xfrm>
            <a:off x="4180037" y="1857847"/>
            <a:ext cx="136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5" name="Line 108"/>
          <p:cNvSpPr>
            <a:spLocks noChangeAspect="1" noChangeShapeType="1"/>
          </p:cNvSpPr>
          <p:nvPr/>
        </p:nvSpPr>
        <p:spPr bwMode="auto">
          <a:xfrm>
            <a:off x="3460899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6" name="Line 109"/>
          <p:cNvSpPr>
            <a:spLocks noChangeAspect="1" noChangeShapeType="1"/>
          </p:cNvSpPr>
          <p:nvPr/>
        </p:nvSpPr>
        <p:spPr bwMode="auto">
          <a:xfrm>
            <a:off x="3454549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7" name="Line 110"/>
          <p:cNvSpPr>
            <a:spLocks noChangeAspect="1" noChangeShapeType="1"/>
          </p:cNvSpPr>
          <p:nvPr/>
        </p:nvSpPr>
        <p:spPr bwMode="auto">
          <a:xfrm>
            <a:off x="2082949" y="2427759"/>
            <a:ext cx="142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8" name="Line 111"/>
          <p:cNvSpPr>
            <a:spLocks noChangeAspect="1" noChangeShapeType="1"/>
          </p:cNvSpPr>
          <p:nvPr/>
        </p:nvSpPr>
        <p:spPr bwMode="auto">
          <a:xfrm>
            <a:off x="1911499" y="2427759"/>
            <a:ext cx="142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89" name="Line 112"/>
          <p:cNvSpPr>
            <a:spLocks noChangeAspect="1" noChangeShapeType="1"/>
          </p:cNvSpPr>
          <p:nvPr/>
        </p:nvSpPr>
        <p:spPr bwMode="auto">
          <a:xfrm>
            <a:off x="1565424" y="2773834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0" name="Line 113"/>
          <p:cNvSpPr>
            <a:spLocks noChangeAspect="1" noChangeShapeType="1"/>
          </p:cNvSpPr>
          <p:nvPr/>
        </p:nvSpPr>
        <p:spPr bwMode="auto">
          <a:xfrm>
            <a:off x="1559074" y="4450234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1" name="Line 114"/>
          <p:cNvSpPr>
            <a:spLocks noChangeAspect="1" noChangeShapeType="1"/>
          </p:cNvSpPr>
          <p:nvPr/>
        </p:nvSpPr>
        <p:spPr bwMode="auto">
          <a:xfrm>
            <a:off x="2603649" y="2770659"/>
            <a:ext cx="13335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2" name="Line 115"/>
          <p:cNvSpPr>
            <a:spLocks noChangeAspect="1" noChangeShapeType="1"/>
          </p:cNvSpPr>
          <p:nvPr/>
        </p:nvSpPr>
        <p:spPr bwMode="auto">
          <a:xfrm>
            <a:off x="2597299" y="4447059"/>
            <a:ext cx="1397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4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4" name="Line 2"/>
          <p:cNvSpPr>
            <a:spLocks noChangeAspect="1" noChangeShapeType="1"/>
          </p:cNvSpPr>
          <p:nvPr/>
        </p:nvSpPr>
        <p:spPr bwMode="auto">
          <a:xfrm>
            <a:off x="1786958" y="1107976"/>
            <a:ext cx="3200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5" name="Line 3"/>
          <p:cNvSpPr>
            <a:spLocks noChangeAspect="1" noChangeShapeType="1"/>
          </p:cNvSpPr>
          <p:nvPr/>
        </p:nvSpPr>
        <p:spPr bwMode="auto">
          <a:xfrm>
            <a:off x="2925195" y="965101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6" name="Line 4"/>
          <p:cNvSpPr>
            <a:spLocks noChangeAspect="1" noChangeShapeType="1"/>
          </p:cNvSpPr>
          <p:nvPr/>
        </p:nvSpPr>
        <p:spPr bwMode="auto">
          <a:xfrm>
            <a:off x="1401195" y="1107976"/>
            <a:ext cx="4124325" cy="158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2071120" y="1076226"/>
            <a:ext cx="7032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prstClr val="white"/>
                </a:solidFill>
              </a:rPr>
              <a:t>0.4kb</a:t>
            </a:r>
          </a:p>
        </p:txBody>
      </p:sp>
      <p:sp>
        <p:nvSpPr>
          <p:cNvPr id="98" name="Text Box 6"/>
          <p:cNvSpPr txBox="1">
            <a:spLocks noChangeArrowheads="1"/>
          </p:cNvSpPr>
          <p:nvPr/>
        </p:nvSpPr>
        <p:spPr bwMode="auto">
          <a:xfrm>
            <a:off x="3441133" y="1076226"/>
            <a:ext cx="7032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>
                <a:solidFill>
                  <a:prstClr val="white"/>
                </a:solidFill>
              </a:rPr>
              <a:t>0.7kb</a:t>
            </a:r>
          </a:p>
        </p:txBody>
      </p:sp>
      <p:sp>
        <p:nvSpPr>
          <p:cNvPr id="99" name="Text Box 7"/>
          <p:cNvSpPr txBox="1">
            <a:spLocks noChangeArrowheads="1"/>
          </p:cNvSpPr>
          <p:nvPr/>
        </p:nvSpPr>
        <p:spPr bwMode="auto">
          <a:xfrm>
            <a:off x="2483768" y="476672"/>
            <a:ext cx="9140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i="1" dirty="0" err="1" smtClean="0">
                <a:solidFill>
                  <a:prstClr val="white"/>
                </a:solidFill>
              </a:rPr>
              <a:t>BamHI</a:t>
            </a:r>
            <a:r>
              <a:rPr lang="it-IT" sz="1600" b="1" i="1" dirty="0" smtClean="0">
                <a:solidFill>
                  <a:prstClr val="white"/>
                </a:solidFill>
              </a:rPr>
              <a:t>*</a:t>
            </a:r>
            <a:endParaRPr lang="it-IT" sz="1600" b="1" i="1" dirty="0">
              <a:solidFill>
                <a:prstClr val="white"/>
              </a:solidFill>
            </a:endParaRPr>
          </a:p>
        </p:txBody>
      </p:sp>
      <p:sp>
        <p:nvSpPr>
          <p:cNvPr id="100" name="Line 11"/>
          <p:cNvSpPr>
            <a:spLocks noChangeAspect="1" noChangeShapeType="1"/>
          </p:cNvSpPr>
          <p:nvPr/>
        </p:nvSpPr>
        <p:spPr bwMode="auto">
          <a:xfrm>
            <a:off x="1867920" y="949226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01" name="Line 12"/>
          <p:cNvSpPr>
            <a:spLocks noChangeAspect="1" noChangeShapeType="1"/>
          </p:cNvSpPr>
          <p:nvPr/>
        </p:nvSpPr>
        <p:spPr bwMode="auto">
          <a:xfrm>
            <a:off x="4611120" y="949226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000" b="1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93" name="CasellaDiTesto 92"/>
          <p:cNvSpPr txBox="1"/>
          <p:nvPr/>
        </p:nvSpPr>
        <p:spPr>
          <a:xfrm>
            <a:off x="35496" y="5589240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Separazione su gel di </a:t>
            </a:r>
            <a:r>
              <a:rPr lang="it-IT" dirty="0" err="1" smtClean="0"/>
              <a:t>agarosio</a:t>
            </a:r>
            <a:r>
              <a:rPr lang="it-IT" dirty="0" smtClean="0"/>
              <a:t> dei frammenti originati dalla digestione enzimatica del prodotto di PCR del DNA proveniente da 15 diversi individui</a:t>
            </a:r>
            <a:endParaRPr lang="it-IT" dirty="0"/>
          </a:p>
        </p:txBody>
      </p:sp>
      <p:sp>
        <p:nvSpPr>
          <p:cNvPr id="102" name="CasellaDiTesto 101"/>
          <p:cNvSpPr txBox="1"/>
          <p:nvPr/>
        </p:nvSpPr>
        <p:spPr>
          <a:xfrm>
            <a:off x="5796136" y="1584797"/>
            <a:ext cx="27363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I soggetti 1, 2, 6-10, 12, 14 e 15 sono omozigoti per la presenza del sito</a:t>
            </a:r>
          </a:p>
          <a:p>
            <a:endParaRPr lang="it-IT" b="1" dirty="0"/>
          </a:p>
          <a:p>
            <a:r>
              <a:rPr lang="it-IT" b="1" dirty="0" smtClean="0"/>
              <a:t>I soggetti 3, 5 e 11 sono eterozigoti per la presenza/assenza del sito</a:t>
            </a:r>
          </a:p>
          <a:p>
            <a:endParaRPr lang="it-IT" b="1" dirty="0"/>
          </a:p>
          <a:p>
            <a:r>
              <a:rPr lang="it-IT" b="1" dirty="0" smtClean="0"/>
              <a:t>I soggetti 4 e 13  sono omozigoti per l’assenza del sito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2264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755650" y="2636912"/>
            <a:ext cx="754380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71596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>
                <a:latin typeface="Palatino Linotype" pitchFamily="18" charset="0"/>
              </a:rPr>
              <a:t>L’amplificazione è di tipo esponenziale: ad ogni ciclo il numero di molecole di DNA bersaglio (tratto di DNA compreso tra i due </a:t>
            </a:r>
            <a:r>
              <a:rPr lang="it-IT" b="1" dirty="0" err="1">
                <a:latin typeface="Palatino Linotype" pitchFamily="18" charset="0"/>
              </a:rPr>
              <a:t>primers</a:t>
            </a:r>
            <a:r>
              <a:rPr lang="it-IT" b="1" dirty="0">
                <a:latin typeface="Palatino Linotype" pitchFamily="18" charset="0"/>
              </a:rPr>
              <a:t>) raddoppia. In una PCR di 40 cicli per ogni molecola di DNA inizialmente presente se ne formeranno 2</a:t>
            </a:r>
            <a:r>
              <a:rPr lang="it-IT" b="1" baseline="30000" dirty="0">
                <a:latin typeface="Palatino Linotype" pitchFamily="18" charset="0"/>
              </a:rPr>
              <a:t>40</a:t>
            </a:r>
            <a:r>
              <a:rPr lang="it-IT" b="1" dirty="0">
                <a:latin typeface="Palatino Linotype" pitchFamily="18" charset="0"/>
              </a:rPr>
              <a:t>, cioè un numero dell’ordine di </a:t>
            </a:r>
            <a:r>
              <a:rPr lang="it-IT" b="1" dirty="0" smtClean="0">
                <a:latin typeface="Palatino Linotype" pitchFamily="18" charset="0"/>
              </a:rPr>
              <a:t>10</a:t>
            </a:r>
            <a:r>
              <a:rPr lang="it-IT" b="1" baseline="30000" dirty="0" smtClean="0">
                <a:latin typeface="Palatino Linotype" pitchFamily="18" charset="0"/>
              </a:rPr>
              <a:t>12</a:t>
            </a:r>
            <a:endParaRPr lang="it-IT" b="1" dirty="0" smtClean="0">
              <a:latin typeface="Palatino Linotype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it-IT" sz="2000" b="1" dirty="0" smtClean="0">
                <a:latin typeface="Palatino Linotype" pitchFamily="18" charset="0"/>
              </a:rPr>
              <a:t>Ogni ciclo consta di 3 fasi: denaturazione (</a:t>
            </a:r>
            <a:r>
              <a:rPr lang="it-IT" sz="2000" b="1" dirty="0" err="1" smtClean="0">
                <a:latin typeface="Palatino Linotype" pitchFamily="18" charset="0"/>
              </a:rPr>
              <a:t>temp</a:t>
            </a:r>
            <a:r>
              <a:rPr lang="it-IT" sz="2000" b="1" dirty="0" smtClean="0">
                <a:latin typeface="Palatino Linotype" pitchFamily="18" charset="0"/>
              </a:rPr>
              <a:t>. 94° C), appaiamento dei </a:t>
            </a:r>
            <a:r>
              <a:rPr lang="it-IT" sz="2000" b="1" dirty="0" err="1" smtClean="0">
                <a:latin typeface="Palatino Linotype" pitchFamily="18" charset="0"/>
              </a:rPr>
              <a:t>primer</a:t>
            </a:r>
            <a:r>
              <a:rPr lang="it-IT" sz="2000" b="1" dirty="0" smtClean="0">
                <a:latin typeface="Palatino Linotype" pitchFamily="18" charset="0"/>
              </a:rPr>
              <a:t> (a una </a:t>
            </a:r>
            <a:r>
              <a:rPr lang="it-IT" sz="2000" b="1" dirty="0" err="1" smtClean="0">
                <a:latin typeface="Palatino Linotype" pitchFamily="18" charset="0"/>
              </a:rPr>
              <a:t>temp</a:t>
            </a:r>
            <a:r>
              <a:rPr lang="it-IT" sz="2000" b="1" dirty="0" smtClean="0">
                <a:latin typeface="Palatino Linotype" pitchFamily="18" charset="0"/>
              </a:rPr>
              <a:t>. che dipende dalla lunghezza </a:t>
            </a:r>
            <a:r>
              <a:rPr lang="it-IT" sz="2000" b="1" dirty="0" smtClean="0">
                <a:latin typeface="Palatino Linotype" pitchFamily="18" charset="0"/>
              </a:rPr>
              <a:t>e dalla </a:t>
            </a:r>
            <a:r>
              <a:rPr lang="it-IT" sz="2000" b="1" dirty="0" smtClean="0">
                <a:latin typeface="Palatino Linotype" pitchFamily="18" charset="0"/>
              </a:rPr>
              <a:t>composizione </a:t>
            </a:r>
            <a:r>
              <a:rPr lang="it-IT" sz="2000" b="1" dirty="0">
                <a:latin typeface="Palatino Linotype" pitchFamily="18" charset="0"/>
              </a:rPr>
              <a:t>in </a:t>
            </a:r>
            <a:r>
              <a:rPr lang="it-IT" sz="2000" b="1" dirty="0" smtClean="0">
                <a:latin typeface="Palatino Linotype" pitchFamily="18" charset="0"/>
              </a:rPr>
              <a:t>basi dei </a:t>
            </a:r>
            <a:r>
              <a:rPr lang="it-IT" sz="2000" b="1" dirty="0" err="1" smtClean="0">
                <a:latin typeface="Palatino Linotype" pitchFamily="18" charset="0"/>
              </a:rPr>
              <a:t>primer</a:t>
            </a:r>
            <a:r>
              <a:rPr lang="it-IT" sz="2000" b="1" dirty="0" smtClean="0">
                <a:latin typeface="Palatino Linotype" pitchFamily="18" charset="0"/>
              </a:rPr>
              <a:t> ), sintesi di un nuovo filamento (</a:t>
            </a:r>
            <a:r>
              <a:rPr lang="it-IT" sz="2000" b="1" dirty="0" err="1" smtClean="0">
                <a:latin typeface="Palatino Linotype" pitchFamily="18" charset="0"/>
              </a:rPr>
              <a:t>temp</a:t>
            </a:r>
            <a:r>
              <a:rPr lang="it-IT" sz="2000" b="1" dirty="0" smtClean="0">
                <a:latin typeface="Palatino Linotype" pitchFamily="18" charset="0"/>
              </a:rPr>
              <a:t>. 72°C)</a:t>
            </a:r>
            <a:endParaRPr lang="it-IT" sz="2000" b="1" dirty="0">
              <a:latin typeface="Palatino Linotype" pitchFamily="18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051050" y="549275"/>
            <a:ext cx="504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b="1">
                <a:latin typeface="Palatino Linotype" pitchFamily="18" charset="0"/>
              </a:rPr>
              <a:t>PCR (Polymerase Chain Reaction)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28675" y="1341438"/>
            <a:ext cx="74882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6223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>
                <a:latin typeface="Palatino Linotype" pitchFamily="18" charset="0"/>
              </a:rPr>
              <a:t>Tecnica in grado di amplificare in maniera altamente specifica una regione di DNA di cui si conoscono le sequenze fiancheggianti</a:t>
            </a:r>
          </a:p>
        </p:txBody>
      </p:sp>
    </p:spTree>
    <p:extLst>
      <p:ext uri="{BB962C8B-B14F-4D97-AF65-F5344CB8AC3E}">
        <p14:creationId xmlns:p14="http://schemas.microsoft.com/office/powerpoint/2010/main" val="24023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96272" y="476250"/>
            <a:ext cx="78801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3200" b="1" dirty="0">
                <a:latin typeface="Palatino Linotype" pitchFamily="18" charset="0"/>
              </a:rPr>
              <a:t>Per una reazione di PCR sono necessari: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796272" y="1268760"/>
            <a:ext cx="7520144" cy="37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77913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it-IT" b="1" dirty="0" err="1" smtClean="0">
                <a:latin typeface="Palatino Linotype" pitchFamily="18" charset="0"/>
              </a:rPr>
              <a:t>primer</a:t>
            </a:r>
            <a:r>
              <a:rPr lang="it-IT" b="1" dirty="0" smtClean="0">
                <a:latin typeface="Palatino Linotype" pitchFamily="18" charset="0"/>
              </a:rPr>
              <a:t> </a:t>
            </a:r>
            <a:r>
              <a:rPr lang="it-IT" b="1" dirty="0">
                <a:latin typeface="Palatino Linotype" pitchFamily="18" charset="0"/>
              </a:rPr>
              <a:t>(</a:t>
            </a:r>
            <a:r>
              <a:rPr lang="it-IT" b="1" dirty="0" err="1">
                <a:latin typeface="Palatino Linotype" pitchFamily="18" charset="0"/>
              </a:rPr>
              <a:t>forward</a:t>
            </a:r>
            <a:r>
              <a:rPr lang="it-IT" b="1" dirty="0">
                <a:latin typeface="Palatino Linotype" pitchFamily="18" charset="0"/>
              </a:rPr>
              <a:t> e reverse)</a:t>
            </a:r>
          </a:p>
          <a:p>
            <a:pPr marL="1077913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it-IT" b="1" dirty="0" err="1">
                <a:latin typeface="Palatino Linotype" pitchFamily="18" charset="0"/>
              </a:rPr>
              <a:t>dNTP</a:t>
            </a:r>
            <a:r>
              <a:rPr lang="it-IT" b="1" dirty="0">
                <a:latin typeface="Palatino Linotype" pitchFamily="18" charset="0"/>
              </a:rPr>
              <a:t> (</a:t>
            </a:r>
            <a:r>
              <a:rPr lang="it-IT" b="1" dirty="0" err="1">
                <a:latin typeface="Palatino Linotype" pitchFamily="18" charset="0"/>
              </a:rPr>
              <a:t>deossinucleotidi</a:t>
            </a:r>
            <a:r>
              <a:rPr lang="it-IT" b="1" dirty="0">
                <a:latin typeface="Palatino Linotype" pitchFamily="18" charset="0"/>
              </a:rPr>
              <a:t> </a:t>
            </a:r>
            <a:r>
              <a:rPr lang="it-IT" b="1" dirty="0" err="1">
                <a:latin typeface="Palatino Linotype" pitchFamily="18" charset="0"/>
              </a:rPr>
              <a:t>trifosfati</a:t>
            </a:r>
            <a:r>
              <a:rPr lang="it-IT" b="1" dirty="0">
                <a:latin typeface="Palatino Linotype" pitchFamily="18" charset="0"/>
              </a:rPr>
              <a:t>: </a:t>
            </a:r>
            <a:r>
              <a:rPr lang="it-IT" b="1" dirty="0" err="1">
                <a:latin typeface="Palatino Linotype" pitchFamily="18" charset="0"/>
              </a:rPr>
              <a:t>dATP</a:t>
            </a:r>
            <a:r>
              <a:rPr lang="it-IT" b="1" dirty="0">
                <a:latin typeface="Palatino Linotype" pitchFamily="18" charset="0"/>
              </a:rPr>
              <a:t>, </a:t>
            </a:r>
            <a:r>
              <a:rPr lang="it-IT" b="1" dirty="0" err="1">
                <a:latin typeface="Palatino Linotype" pitchFamily="18" charset="0"/>
              </a:rPr>
              <a:t>dCTP</a:t>
            </a:r>
            <a:r>
              <a:rPr lang="it-IT" b="1" dirty="0">
                <a:latin typeface="Palatino Linotype" pitchFamily="18" charset="0"/>
              </a:rPr>
              <a:t>, </a:t>
            </a:r>
            <a:r>
              <a:rPr lang="it-IT" b="1" dirty="0" err="1">
                <a:latin typeface="Palatino Linotype" pitchFamily="18" charset="0"/>
              </a:rPr>
              <a:t>dGTP</a:t>
            </a:r>
            <a:r>
              <a:rPr lang="it-IT" b="1" dirty="0">
                <a:latin typeface="Palatino Linotype" pitchFamily="18" charset="0"/>
              </a:rPr>
              <a:t> e </a:t>
            </a:r>
            <a:r>
              <a:rPr lang="it-IT" b="1" dirty="0" err="1">
                <a:latin typeface="Palatino Linotype" pitchFamily="18" charset="0"/>
              </a:rPr>
              <a:t>dTTP</a:t>
            </a:r>
            <a:r>
              <a:rPr lang="it-IT" b="1" dirty="0">
                <a:latin typeface="Palatino Linotype" pitchFamily="18" charset="0"/>
              </a:rPr>
              <a:t> )</a:t>
            </a:r>
          </a:p>
          <a:p>
            <a:pPr marL="1077913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it-IT" sz="2200" b="1" dirty="0">
                <a:latin typeface="Palatino Linotype" pitchFamily="18" charset="0"/>
              </a:rPr>
              <a:t>DNA polimerasi resistente alle alte temperature (spesso </a:t>
            </a:r>
            <a:r>
              <a:rPr lang="it-IT" b="1" i="1" dirty="0" err="1">
                <a:latin typeface="Palatino Linotype" pitchFamily="18" charset="0"/>
              </a:rPr>
              <a:t>Taq</a:t>
            </a:r>
            <a:r>
              <a:rPr lang="it-IT" b="1" dirty="0">
                <a:latin typeface="Palatino Linotype" pitchFamily="18" charset="0"/>
              </a:rPr>
              <a:t> </a:t>
            </a:r>
            <a:r>
              <a:rPr lang="it-IT" b="1" dirty="0" smtClean="0">
                <a:latin typeface="Palatino Linotype" pitchFamily="18" charset="0"/>
              </a:rPr>
              <a:t>polimerasi, estratta da </a:t>
            </a:r>
            <a:r>
              <a:rPr lang="it-IT" b="1" i="1" dirty="0" err="1" smtClean="0">
                <a:latin typeface="Palatino Linotype" pitchFamily="18" charset="0"/>
              </a:rPr>
              <a:t>Thermus</a:t>
            </a:r>
            <a:r>
              <a:rPr lang="it-IT" b="1" i="1" dirty="0" smtClean="0">
                <a:latin typeface="Palatino Linotype" pitchFamily="18" charset="0"/>
              </a:rPr>
              <a:t> </a:t>
            </a:r>
            <a:r>
              <a:rPr lang="it-IT" b="1" i="1" dirty="0" err="1" smtClean="0">
                <a:latin typeface="Palatino Linotype" pitchFamily="18" charset="0"/>
              </a:rPr>
              <a:t>acquaticus</a:t>
            </a:r>
            <a:r>
              <a:rPr lang="it-IT" b="1" dirty="0" smtClean="0">
                <a:latin typeface="Palatino Linotype" pitchFamily="18" charset="0"/>
              </a:rPr>
              <a:t>)</a:t>
            </a:r>
            <a:endParaRPr lang="it-IT" sz="2200" b="1" dirty="0">
              <a:latin typeface="Palatino Linotype" pitchFamily="18" charset="0"/>
            </a:endParaRPr>
          </a:p>
          <a:p>
            <a:pPr marL="1077913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it-IT" b="1" dirty="0">
                <a:latin typeface="Palatino Linotype" pitchFamily="18" charset="0"/>
              </a:rPr>
              <a:t>Buffer appropriato</a:t>
            </a:r>
          </a:p>
          <a:p>
            <a:pPr marL="1077913"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it-IT" b="1" dirty="0">
                <a:latin typeface="Palatino Linotype" pitchFamily="18" charset="0"/>
              </a:rPr>
              <a:t>MgCl</a:t>
            </a:r>
            <a:r>
              <a:rPr lang="it-IT" b="1" baseline="-25000" dirty="0">
                <a:latin typeface="Palatino Linotype" pitchFamily="18" charset="0"/>
              </a:rPr>
              <a:t>2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81038" y="5253007"/>
            <a:ext cx="7772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0850" indent="-450850" eaLnBrk="1" hangingPunct="1">
              <a:spcBef>
                <a:spcPct val="50000"/>
              </a:spcBef>
            </a:pPr>
            <a:r>
              <a:rPr lang="it-IT" b="1" dirty="0">
                <a:latin typeface="Palatino Linotype" pitchFamily="18" charset="0"/>
              </a:rPr>
              <a:t>La reazione avviene in un </a:t>
            </a:r>
            <a:r>
              <a:rPr lang="it-IT" b="1" dirty="0" err="1">
                <a:latin typeface="Palatino Linotype" pitchFamily="18" charset="0"/>
              </a:rPr>
              <a:t>termociclatore</a:t>
            </a:r>
            <a:r>
              <a:rPr lang="it-IT" b="1" dirty="0">
                <a:latin typeface="Palatino Linotype" pitchFamily="18" charset="0"/>
              </a:rPr>
              <a:t> cioè in un blocco di alluminio che può essere riscaldato e raffreddato rapidamente </a:t>
            </a:r>
          </a:p>
        </p:txBody>
      </p:sp>
    </p:spTree>
    <p:extLst>
      <p:ext uri="{BB962C8B-B14F-4D97-AF65-F5344CB8AC3E}">
        <p14:creationId xmlns:p14="http://schemas.microsoft.com/office/powerpoint/2010/main" val="367153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allAtOnce" autoUpdateAnimBg="0"/>
      <p:bldP spid="6963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83568" y="620688"/>
            <a:ext cx="7519896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600" b="1" dirty="0">
                <a:solidFill>
                  <a:prstClr val="white"/>
                </a:solidFill>
                <a:latin typeface="Palatino Linotype" pitchFamily="18" charset="0"/>
              </a:rPr>
              <a:t>Il progresso più importante per la mappatura genetica nell’uomo si è avuto con la creazione di mappe marcatore-marcatore che coprivano l’intero genoma, questo è stato possibile 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</a:rPr>
              <a:t>grazie </a:t>
            </a:r>
            <a:r>
              <a:rPr lang="it-IT" sz="2600" b="1" dirty="0">
                <a:solidFill>
                  <a:prstClr val="white"/>
                </a:solidFill>
                <a:latin typeface="Palatino Linotype" pitchFamily="18" charset="0"/>
              </a:rPr>
              <a:t>alla scoperta dei polimorfismi del tipo </a:t>
            </a:r>
            <a:r>
              <a:rPr lang="it-IT" sz="2600" b="1" dirty="0" err="1">
                <a:solidFill>
                  <a:prstClr val="white"/>
                </a:solidFill>
                <a:latin typeface="Palatino Linotype" pitchFamily="18" charset="0"/>
              </a:rPr>
              <a:t>microsatellite</a:t>
            </a:r>
            <a:r>
              <a:rPr lang="it-IT" sz="2600" b="1" dirty="0">
                <a:solidFill>
                  <a:prstClr val="white"/>
                </a:solidFill>
                <a:latin typeface="Palatino Linotype" pitchFamily="18" charset="0"/>
              </a:rPr>
              <a:t> o STR (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</a:rPr>
              <a:t>Short </a:t>
            </a:r>
            <a:r>
              <a:rPr lang="it-IT" sz="2600" b="1" dirty="0">
                <a:solidFill>
                  <a:prstClr val="white"/>
                </a:solidFill>
                <a:latin typeface="Palatino Linotype" pitchFamily="18" charset="0"/>
              </a:rPr>
              <a:t>Tandem </a:t>
            </a:r>
            <a:r>
              <a:rPr lang="it-IT" sz="2600" b="1" dirty="0" err="1">
                <a:solidFill>
                  <a:prstClr val="white"/>
                </a:solidFill>
                <a:latin typeface="Palatino Linotype" pitchFamily="18" charset="0"/>
              </a:rPr>
              <a:t>Repeats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</a:rPr>
              <a:t>) 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 polimorfismi </a:t>
            </a:r>
            <a:r>
              <a:rPr lang="it-IT" sz="2600" b="1" dirty="0" err="1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multiallelici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 con elevati livelli di </a:t>
            </a:r>
            <a:r>
              <a:rPr lang="it-IT" sz="2600" b="1" dirty="0" err="1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eterozigosità</a:t>
            </a: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 (= elevata probabilità di trovare individui eterozigoti)</a:t>
            </a:r>
            <a:endParaRPr lang="it-IT" sz="2600" b="1" dirty="0" smtClean="0">
              <a:solidFill>
                <a:prstClr val="white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58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66848" y="260648"/>
            <a:ext cx="799288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600" b="1" dirty="0" smtClean="0">
                <a:solidFill>
                  <a:prstClr val="white"/>
                </a:solidFill>
                <a:latin typeface="Palatino Linotype" pitchFamily="18" charset="0"/>
              </a:rPr>
              <a:t>	Gli STR </a:t>
            </a:r>
            <a:r>
              <a:rPr lang="it-IT" sz="2800" b="1" dirty="0" smtClean="0"/>
              <a:t>sono </a:t>
            </a:r>
            <a:r>
              <a:rPr lang="it-IT" sz="2800" b="1" dirty="0"/>
              <a:t>polimorfismi </a:t>
            </a:r>
            <a:r>
              <a:rPr lang="it-IT" sz="2800" b="1" dirty="0" smtClean="0"/>
              <a:t>dovuti </a:t>
            </a:r>
            <a:r>
              <a:rPr lang="it-IT" sz="2800" b="1" dirty="0"/>
              <a:t>alla presenza di </a:t>
            </a:r>
            <a:r>
              <a:rPr lang="it-IT" sz="2800" b="1" i="1" dirty="0" err="1" smtClean="0"/>
              <a:t>repeat</a:t>
            </a:r>
            <a:r>
              <a:rPr lang="it-IT" sz="2800" b="1" i="1" dirty="0" smtClean="0"/>
              <a:t>, </a:t>
            </a:r>
            <a:r>
              <a:rPr lang="it-IT" sz="2800" b="1" dirty="0" smtClean="0"/>
              <a:t>cioè di brevi </a:t>
            </a:r>
            <a:r>
              <a:rPr lang="it-IT" sz="2800" b="1" dirty="0"/>
              <a:t>unità nucleotidiche (1-5 </a:t>
            </a:r>
            <a:r>
              <a:rPr lang="it-IT" sz="2800" b="1" dirty="0" err="1"/>
              <a:t>bp</a:t>
            </a:r>
            <a:r>
              <a:rPr lang="it-IT" sz="2800" b="1" dirty="0"/>
              <a:t>), </a:t>
            </a:r>
            <a:r>
              <a:rPr lang="it-IT" sz="2800" b="1" dirty="0" smtClean="0"/>
              <a:t>ripetute </a:t>
            </a:r>
            <a:r>
              <a:rPr lang="it-IT" sz="2800" b="1" dirty="0"/>
              <a:t>in tandem in numero variabile; la differenza tra gli alleli è quindi una differenza di lunghezza </a:t>
            </a:r>
            <a:endParaRPr lang="it-IT" sz="2600" b="1" dirty="0" smtClean="0">
              <a:solidFill>
                <a:prstClr val="white"/>
              </a:solidFill>
              <a:latin typeface="Palatino Linotype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66848" y="3643277"/>
            <a:ext cx="79928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b="1" dirty="0"/>
              <a:t>G</a:t>
            </a:r>
            <a:r>
              <a:rPr lang="it-IT" sz="2400" b="1" dirty="0" smtClean="0"/>
              <a:t>li </a:t>
            </a:r>
            <a:r>
              <a:rPr lang="it-IT" sz="2400" b="1" dirty="0"/>
              <a:t>alleli vengono </a:t>
            </a:r>
            <a:r>
              <a:rPr lang="it-IT" sz="2400" b="1" dirty="0" smtClean="0"/>
              <a:t>in genere indicati </a:t>
            </a:r>
            <a:r>
              <a:rPr lang="it-IT" sz="2400" b="1" dirty="0"/>
              <a:t>con un numero che corrisponde al numero di ripetizioni dell’unità di </a:t>
            </a:r>
            <a:r>
              <a:rPr lang="it-IT" sz="2400" b="1" dirty="0" smtClean="0"/>
              <a:t>base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800" b="1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800" b="1" dirty="0"/>
              <a:t> </a:t>
            </a:r>
            <a:r>
              <a:rPr lang="it-IT" sz="2800" b="1" dirty="0" smtClean="0"/>
              <a:t>      </a:t>
            </a:r>
            <a:r>
              <a:rPr lang="it-IT" sz="2000" b="1" dirty="0" smtClean="0"/>
              <a:t>Ad </a:t>
            </a:r>
            <a:r>
              <a:rPr lang="it-IT" sz="2000" b="1" dirty="0"/>
              <a:t>esempio, gli alleli 11 e 12 di un </a:t>
            </a:r>
            <a:r>
              <a:rPr lang="it-IT" sz="2000" b="1" dirty="0" err="1"/>
              <a:t>microsatellite</a:t>
            </a:r>
            <a:r>
              <a:rPr lang="it-IT" sz="2000" b="1" dirty="0"/>
              <a:t> del tipo CA differiscono l’uno dall’altro per due basi: l’allele 11 presenta il </a:t>
            </a:r>
            <a:r>
              <a:rPr lang="it-IT" sz="2000" b="1" dirty="0" err="1"/>
              <a:t>dinucleotide</a:t>
            </a:r>
            <a:r>
              <a:rPr lang="it-IT" sz="2000" b="1" dirty="0"/>
              <a:t> CA ripetuto 11 volte, mentre nell’allele 12 esso è ripetuto 12 volte</a:t>
            </a:r>
            <a:endParaRPr lang="it-IT" sz="2000" b="1" dirty="0" smtClean="0">
              <a:solidFill>
                <a:prstClr val="white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8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764704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 smtClean="0"/>
              <a:t>	</a:t>
            </a:r>
            <a:r>
              <a:rPr lang="it-IT" sz="2400" b="1" dirty="0"/>
              <a:t>Grazie al loro elevato grado di polimorfismo (in termini di numero di alleli comuni per locus) e alla loro numerosità </a:t>
            </a:r>
            <a:r>
              <a:rPr lang="it-IT" sz="2400" b="1" dirty="0" smtClean="0"/>
              <a:t>sono </a:t>
            </a:r>
            <a:r>
              <a:rPr lang="it-IT" sz="2400" b="1" dirty="0"/>
              <a:t>di gran lunga i marcatori con il maggior potere di informazione per risolvere problemi di medicina legale e in indagini di polizia </a:t>
            </a:r>
            <a:r>
              <a:rPr lang="it-IT" sz="2400" b="1" dirty="0" smtClean="0"/>
              <a:t>scientifica</a:t>
            </a:r>
          </a:p>
          <a:p>
            <a:pPr>
              <a:lnSpc>
                <a:spcPct val="150000"/>
              </a:lnSpc>
            </a:pPr>
            <a:endParaRPr lang="it-IT" sz="2400" b="1" dirty="0" smtClean="0"/>
          </a:p>
          <a:p>
            <a:pPr algn="ctr">
              <a:lnSpc>
                <a:spcPct val="150000"/>
              </a:lnSpc>
            </a:pPr>
            <a:r>
              <a:rPr lang="it-IT" sz="2800" b="1" dirty="0"/>
              <a:t>la probabilità che due individui condividano gli stessi alleli per un certo numero di loci STR (dell’ordine di 15-20) è praticamente nulla</a:t>
            </a:r>
          </a:p>
        </p:txBody>
      </p:sp>
    </p:spTree>
    <p:extLst>
      <p:ext uri="{BB962C8B-B14F-4D97-AF65-F5344CB8AC3E}">
        <p14:creationId xmlns:p14="http://schemas.microsoft.com/office/powerpoint/2010/main" val="155762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66848" y="404664"/>
            <a:ext cx="799288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2800" b="1" dirty="0" smtClean="0"/>
              <a:t>	Come li si studia </a:t>
            </a:r>
            <a:r>
              <a:rPr lang="it-IT" sz="2800" b="1" dirty="0" smtClean="0">
                <a:sym typeface="Wingdings" pitchFamily="2" charset="2"/>
              </a:rPr>
              <a:t> amplificazione tramite PCR del tratto che comprende le </a:t>
            </a:r>
            <a:r>
              <a:rPr lang="it-IT" sz="2800" b="1" i="1" dirty="0" err="1" smtClean="0">
                <a:sym typeface="Wingdings" pitchFamily="2" charset="2"/>
              </a:rPr>
              <a:t>repeat</a:t>
            </a:r>
            <a:r>
              <a:rPr lang="it-IT" sz="2800" b="1" dirty="0" smtClean="0">
                <a:sym typeface="Wingdings" pitchFamily="2" charset="2"/>
              </a:rPr>
              <a:t> e analisi dei prodotti di amplificazione su gel di </a:t>
            </a:r>
            <a:r>
              <a:rPr lang="it-IT" sz="2800" b="1" dirty="0" err="1" smtClean="0">
                <a:sym typeface="Wingdings" pitchFamily="2" charset="2"/>
              </a:rPr>
              <a:t>poliacrilamide</a:t>
            </a:r>
            <a:r>
              <a:rPr lang="it-IT" sz="2800" b="1" dirty="0" smtClean="0">
                <a:sym typeface="Wingdings" pitchFamily="2" charset="2"/>
              </a:rPr>
              <a:t> (permette la separazione di frammenti di DNA che differiscono anche di un solo nucleotide) o su </a:t>
            </a:r>
            <a:r>
              <a:rPr lang="it-IT" sz="2800" b="1" dirty="0" err="1" smtClean="0">
                <a:sym typeface="Wingdings" pitchFamily="2" charset="2"/>
              </a:rPr>
              <a:t>sequenziatore</a:t>
            </a:r>
            <a:r>
              <a:rPr lang="it-IT" sz="2800" b="1" dirty="0" smtClean="0">
                <a:sym typeface="Wingdings" pitchFamily="2" charset="2"/>
              </a:rPr>
              <a:t> automatico (elettroforesi capillare)</a:t>
            </a:r>
            <a:r>
              <a:rPr lang="it-IT" sz="2800" b="1" dirty="0" smtClean="0"/>
              <a:t>	</a:t>
            </a:r>
            <a:endParaRPr lang="it-IT" sz="2400" b="1" dirty="0" smtClean="0">
              <a:solidFill>
                <a:prstClr val="white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4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http://universita.elsevier.it/cm/img/neri/00003/MY8NCLWX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0" y="971894"/>
            <a:ext cx="6480000" cy="576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23528" y="375047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Analisi di un marcatore  STR  al  </a:t>
            </a:r>
            <a:r>
              <a:rPr lang="it-IT" sz="2400" b="1" dirty="0" err="1" smtClean="0"/>
              <a:t>sequenziatore</a:t>
            </a:r>
            <a:r>
              <a:rPr lang="it-IT" sz="2400" b="1" dirty="0" smtClean="0"/>
              <a:t> automatico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7683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331640" y="620688"/>
            <a:ext cx="6480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sz="3200" b="1" dirty="0">
                <a:solidFill>
                  <a:prstClr val="white"/>
                </a:solidFill>
                <a:latin typeface="Palatino Linotype" pitchFamily="18" charset="0"/>
              </a:rPr>
              <a:t>Attualmente è possibile studiare molti loci STR con un’unica reazione di </a:t>
            </a:r>
            <a:r>
              <a:rPr lang="it-IT" sz="3200" b="1" dirty="0" smtClean="0">
                <a:solidFill>
                  <a:prstClr val="white"/>
                </a:solidFill>
                <a:latin typeface="Palatino Linotype" pitchFamily="18" charset="0"/>
              </a:rPr>
              <a:t>PCR multipla </a:t>
            </a:r>
            <a:r>
              <a:rPr lang="it-IT" sz="3200" b="1" dirty="0">
                <a:solidFill>
                  <a:prstClr val="white"/>
                </a:solidFill>
                <a:latin typeface="Palatino Linotype" pitchFamily="18" charset="0"/>
              </a:rPr>
              <a:t>e successiva analisi dei frammenti </a:t>
            </a:r>
            <a:r>
              <a:rPr lang="it-IT" sz="3200" b="1" dirty="0" smtClean="0">
                <a:solidFill>
                  <a:prstClr val="white"/>
                </a:solidFill>
                <a:latin typeface="Palatino Linotype" pitchFamily="18" charset="0"/>
              </a:rPr>
              <a:t> in </a:t>
            </a:r>
            <a:r>
              <a:rPr lang="it-IT" sz="3200" b="1" dirty="0">
                <a:solidFill>
                  <a:prstClr val="white"/>
                </a:solidFill>
                <a:latin typeface="Palatino Linotype" pitchFamily="18" charset="0"/>
              </a:rPr>
              <a:t>un </a:t>
            </a:r>
            <a:r>
              <a:rPr lang="it-IT" sz="3200" b="1" dirty="0" err="1">
                <a:solidFill>
                  <a:prstClr val="white"/>
                </a:solidFill>
                <a:latin typeface="Palatino Linotype" pitchFamily="18" charset="0"/>
              </a:rPr>
              <a:t>sequenziatore</a:t>
            </a:r>
            <a:r>
              <a:rPr lang="it-IT" sz="3200" b="1" dirty="0">
                <a:solidFill>
                  <a:prstClr val="white"/>
                </a:solidFill>
                <a:latin typeface="Palatino Linotype" pitchFamily="18" charset="0"/>
              </a:rPr>
              <a:t> automatico</a:t>
            </a:r>
          </a:p>
        </p:txBody>
      </p:sp>
    </p:spTree>
    <p:extLst>
      <p:ext uri="{BB962C8B-B14F-4D97-AF65-F5344CB8AC3E}">
        <p14:creationId xmlns:p14="http://schemas.microsoft.com/office/powerpoint/2010/main" val="180349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349596" y="231031"/>
            <a:ext cx="64081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it-IT" sz="2400" b="1" dirty="0" err="1">
                <a:latin typeface="+mj-lt"/>
              </a:rPr>
              <a:t>Microsatelliti</a:t>
            </a:r>
            <a:r>
              <a:rPr lang="it-IT" sz="2400" b="1" dirty="0">
                <a:latin typeface="+mj-lt"/>
              </a:rPr>
              <a:t> o STR (</a:t>
            </a:r>
            <a:r>
              <a:rPr lang="it-IT" sz="2400" b="1" dirty="0" smtClean="0">
                <a:latin typeface="+mj-lt"/>
              </a:rPr>
              <a:t>Short </a:t>
            </a:r>
            <a:r>
              <a:rPr lang="it-IT" sz="2400" b="1" dirty="0">
                <a:latin typeface="+mj-lt"/>
              </a:rPr>
              <a:t>Tandem </a:t>
            </a:r>
            <a:r>
              <a:rPr lang="it-IT" sz="2400" b="1" dirty="0" err="1">
                <a:latin typeface="+mj-lt"/>
              </a:rPr>
              <a:t>Repeat</a:t>
            </a:r>
            <a:r>
              <a:rPr lang="it-IT" sz="2400" b="1" dirty="0">
                <a:latin typeface="+mj-lt"/>
              </a:rPr>
              <a:t>) 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2324"/>
            <a:ext cx="7920000" cy="513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8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602"/>
            <a:ext cx="5179253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300192" y="548680"/>
            <a:ext cx="2448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/>
              <a:t>Profilo del DNA di un soggetto di sesso maschile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12289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5295224" cy="64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300192" y="548680"/>
            <a:ext cx="2448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/>
              <a:t>Profilo del DNA di un soggetto di sesso femminile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659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Fig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3"/>
          <a:stretch/>
        </p:blipFill>
        <p:spPr bwMode="auto">
          <a:xfrm>
            <a:off x="611560" y="404664"/>
            <a:ext cx="6480000" cy="399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755576" y="5013176"/>
            <a:ext cx="76328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Profilo del DNA di una traccia biologia mista</a:t>
            </a:r>
          </a:p>
          <a:p>
            <a:pPr algn="ctr"/>
            <a:r>
              <a:rPr lang="it-IT" sz="2400" dirty="0" smtClean="0"/>
              <a:t>(per alcuni loci presenza di 3 o di 4 alleli)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65671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920452"/>
          </a:xfrm>
        </p:spPr>
        <p:txBody>
          <a:bodyPr/>
          <a:lstStyle/>
          <a:p>
            <a:pPr algn="ctr"/>
            <a:r>
              <a:rPr lang="it-IT" b="1" dirty="0"/>
              <a:t>SEQUENZIAMENTO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19672" y="980728"/>
            <a:ext cx="5904656" cy="1152128"/>
          </a:xfrm>
        </p:spPr>
        <p:txBody>
          <a:bodyPr>
            <a:normAutofit lnSpcReduction="10000"/>
          </a:bodyPr>
          <a:lstStyle/>
          <a:p>
            <a:pPr marL="17462" indent="0" algn="ctr">
              <a:buNone/>
            </a:pPr>
            <a:r>
              <a:rPr lang="it-IT" sz="2400" b="1" dirty="0" smtClean="0">
                <a:latin typeface="+mj-lt"/>
              </a:rPr>
              <a:t>Il </a:t>
            </a:r>
            <a:r>
              <a:rPr lang="it-IT" sz="2400" b="1" dirty="0">
                <a:latin typeface="+mj-lt"/>
              </a:rPr>
              <a:t>metodo più utilizzato è quello di </a:t>
            </a:r>
            <a:r>
              <a:rPr lang="it-IT" sz="2400" b="1" dirty="0" err="1">
                <a:latin typeface="+mj-lt"/>
              </a:rPr>
              <a:t>Sanger</a:t>
            </a:r>
            <a:r>
              <a:rPr lang="it-IT" sz="2400" b="1" dirty="0">
                <a:latin typeface="+mj-lt"/>
              </a:rPr>
              <a:t> basato sull’utilizzo di terminatori di-</a:t>
            </a:r>
            <a:r>
              <a:rPr lang="it-IT" sz="2400" b="1" dirty="0" err="1">
                <a:latin typeface="+mj-lt"/>
              </a:rPr>
              <a:t>deossinucleotidici</a:t>
            </a:r>
            <a:endParaRPr lang="it-IT" sz="2400" b="1" dirty="0">
              <a:latin typeface="+mj-lt"/>
            </a:endParaRPr>
          </a:p>
        </p:txBody>
      </p:sp>
      <p:pic>
        <p:nvPicPr>
          <p:cNvPr id="25640" name="Picture 40" descr="dideox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2636912"/>
            <a:ext cx="5326063" cy="3659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5828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122710"/>
            <a:ext cx="7772400" cy="3538538"/>
          </a:xfrm>
        </p:spPr>
        <p:txBody>
          <a:bodyPr>
            <a:normAutofit lnSpcReduction="10000"/>
          </a:bodyPr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it-IT" sz="3200" b="1" dirty="0"/>
              <a:t>PCR della regione da amplificare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it-IT" sz="3200" b="1" dirty="0"/>
              <a:t>Purificazione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it-IT" sz="3200" b="1" dirty="0"/>
              <a:t>Reazione di sequenziamento con miscela di </a:t>
            </a:r>
            <a:r>
              <a:rPr lang="it-IT" sz="3200" b="1" dirty="0" err="1"/>
              <a:t>dNTP</a:t>
            </a:r>
            <a:r>
              <a:rPr lang="it-IT" sz="3200" b="1" dirty="0"/>
              <a:t> e </a:t>
            </a:r>
            <a:r>
              <a:rPr lang="it-IT" sz="3200" b="1" dirty="0" err="1"/>
              <a:t>ddNTP</a:t>
            </a:r>
            <a:r>
              <a:rPr lang="it-IT" sz="3200" b="1" dirty="0"/>
              <a:t> in proporzioni </a:t>
            </a:r>
            <a:r>
              <a:rPr lang="it-IT" sz="3200" b="1" dirty="0" smtClean="0"/>
              <a:t>opportune</a:t>
            </a:r>
            <a:endParaRPr lang="it-IT" sz="3200" b="1" dirty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it-IT" sz="3200" b="1" dirty="0" smtClean="0"/>
              <a:t>Separazione dei frammenti tramite elettroforesi</a:t>
            </a:r>
            <a:endParaRPr lang="it-IT" sz="3200" b="1" dirty="0"/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359129" y="260350"/>
            <a:ext cx="84248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200" b="1" dirty="0"/>
              <a:t>SEQUENZIAMENTO – come si procede</a:t>
            </a:r>
          </a:p>
        </p:txBody>
      </p:sp>
    </p:spTree>
    <p:extLst>
      <p:ext uri="{BB962C8B-B14F-4D97-AF65-F5344CB8AC3E}">
        <p14:creationId xmlns:p14="http://schemas.microsoft.com/office/powerpoint/2010/main" val="101465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609600" y="55626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>
            <a:off x="609600" y="57150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68" name="Line 4"/>
          <p:cNvSpPr>
            <a:spLocks noChangeShapeType="1"/>
          </p:cNvSpPr>
          <p:nvPr/>
        </p:nvSpPr>
        <p:spPr bwMode="auto">
          <a:xfrm>
            <a:off x="609600" y="58674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>
            <a:off x="609600" y="60198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>
            <a:off x="609600" y="61722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1" name="Line 7"/>
          <p:cNvSpPr>
            <a:spLocks noChangeShapeType="1"/>
          </p:cNvSpPr>
          <p:nvPr/>
        </p:nvSpPr>
        <p:spPr bwMode="auto">
          <a:xfrm>
            <a:off x="609600" y="6324600"/>
            <a:ext cx="152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2" name="Line 8"/>
          <p:cNvSpPr>
            <a:spLocks noChangeShapeType="1"/>
          </p:cNvSpPr>
          <p:nvPr/>
        </p:nvSpPr>
        <p:spPr bwMode="auto">
          <a:xfrm flipV="1">
            <a:off x="2133600" y="5562600"/>
            <a:ext cx="11430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3203575" y="5373688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  <a:endParaRPr lang="it-IT" altLang="it-IT" b="1">
              <a:solidFill>
                <a:srgbClr val="FFFF66"/>
              </a:solidFill>
              <a:latin typeface="Times" charset="0"/>
            </a:endParaRPr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>
            <a:off x="2133600" y="5715000"/>
            <a:ext cx="20574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4140200" y="5516563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</a:p>
        </p:txBody>
      </p:sp>
      <p:sp>
        <p:nvSpPr>
          <p:cNvPr id="62476" name="Line 12"/>
          <p:cNvSpPr>
            <a:spLocks noChangeShapeType="1"/>
          </p:cNvSpPr>
          <p:nvPr/>
        </p:nvSpPr>
        <p:spPr bwMode="auto">
          <a:xfrm>
            <a:off x="2133600" y="5867400"/>
            <a:ext cx="27432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4826000" y="5661025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</a:p>
        </p:txBody>
      </p:sp>
      <p:sp>
        <p:nvSpPr>
          <p:cNvPr id="62478" name="Line 14"/>
          <p:cNvSpPr>
            <a:spLocks noChangeShapeType="1"/>
          </p:cNvSpPr>
          <p:nvPr/>
        </p:nvSpPr>
        <p:spPr bwMode="auto">
          <a:xfrm>
            <a:off x="2133600" y="6019800"/>
            <a:ext cx="42672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>
            <a:off x="2133600" y="6172200"/>
            <a:ext cx="48006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2133600" y="6324600"/>
            <a:ext cx="5181600" cy="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6332538" y="5842000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6883400" y="5981700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7289800" y="6143625"/>
            <a:ext cx="73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400" b="1">
                <a:solidFill>
                  <a:srgbClr val="FFFF66"/>
                </a:solidFill>
                <a:latin typeface="Times" charset="0"/>
              </a:rPr>
              <a:t>ddCTP</a:t>
            </a:r>
          </a:p>
        </p:txBody>
      </p:sp>
      <p:sp>
        <p:nvSpPr>
          <p:cNvPr id="62484" name="Rectangle 20"/>
          <p:cNvSpPr>
            <a:spLocks noChangeArrowheads="1"/>
          </p:cNvSpPr>
          <p:nvPr/>
        </p:nvSpPr>
        <p:spPr bwMode="auto">
          <a:xfrm>
            <a:off x="278816" y="1052736"/>
            <a:ext cx="8570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5’-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A T C T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G A G T A C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C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G A G A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3’-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T A G A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C T C A T G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G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C T C T C T A G T A T C T A C A T G T A -5’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</p:txBody>
      </p:sp>
      <p:sp>
        <p:nvSpPr>
          <p:cNvPr id="62487" name="Rectangle 23"/>
          <p:cNvSpPr>
            <a:spLocks noChangeArrowheads="1"/>
          </p:cNvSpPr>
          <p:nvPr/>
        </p:nvSpPr>
        <p:spPr bwMode="auto">
          <a:xfrm>
            <a:off x="395288" y="188640"/>
            <a:ext cx="8509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600" b="1" dirty="0">
                <a:solidFill>
                  <a:srgbClr val="FF9900"/>
                </a:solidFill>
                <a:latin typeface="Times" charset="0"/>
              </a:rPr>
              <a:t>frammento di DNA da sequenziare amplificato con PCR + PRIMER marcato + DNA polimerasi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2334673" y="539388"/>
            <a:ext cx="44317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it-IT" altLang="it-IT" b="1" dirty="0">
                <a:solidFill>
                  <a:srgbClr val="FF9900"/>
                </a:solidFill>
                <a:latin typeface="Times" charset="0"/>
              </a:rPr>
              <a:t>+ 4 </a:t>
            </a:r>
            <a:r>
              <a:rPr lang="it-IT" altLang="it-IT" b="1" dirty="0" err="1">
                <a:solidFill>
                  <a:srgbClr val="FF9900"/>
                </a:solidFill>
                <a:latin typeface="Times" charset="0"/>
              </a:rPr>
              <a:t>dNTP</a:t>
            </a:r>
            <a:r>
              <a:rPr lang="it-IT" altLang="it-IT" b="1" dirty="0">
                <a:solidFill>
                  <a:srgbClr val="FF9900"/>
                </a:solidFill>
                <a:latin typeface="Times" charset="0"/>
              </a:rPr>
              <a:t> + 1 solo </a:t>
            </a:r>
            <a:r>
              <a:rPr lang="it-IT" altLang="it-IT" b="1" dirty="0" err="1">
                <a:solidFill>
                  <a:srgbClr val="FF9900"/>
                </a:solidFill>
                <a:latin typeface="Times" charset="0"/>
              </a:rPr>
              <a:t>ddNTP</a:t>
            </a:r>
            <a:r>
              <a:rPr lang="it-IT" altLang="it-IT" b="1" dirty="0">
                <a:solidFill>
                  <a:srgbClr val="FF9900"/>
                </a:solidFill>
                <a:latin typeface="Times" charset="0"/>
              </a:rPr>
              <a:t>  ( per es. </a:t>
            </a:r>
            <a:r>
              <a:rPr lang="it-IT" altLang="it-IT" b="1" dirty="0" err="1" smtClean="0">
                <a:solidFill>
                  <a:srgbClr val="FF9900"/>
                </a:solidFill>
                <a:latin typeface="Times" charset="0"/>
              </a:rPr>
              <a:t>ddCTP</a:t>
            </a:r>
            <a:r>
              <a:rPr lang="it-IT" altLang="it-IT" b="1" dirty="0">
                <a:solidFill>
                  <a:srgbClr val="FF9900"/>
                </a:solidFill>
                <a:latin typeface="Times" charset="0"/>
              </a:rPr>
              <a:t>)</a:t>
            </a:r>
          </a:p>
        </p:txBody>
      </p:sp>
      <p:sp>
        <p:nvSpPr>
          <p:cNvPr id="62489" name="Rectangle 25"/>
          <p:cNvSpPr>
            <a:spLocks noChangeArrowheads="1"/>
          </p:cNvSpPr>
          <p:nvPr/>
        </p:nvSpPr>
        <p:spPr bwMode="auto">
          <a:xfrm>
            <a:off x="277504" y="2067570"/>
            <a:ext cx="8570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5’-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A T C T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G A G T A C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C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G A G A </a:t>
            </a:r>
            <a:r>
              <a:rPr lang="it-IT" altLang="it-IT" sz="1400" b="1" dirty="0">
                <a:solidFill>
                  <a:srgbClr val="FF0000"/>
                </a:solidFill>
                <a:latin typeface="Courier New" pitchFamily="49" charset="0"/>
              </a:rPr>
              <a:t>G A </a:t>
            </a:r>
            <a:r>
              <a:rPr lang="it-IT" altLang="it-IT" sz="1400" b="1" dirty="0" err="1">
                <a:solidFill>
                  <a:srgbClr val="FF0000"/>
                </a:solidFill>
                <a:latin typeface="Courier New" pitchFamily="49" charset="0"/>
              </a:rPr>
              <a:t>TddC</a:t>
            </a:r>
            <a:endParaRPr lang="it-IT" altLang="it-IT" sz="1400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3’-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T A G A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C T C A T G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G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C T C T C T A G T A T C T A C A T G T A -5’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</p:txBody>
      </p:sp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669925" y="3975100"/>
            <a:ext cx="777716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it-IT" altLang="it-IT" b="1" dirty="0">
                <a:solidFill>
                  <a:srgbClr val="FFFF66"/>
                </a:solidFill>
                <a:latin typeface="Palatino Linotype" pitchFamily="18" charset="0"/>
              </a:rPr>
              <a:t>Il risultato è una serie di frammenti di dimensioni diverse, ma tutti interrotti in corrispondenza di una </a:t>
            </a:r>
            <a:r>
              <a:rPr lang="it-IT" altLang="it-IT" b="1" dirty="0" smtClean="0">
                <a:solidFill>
                  <a:srgbClr val="FFFF66"/>
                </a:solidFill>
                <a:latin typeface="Palatino Linotype" pitchFamily="18" charset="0"/>
              </a:rPr>
              <a:t>C (cioè G sul filamento stampo)</a:t>
            </a:r>
          </a:p>
          <a:p>
            <a:pPr algn="ctr" eaLnBrk="0" hangingPunct="0"/>
            <a:r>
              <a:rPr lang="it-IT" altLang="it-IT" b="1" dirty="0" smtClean="0">
                <a:solidFill>
                  <a:srgbClr val="FFFF66"/>
                </a:solidFill>
                <a:latin typeface="Palatino Linotype" pitchFamily="18" charset="0"/>
              </a:rPr>
              <a:t>I frammenti vengono separati tramite elettroforesi</a:t>
            </a:r>
            <a:endParaRPr lang="it-IT" altLang="it-IT" b="1" dirty="0">
              <a:solidFill>
                <a:srgbClr val="FFFF66"/>
              </a:solidFill>
              <a:latin typeface="Palatino Linotype" pitchFamily="18" charset="0"/>
            </a:endParaRPr>
          </a:p>
        </p:txBody>
      </p:sp>
      <p:sp>
        <p:nvSpPr>
          <p:cNvPr id="62493" name="Rectangle 29"/>
          <p:cNvSpPr>
            <a:spLocks noChangeArrowheads="1"/>
          </p:cNvSpPr>
          <p:nvPr/>
        </p:nvSpPr>
        <p:spPr bwMode="auto">
          <a:xfrm>
            <a:off x="250825" y="2787650"/>
            <a:ext cx="8570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5’-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A T C T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G A G T A C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C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G A G A </a:t>
            </a:r>
            <a:r>
              <a:rPr lang="it-IT" altLang="it-IT" sz="1400" b="1" dirty="0">
                <a:solidFill>
                  <a:srgbClr val="FF0000"/>
                </a:solidFill>
                <a:latin typeface="Courier New" pitchFamily="49" charset="0"/>
              </a:rPr>
              <a:t>G A T C A T A G A T G T </a:t>
            </a:r>
            <a:r>
              <a:rPr lang="it-IT" altLang="it-IT" sz="1400" b="1" dirty="0" err="1">
                <a:solidFill>
                  <a:srgbClr val="FF0000"/>
                </a:solidFill>
                <a:latin typeface="Courier New" pitchFamily="49" charset="0"/>
              </a:rPr>
              <a:t>AddC</a:t>
            </a:r>
            <a:endParaRPr lang="it-IT" altLang="it-IT" sz="1400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3’-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T A G A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C T C A T G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G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C T C T C T A G T A T C T A C A T G T A -5’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578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783505"/>
            <a:ext cx="8352928" cy="5021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lnSpc>
                <a:spcPct val="150000"/>
              </a:lnSpc>
            </a:pPr>
            <a:r>
              <a:rPr lang="it-IT" sz="2400" b="1" dirty="0" smtClean="0"/>
              <a:t>In altre 3 provette si allestiscono reazioni simili alla precedente. </a:t>
            </a:r>
          </a:p>
          <a:p>
            <a:pPr indent="355600">
              <a:lnSpc>
                <a:spcPct val="150000"/>
              </a:lnSpc>
            </a:pPr>
            <a:r>
              <a:rPr lang="it-IT" sz="2400" b="1" dirty="0" smtClean="0"/>
              <a:t>Le 4 reazioni differiscono per il </a:t>
            </a:r>
            <a:r>
              <a:rPr lang="it-IT" sz="2400" b="1" dirty="0" err="1" smtClean="0"/>
              <a:t>ddNTP</a:t>
            </a:r>
            <a:r>
              <a:rPr lang="it-IT" sz="2400" b="1" dirty="0" smtClean="0"/>
              <a:t> presente: la prima provetta conterrà il </a:t>
            </a:r>
            <a:r>
              <a:rPr lang="it-IT" sz="2400" b="1" dirty="0" err="1" smtClean="0"/>
              <a:t>ddCTP</a:t>
            </a:r>
            <a:r>
              <a:rPr lang="it-IT" sz="2400" b="1" dirty="0" smtClean="0"/>
              <a:t>, la seconda il </a:t>
            </a:r>
            <a:r>
              <a:rPr lang="it-IT" sz="2400" b="1" dirty="0" err="1" smtClean="0"/>
              <a:t>ddTTP</a:t>
            </a:r>
            <a:r>
              <a:rPr lang="it-IT" sz="2400" b="1" dirty="0" smtClean="0"/>
              <a:t>, la terza il </a:t>
            </a:r>
            <a:r>
              <a:rPr lang="it-IT" sz="2400" b="1" dirty="0" err="1" smtClean="0"/>
              <a:t>ddATP</a:t>
            </a:r>
            <a:r>
              <a:rPr lang="it-IT" sz="2400" b="1" dirty="0" smtClean="0"/>
              <a:t> e la quarta il </a:t>
            </a:r>
            <a:r>
              <a:rPr lang="it-IT" sz="2400" b="1" dirty="0" err="1" smtClean="0"/>
              <a:t>ddGTP</a:t>
            </a:r>
            <a:r>
              <a:rPr lang="it-IT" sz="2400" b="1" dirty="0" smtClean="0"/>
              <a:t>. </a:t>
            </a:r>
          </a:p>
          <a:p>
            <a:pPr indent="355600">
              <a:lnSpc>
                <a:spcPct val="150000"/>
              </a:lnSpc>
            </a:pPr>
            <a:r>
              <a:rPr lang="it-IT" sz="2400" b="1" dirty="0" smtClean="0"/>
              <a:t>Al termine della reazione in ciascuna provetta sarà presente una miscela di frammenti di dimensioni diverse ma accomunati dal fatto di terminare tutti con il medesimo di-</a:t>
            </a:r>
            <a:r>
              <a:rPr lang="it-IT" sz="2400" b="1" dirty="0" err="1" smtClean="0"/>
              <a:t>deossinucleotide</a:t>
            </a:r>
            <a:r>
              <a:rPr lang="it-IT" sz="2400" b="1" dirty="0" smtClean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79528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8815" y="188640"/>
            <a:ext cx="85709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lnSpc>
                <a:spcPct val="150000"/>
              </a:lnSpc>
            </a:pPr>
            <a:endParaRPr lang="it-IT" sz="2400" b="1" dirty="0" smtClean="0"/>
          </a:p>
          <a:p>
            <a:pPr indent="355600">
              <a:lnSpc>
                <a:spcPct val="150000"/>
              </a:lnSpc>
            </a:pPr>
            <a:endParaRPr lang="it-IT" sz="2400" b="1" dirty="0"/>
          </a:p>
          <a:p>
            <a:pPr indent="355600">
              <a:lnSpc>
                <a:spcPct val="150000"/>
              </a:lnSpc>
            </a:pPr>
            <a:endParaRPr lang="it-IT" sz="2400" b="1" dirty="0" smtClean="0"/>
          </a:p>
          <a:p>
            <a:pPr indent="355600">
              <a:lnSpc>
                <a:spcPct val="150000"/>
              </a:lnSpc>
            </a:pPr>
            <a:r>
              <a:rPr lang="it-IT" sz="2200" b="1" dirty="0" smtClean="0"/>
              <a:t>Prendendo come riferimento la sequenza  qui  riportata:</a:t>
            </a:r>
          </a:p>
          <a:p>
            <a:pPr>
              <a:lnSpc>
                <a:spcPct val="150000"/>
              </a:lnSpc>
            </a:pPr>
            <a:r>
              <a:rPr lang="it-IT" sz="2200" b="1" dirty="0" smtClean="0"/>
              <a:t>la provetta con il </a:t>
            </a:r>
            <a:r>
              <a:rPr lang="it-IT" sz="2200" b="1" dirty="0" err="1" smtClean="0"/>
              <a:t>ddCTP</a:t>
            </a:r>
            <a:r>
              <a:rPr lang="it-IT" sz="2200" b="1" dirty="0" smtClean="0"/>
              <a:t> conterrà frammenti di   24 e 34 </a:t>
            </a:r>
            <a:r>
              <a:rPr lang="it-IT" sz="2200" b="1" dirty="0" err="1" smtClean="0"/>
              <a:t>bp</a:t>
            </a:r>
            <a:endParaRPr lang="it-IT" sz="2200" b="1" dirty="0"/>
          </a:p>
          <a:p>
            <a:pPr>
              <a:lnSpc>
                <a:spcPct val="150000"/>
              </a:lnSpc>
            </a:pPr>
            <a:r>
              <a:rPr lang="it-IT" sz="2200" b="1" dirty="0" smtClean="0"/>
              <a:t>la provetta con il </a:t>
            </a:r>
            <a:r>
              <a:rPr lang="it-IT" sz="2200" b="1" dirty="0" err="1" smtClean="0"/>
              <a:t>ddTTP</a:t>
            </a:r>
            <a:r>
              <a:rPr lang="it-IT" sz="2200" b="1" dirty="0" smtClean="0"/>
              <a:t> avrà frammenti </a:t>
            </a:r>
            <a:r>
              <a:rPr lang="it-IT" sz="2200" b="1" dirty="0" smtClean="0"/>
              <a:t>di  </a:t>
            </a:r>
            <a:r>
              <a:rPr lang="it-IT" sz="2200" b="1" dirty="0" smtClean="0"/>
              <a:t>23, 26, 30, 32 e 36 </a:t>
            </a:r>
            <a:r>
              <a:rPr lang="it-IT" sz="2200" b="1" dirty="0" err="1" smtClean="0"/>
              <a:t>bp</a:t>
            </a:r>
            <a:endParaRPr lang="it-IT" sz="2200" b="1" dirty="0" smtClean="0"/>
          </a:p>
          <a:p>
            <a:pPr>
              <a:lnSpc>
                <a:spcPct val="150000"/>
              </a:lnSpc>
            </a:pPr>
            <a:r>
              <a:rPr lang="it-IT" sz="2200" b="1" dirty="0"/>
              <a:t>l</a:t>
            </a:r>
            <a:r>
              <a:rPr lang="it-IT" sz="2200" b="1" dirty="0" smtClean="0"/>
              <a:t>a provetta con il </a:t>
            </a:r>
            <a:r>
              <a:rPr lang="it-IT" sz="2200" b="1" dirty="0" err="1" smtClean="0"/>
              <a:t>ddATP</a:t>
            </a:r>
            <a:r>
              <a:rPr lang="it-IT" sz="2200" b="1" dirty="0" smtClean="0"/>
              <a:t> avrà frammenti </a:t>
            </a:r>
            <a:r>
              <a:rPr lang="it-IT" sz="2200" b="1" dirty="0" smtClean="0"/>
              <a:t>di </a:t>
            </a:r>
            <a:r>
              <a:rPr lang="it-IT" sz="2200" b="1" dirty="0" smtClean="0"/>
              <a:t>22, 25, 27, 29, 33 e 35 </a:t>
            </a:r>
          </a:p>
          <a:p>
            <a:pPr>
              <a:lnSpc>
                <a:spcPct val="150000"/>
              </a:lnSpc>
            </a:pPr>
            <a:r>
              <a:rPr lang="it-IT" sz="2200" b="1" dirty="0"/>
              <a:t>l</a:t>
            </a:r>
            <a:r>
              <a:rPr lang="it-IT" sz="2200" b="1" dirty="0" smtClean="0"/>
              <a:t>a provetta con il </a:t>
            </a:r>
            <a:r>
              <a:rPr lang="it-IT" sz="2200" b="1" dirty="0" err="1" smtClean="0"/>
              <a:t>ddGTP</a:t>
            </a:r>
            <a:r>
              <a:rPr lang="it-IT" sz="2200" b="1" dirty="0" smtClean="0"/>
              <a:t> avrà frammenti </a:t>
            </a:r>
            <a:r>
              <a:rPr lang="it-IT" sz="2200" b="1" dirty="0" smtClean="0"/>
              <a:t>di </a:t>
            </a:r>
            <a:r>
              <a:rPr lang="it-IT" sz="2200" b="1" dirty="0" smtClean="0"/>
              <a:t>21, 28 e 31 </a:t>
            </a:r>
            <a:r>
              <a:rPr lang="it-IT" sz="2200" b="1" dirty="0" err="1" smtClean="0"/>
              <a:t>bp</a:t>
            </a:r>
            <a:endParaRPr lang="it-IT" sz="2200" b="1" dirty="0" smtClean="0"/>
          </a:p>
          <a:p>
            <a:pPr>
              <a:lnSpc>
                <a:spcPct val="150000"/>
              </a:lnSpc>
            </a:pPr>
            <a:r>
              <a:rPr lang="it-IT" sz="2200" b="1" dirty="0" smtClean="0"/>
              <a:t> (in tutti i frammenti le </a:t>
            </a:r>
            <a:r>
              <a:rPr lang="it-IT" sz="2200" b="1" dirty="0"/>
              <a:t>prime 20 </a:t>
            </a:r>
            <a:r>
              <a:rPr lang="it-IT" sz="2200" b="1" dirty="0" err="1"/>
              <a:t>bp</a:t>
            </a:r>
            <a:r>
              <a:rPr lang="it-IT" sz="2200" b="1" dirty="0"/>
              <a:t> sono del </a:t>
            </a:r>
            <a:r>
              <a:rPr lang="it-IT" sz="2200" b="1" dirty="0" err="1"/>
              <a:t>primer</a:t>
            </a:r>
            <a:r>
              <a:rPr lang="it-IT" sz="2200" b="1" dirty="0"/>
              <a:t>)</a:t>
            </a:r>
            <a:endParaRPr lang="it-IT" sz="2200" b="1" dirty="0" smtClean="0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auto">
          <a:xfrm>
            <a:off x="278816" y="1052736"/>
            <a:ext cx="8570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5’-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A T C T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T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G A G T A C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C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G A G A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  <a:p>
            <a:pPr eaLnBrk="0" hangingPunct="0"/>
            <a:r>
              <a:rPr lang="it-IT" altLang="it-IT" sz="1800" b="1" dirty="0">
                <a:solidFill>
                  <a:srgbClr val="FFFF66"/>
                </a:solidFill>
                <a:latin typeface="Courier New" pitchFamily="49" charset="0"/>
              </a:rPr>
              <a:t>3’-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T A G A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A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T C T C A T G </a:t>
            </a:r>
            <a:r>
              <a:rPr lang="it-IT" altLang="it-IT" sz="1400" b="1" dirty="0" err="1">
                <a:solidFill>
                  <a:srgbClr val="FFFF66"/>
                </a:solidFill>
                <a:latin typeface="Courier New" pitchFamily="49" charset="0"/>
              </a:rPr>
              <a:t>G</a:t>
            </a:r>
            <a:r>
              <a:rPr lang="it-IT" altLang="it-IT" sz="1400" b="1" dirty="0">
                <a:solidFill>
                  <a:srgbClr val="FFFF66"/>
                </a:solidFill>
                <a:latin typeface="Courier New" pitchFamily="49" charset="0"/>
              </a:rPr>
              <a:t> A C T C T C T A G T A T C T A C A T G T A -5’</a:t>
            </a:r>
            <a:endParaRPr lang="it-IT" altLang="it-IT" sz="1800" b="1" dirty="0">
              <a:solidFill>
                <a:srgbClr val="FFFF66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 rot="10800000">
            <a:off x="971600" y="188639"/>
            <a:ext cx="1773238" cy="3851077"/>
            <a:chOff x="4416" y="1126"/>
            <a:chExt cx="993" cy="2063"/>
          </a:xfrm>
        </p:grpSpPr>
        <p:pic>
          <p:nvPicPr>
            <p:cNvPr id="3" name="Picture 5" descr="Eforesi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424"/>
            <a:stretch/>
          </p:blipFill>
          <p:spPr bwMode="auto">
            <a:xfrm>
              <a:off x="4422" y="1132"/>
              <a:ext cx="984" cy="1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4416" y="1126"/>
              <a:ext cx="993" cy="206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5" name="CasellaDiTesto 4"/>
          <p:cNvSpPr txBox="1"/>
          <p:nvPr/>
        </p:nvSpPr>
        <p:spPr>
          <a:xfrm>
            <a:off x="1048964" y="3981544"/>
            <a:ext cx="169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   A   C   G   T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51720" y="5229200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corsa viene letta dal basso verso l’alto (i frammenti più corti sono quelli che corrono di più e quindi si trovano più in basso), in questo gel la sequenza è:</a:t>
            </a:r>
          </a:p>
          <a:p>
            <a:endParaRPr lang="it-IT" dirty="0" smtClean="0"/>
          </a:p>
          <a:p>
            <a:r>
              <a:rPr lang="it-IT" dirty="0" smtClean="0"/>
              <a:t>ATATCTGCAGAATTCGGCTTGGGAACCACAGA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19872" y="491188"/>
            <a:ext cx="504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I frammenti prodotti nelle 4 provette vengono separati tramite una corsa elettroforetica in gel di acrilamide in 4 corsie differenti</a:t>
            </a:r>
            <a:endParaRPr lang="it-IT" sz="2400" b="1" dirty="0"/>
          </a:p>
        </p:txBody>
      </p:sp>
      <p:cxnSp>
        <p:nvCxnSpPr>
          <p:cNvPr id="9" name="Connettore 2 8"/>
          <p:cNvCxnSpPr/>
          <p:nvPr/>
        </p:nvCxnSpPr>
        <p:spPr>
          <a:xfrm>
            <a:off x="611560" y="764704"/>
            <a:ext cx="0" cy="21010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2915816" y="40050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0850" indent="-450850"/>
            <a:r>
              <a:rPr lang="it-IT" dirty="0"/>
              <a:t>A = corsia caricata con il prodotto della reazione contenente il </a:t>
            </a:r>
            <a:r>
              <a:rPr lang="it-IT" dirty="0" err="1"/>
              <a:t>ddATP</a:t>
            </a:r>
            <a:endParaRPr lang="it-IT" dirty="0"/>
          </a:p>
          <a:p>
            <a:pPr marL="450850" indent="-450850"/>
            <a:r>
              <a:rPr lang="it-IT" dirty="0"/>
              <a:t>C = corsia con il prodotto della reazione  con il </a:t>
            </a:r>
            <a:r>
              <a:rPr lang="it-IT" dirty="0" err="1"/>
              <a:t>ddCTP</a:t>
            </a:r>
            <a:r>
              <a:rPr lang="it-IT" dirty="0"/>
              <a:t> ecc.</a:t>
            </a:r>
          </a:p>
        </p:txBody>
      </p:sp>
    </p:spTree>
    <p:extLst>
      <p:ext uri="{BB962C8B-B14F-4D97-AF65-F5344CB8AC3E}">
        <p14:creationId xmlns:p14="http://schemas.microsoft.com/office/powerpoint/2010/main" val="28337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765175" y="1117188"/>
            <a:ext cx="7597775" cy="483209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indent="7159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953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74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0" hangingPunct="0">
              <a:spcBef>
                <a:spcPct val="50000"/>
              </a:spcBef>
            </a:pPr>
            <a:r>
              <a:rPr lang="it-IT" sz="2800" b="1" dirty="0">
                <a:latin typeface="+mj-lt"/>
              </a:rPr>
              <a:t>Se invece del </a:t>
            </a:r>
            <a:r>
              <a:rPr lang="it-IT" sz="2800" b="1" dirty="0" err="1">
                <a:latin typeface="+mj-lt"/>
              </a:rPr>
              <a:t>primer</a:t>
            </a:r>
            <a:r>
              <a:rPr lang="it-IT" sz="2800" b="1" dirty="0">
                <a:latin typeface="+mj-lt"/>
              </a:rPr>
              <a:t> vengono marcatori i quattro </a:t>
            </a:r>
            <a:r>
              <a:rPr lang="it-IT" sz="2800" b="1" dirty="0" err="1">
                <a:latin typeface="+mj-lt"/>
              </a:rPr>
              <a:t>dideossi</a:t>
            </a:r>
            <a:r>
              <a:rPr lang="it-IT" sz="2800" b="1" dirty="0">
                <a:latin typeface="+mj-lt"/>
              </a:rPr>
              <a:t>-nucleotidi (</a:t>
            </a:r>
            <a:r>
              <a:rPr lang="it-IT" sz="2800" b="1" dirty="0" err="1">
                <a:latin typeface="+mj-lt"/>
              </a:rPr>
              <a:t>ddATP</a:t>
            </a:r>
            <a:r>
              <a:rPr lang="it-IT" sz="2800" b="1" dirty="0">
                <a:latin typeface="+mj-lt"/>
              </a:rPr>
              <a:t>, </a:t>
            </a:r>
            <a:r>
              <a:rPr lang="it-IT" sz="2800" b="1" dirty="0" err="1">
                <a:latin typeface="+mj-lt"/>
              </a:rPr>
              <a:t>ddGTP</a:t>
            </a:r>
            <a:r>
              <a:rPr lang="it-IT" sz="2800" b="1" dirty="0">
                <a:latin typeface="+mj-lt"/>
              </a:rPr>
              <a:t>, </a:t>
            </a:r>
            <a:r>
              <a:rPr lang="it-IT" sz="2800" b="1" dirty="0" err="1">
                <a:latin typeface="+mj-lt"/>
              </a:rPr>
              <a:t>ddTTP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smtClean="0">
                <a:latin typeface="+mj-lt"/>
              </a:rPr>
              <a:t>e </a:t>
            </a:r>
            <a:r>
              <a:rPr lang="it-IT" sz="2800" b="1" dirty="0" err="1" smtClean="0">
                <a:latin typeface="+mj-lt"/>
              </a:rPr>
              <a:t>ddCTP</a:t>
            </a:r>
            <a:r>
              <a:rPr lang="it-IT" sz="2800" b="1" dirty="0">
                <a:latin typeface="+mj-lt"/>
              </a:rPr>
              <a:t>) con quattro diverse sostanze fluorescenti, è sufficiente una sola reazione di polimerizzazione.</a:t>
            </a:r>
          </a:p>
          <a:p>
            <a:pPr algn="just" eaLnBrk="0" hangingPunct="0">
              <a:spcBef>
                <a:spcPct val="50000"/>
              </a:spcBef>
            </a:pPr>
            <a:r>
              <a:rPr lang="it-IT" sz="2800" b="1" dirty="0">
                <a:latin typeface="+mj-lt"/>
              </a:rPr>
              <a:t>I frammenti prodotti dalla reazione vengono separati tramite un’unica corsa elettroforetica e “letti” da un laser.</a:t>
            </a:r>
          </a:p>
          <a:p>
            <a:pPr algn="just" eaLnBrk="0" hangingPunct="0">
              <a:spcBef>
                <a:spcPct val="50000"/>
              </a:spcBef>
            </a:pPr>
            <a:r>
              <a:rPr lang="it-IT" sz="2800" b="1" dirty="0">
                <a:latin typeface="+mj-lt"/>
              </a:rPr>
              <a:t>Con un’unica reazione di sequenza si possono sequenziare fino a 7-800 nucleotidi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872296" y="332656"/>
            <a:ext cx="739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SEQUENZIAMENTO AUTOMATICO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558421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5867400" y="692150"/>
            <a:ext cx="2736850" cy="527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FFFF66"/>
                </a:solidFill>
              </a:rPr>
              <a:t>Miscela di frammenti generati dalla reazione di sequenza</a:t>
            </a:r>
          </a:p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rgbClr val="FFFF66"/>
                </a:solidFill>
              </a:rPr>
              <a:t>Ciascun frammento termina con un </a:t>
            </a:r>
            <a:r>
              <a:rPr lang="it-IT" sz="2000" b="1" dirty="0" smtClean="0">
                <a:solidFill>
                  <a:srgbClr val="FFFF66"/>
                </a:solidFill>
              </a:rPr>
              <a:t>di-</a:t>
            </a:r>
            <a:r>
              <a:rPr lang="it-IT" sz="2000" b="1" dirty="0" err="1" smtClean="0">
                <a:solidFill>
                  <a:srgbClr val="FFFF66"/>
                </a:solidFill>
              </a:rPr>
              <a:t>deossinucleotide</a:t>
            </a:r>
            <a:endParaRPr lang="it-IT" sz="2000" b="1" dirty="0">
              <a:solidFill>
                <a:srgbClr val="FFFF66"/>
              </a:solidFill>
            </a:endParaRPr>
          </a:p>
          <a:p>
            <a:pPr>
              <a:spcBef>
                <a:spcPct val="50000"/>
              </a:spcBef>
            </a:pPr>
            <a:r>
              <a:rPr lang="it-IT" sz="2000" b="1" dirty="0">
                <a:solidFill>
                  <a:srgbClr val="FFFF66"/>
                </a:solidFill>
              </a:rPr>
              <a:t>Tutti i frammenti con lo stesso di-</a:t>
            </a:r>
            <a:r>
              <a:rPr lang="it-IT" sz="2000" b="1" dirty="0" err="1">
                <a:solidFill>
                  <a:srgbClr val="FFFF66"/>
                </a:solidFill>
              </a:rPr>
              <a:t>deossinucleotide</a:t>
            </a:r>
            <a:r>
              <a:rPr lang="it-IT" sz="2000" b="1" dirty="0">
                <a:solidFill>
                  <a:srgbClr val="FFFF66"/>
                </a:solidFill>
              </a:rPr>
              <a:t> terminale presentano la stessa marcatura fluorescente</a:t>
            </a:r>
          </a:p>
        </p:txBody>
      </p:sp>
      <p:pic>
        <p:nvPicPr>
          <p:cNvPr id="5" name="Picture 2" descr="sequen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36575"/>
            <a:ext cx="5113338" cy="578485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8060078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NAseq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9049" r="7559" b="3780"/>
          <a:stretch>
            <a:fillRect/>
          </a:stretch>
        </p:blipFill>
        <p:spPr bwMode="auto">
          <a:xfrm>
            <a:off x="80963" y="2331491"/>
            <a:ext cx="8993187" cy="38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1187450" y="228600"/>
            <a:ext cx="6781800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4000" b="1" i="1" dirty="0" err="1" smtClean="0"/>
              <a:t>Elettroferogramma</a:t>
            </a:r>
            <a:r>
              <a:rPr lang="it-IT" sz="4000" b="1" i="1" dirty="0" smtClean="0"/>
              <a:t> generato da un </a:t>
            </a:r>
            <a:r>
              <a:rPr lang="it-IT" sz="4000" b="1" i="1" dirty="0" err="1" smtClean="0"/>
              <a:t>sequenziatore</a:t>
            </a:r>
            <a:r>
              <a:rPr lang="it-IT" sz="4000" b="1" i="1" dirty="0" smtClean="0"/>
              <a:t> automatico</a:t>
            </a:r>
            <a:endParaRPr lang="it-IT" sz="4000" b="1" i="1" dirty="0"/>
          </a:p>
        </p:txBody>
      </p:sp>
    </p:spTree>
    <p:extLst>
      <p:ext uri="{BB962C8B-B14F-4D97-AF65-F5344CB8AC3E}">
        <p14:creationId xmlns:p14="http://schemas.microsoft.com/office/powerpoint/2010/main" val="41565085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6626225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404" name="Group 12"/>
          <p:cNvGrpSpPr>
            <a:grpSpLocks/>
          </p:cNvGrpSpPr>
          <p:nvPr/>
        </p:nvGrpSpPr>
        <p:grpSpPr bwMode="auto">
          <a:xfrm>
            <a:off x="539750" y="3500438"/>
            <a:ext cx="8785230" cy="2881312"/>
            <a:chOff x="793" y="2205"/>
            <a:chExt cx="5534" cy="1815"/>
          </a:xfrm>
        </p:grpSpPr>
        <p:pic>
          <p:nvPicPr>
            <p:cNvPr id="59398" name="Pictur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2206"/>
              <a:ext cx="4194" cy="1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400" name="Text Box 8"/>
            <p:cNvSpPr txBox="1">
              <a:spLocks noChangeArrowheads="1"/>
            </p:cNvSpPr>
            <p:nvPr/>
          </p:nvSpPr>
          <p:spPr bwMode="auto">
            <a:xfrm>
              <a:off x="2773" y="2205"/>
              <a:ext cx="227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800">
                  <a:solidFill>
                    <a:srgbClr val="FF3399"/>
                  </a:solidFill>
                </a:rPr>
                <a:t>N</a:t>
              </a:r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 flipH="1">
              <a:off x="2879" y="2436"/>
              <a:ext cx="2314" cy="108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5102" y="2408"/>
              <a:ext cx="1225" cy="6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2000" b="1" dirty="0">
                  <a:solidFill>
                    <a:schemeClr val="bg1"/>
                  </a:solidFill>
                </a:rPr>
                <a:t>Sito di eterozigosi C/G</a:t>
              </a:r>
            </a:p>
          </p:txBody>
        </p:sp>
      </p:grp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7380288" y="884238"/>
            <a:ext cx="1692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FF66"/>
                </a:solidFill>
              </a:rPr>
              <a:t>individuo omozigote</a:t>
            </a: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7380288" y="4916488"/>
            <a:ext cx="1692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rgbClr val="FFFF66"/>
                </a:solidFill>
              </a:rPr>
              <a:t>individuo eterozigote</a:t>
            </a:r>
          </a:p>
        </p:txBody>
      </p:sp>
    </p:spTree>
    <p:extLst>
      <p:ext uri="{BB962C8B-B14F-4D97-AF65-F5344CB8AC3E}">
        <p14:creationId xmlns:p14="http://schemas.microsoft.com/office/powerpoint/2010/main" val="8652073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1535</Words>
  <Application>Microsoft Office PowerPoint</Application>
  <PresentationFormat>Presentazione su schermo (4:3)</PresentationFormat>
  <Paragraphs>187</Paragraphs>
  <Slides>33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4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SEQUENZIAMENTO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BIANCA MARIA</dc:creator>
  <cp:lastModifiedBy>BIANCA MARIA</cp:lastModifiedBy>
  <cp:revision>59</cp:revision>
  <dcterms:created xsi:type="dcterms:W3CDTF">2011-11-01T17:40:39Z</dcterms:created>
  <dcterms:modified xsi:type="dcterms:W3CDTF">2012-11-08T14:49:02Z</dcterms:modified>
</cp:coreProperties>
</file>