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</p:sldMasterIdLst>
  <p:sldIdLst>
    <p:sldId id="283" r:id="rId5"/>
    <p:sldId id="284" r:id="rId6"/>
    <p:sldId id="293" r:id="rId7"/>
    <p:sldId id="259" r:id="rId8"/>
    <p:sldId id="285" r:id="rId9"/>
    <p:sldId id="296" r:id="rId10"/>
    <p:sldId id="306" r:id="rId11"/>
    <p:sldId id="295" r:id="rId12"/>
    <p:sldId id="303" r:id="rId13"/>
    <p:sldId id="304" r:id="rId14"/>
    <p:sldId id="297" r:id="rId15"/>
    <p:sldId id="301" r:id="rId16"/>
    <p:sldId id="299" r:id="rId17"/>
    <p:sldId id="298" r:id="rId18"/>
    <p:sldId id="300" r:id="rId19"/>
    <p:sldId id="294" r:id="rId20"/>
    <p:sldId id="302" r:id="rId21"/>
    <p:sldId id="258" r:id="rId22"/>
    <p:sldId id="310" r:id="rId23"/>
    <p:sldId id="268" r:id="rId24"/>
    <p:sldId id="307" r:id="rId25"/>
    <p:sldId id="270" r:id="rId26"/>
    <p:sldId id="271" r:id="rId27"/>
    <p:sldId id="272" r:id="rId28"/>
    <p:sldId id="308" r:id="rId29"/>
    <p:sldId id="269" r:id="rId30"/>
    <p:sldId id="309" r:id="rId31"/>
    <p:sldId id="278" r:id="rId32"/>
    <p:sldId id="280" r:id="rId33"/>
    <p:sldId id="281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8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3236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675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574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216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2280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70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41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6161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371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41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5515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80BAD-0896-49F5-B85A-952DF7CD954E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094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D6C1E-6076-4914-94CB-E8BE9C6F5B7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79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53CF2-CCFE-4D85-939C-1DDBF6C80B7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261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7EA88-06CD-4792-A7CF-0862A8DFE0BE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556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BE16C-9F4A-42EE-AB18-0C176BDBE32C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82594-FB6C-453E-AE29-EF8AC847C3F1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94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71DD3-D436-4FC5-890F-8D88355A054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70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C8B07-664B-42B8-9BB2-1C13439B9286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89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255E-CE3C-49B0-8468-8A9B51D6FFD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5891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48BC2-B456-4613-A960-DE8B9645F94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072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69F8A-0182-4F93-8F47-D524AD0569DC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849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80BAD-0896-49F5-B85A-952DF7CD954E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69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D6C1E-6076-4914-94CB-E8BE9C6F5B7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053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53CF2-CCFE-4D85-939C-1DDBF6C80B7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62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7EA88-06CD-4792-A7CF-0862A8DFE0BE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0778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BE16C-9F4A-42EE-AB18-0C176BDBE32C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455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82594-FB6C-453E-AE29-EF8AC847C3F1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33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71DD3-D436-4FC5-890F-8D88355A054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232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C8B07-664B-42B8-9BB2-1C13439B9286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937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255E-CE3C-49B0-8468-8A9B51D6FFD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35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48BC2-B456-4613-A960-DE8B9645F94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14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69F8A-0182-4F93-8F47-D524AD0569DC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2614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4118E-DA31-4FB3-BDBA-38B5410DD749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13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E8D2C-1EC1-420E-B688-8FDD9C91F73A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6041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645C3-1F9A-4F44-8203-6C28ACA7EF7B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845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DF774C-2E2A-4DFF-AF4C-E9CDCE0E2DC7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64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664DC-862D-4934-AE5D-02312A1B3D83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36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F94EC-58B2-4633-AD78-392B00B4342E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794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37C78-CE3F-4AFD-8079-D4468FA37AB4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9799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BD6C2-35CD-4249-970B-B1A3FD5F8244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6160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828CF-9D3A-4707-BA4E-CAD1B6CCD4A2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0371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C9CE3-AC3D-433E-A00E-F554CEB88990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60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965CC-E7D8-4464-BC9F-44D56CFC1B8D}" type="slidenum">
              <a:rPr lang="it-IT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30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6989B-33A1-4001-9B92-C4E9BB3A20D8}" type="datetimeFigureOut">
              <a:rPr lang="it-IT" smtClean="0"/>
              <a:t>20/11/2012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CBFF7-6052-4694-AE8D-5B6D0CA1D4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7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70C416-CAC8-4FA8-BDB8-4A75FFAE7494}" type="slidenum">
              <a:rPr 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6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70C416-CAC8-4FA8-BDB8-4A75FFAE7494}" type="slidenum">
              <a:rPr 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3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5A744E-53A9-4261-B2F3-27B96C6D2526}" type="slidenum">
              <a:rPr lang="it-IT">
                <a:solidFill>
                  <a:prstClr val="white">
                    <a:alpha val="60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prstClr val="white">
                  <a:alpha val="60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9748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magin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2"/>
          <a:stretch/>
        </p:blipFill>
        <p:spPr bwMode="auto">
          <a:xfrm>
            <a:off x="1692320" y="980728"/>
            <a:ext cx="5760000" cy="440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899592" y="332656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solidFill>
                  <a:schemeClr val="bg1"/>
                </a:solidFill>
                <a:latin typeface="Palatino Linotype" pitchFamily="18" charset="0"/>
              </a:rPr>
              <a:t>Il ciclo cellulare</a:t>
            </a:r>
            <a:endParaRPr lang="it-IT" sz="3200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899592" y="545799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Il contenuto di DNA (C) e il numero (n) di cromosomi variano nelle diverse fasi del ciclo</a:t>
            </a:r>
          </a:p>
          <a:p>
            <a:pPr algn="ctr"/>
            <a:endParaRPr lang="it-IT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algn="ctr"/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Nelle cellule aploidi della specie umana C = 3.5 x 10</a:t>
            </a:r>
            <a:r>
              <a:rPr lang="it-IT" b="1" baseline="30000" dirty="0" smtClean="0">
                <a:solidFill>
                  <a:schemeClr val="bg1"/>
                </a:solidFill>
                <a:latin typeface="Palatino Linotype" pitchFamily="18" charset="0"/>
              </a:rPr>
              <a:t>-12</a:t>
            </a:r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 g ;   n = 23</a:t>
            </a:r>
          </a:p>
        </p:txBody>
      </p:sp>
    </p:spTree>
    <p:extLst>
      <p:ext uri="{BB962C8B-B14F-4D97-AF65-F5344CB8AC3E}">
        <p14:creationId xmlns:p14="http://schemas.microsoft.com/office/powerpoint/2010/main" val="322148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 descr="2_01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15888"/>
            <a:ext cx="7400925" cy="63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69"/>
          <a:stretch/>
        </p:blipFill>
        <p:spPr bwMode="auto">
          <a:xfrm>
            <a:off x="6012160" y="3861048"/>
            <a:ext cx="1800000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971600" y="188640"/>
            <a:ext cx="2664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Palatino Linotype" pitchFamily="18" charset="0"/>
              </a:rPr>
              <a:t>i</a:t>
            </a:r>
            <a:r>
              <a:rPr lang="it-IT" sz="1600" b="1" dirty="0" smtClean="0">
                <a:latin typeface="Palatino Linotype" pitchFamily="18" charset="0"/>
              </a:rPr>
              <a:t>n G1 </a:t>
            </a:r>
            <a:r>
              <a:rPr lang="it-IT" sz="1600" b="1" dirty="0" smtClean="0">
                <a:latin typeface="Palatino Linotype" pitchFamily="18" charset="0"/>
                <a:sym typeface="Wingdings" pitchFamily="2" charset="2"/>
              </a:rPr>
              <a:t> cromosomi = 2n</a:t>
            </a:r>
          </a:p>
          <a:p>
            <a:r>
              <a:rPr lang="it-IT" sz="1600" b="1" dirty="0">
                <a:latin typeface="Palatino Linotype" pitchFamily="18" charset="0"/>
                <a:sym typeface="Wingdings" pitchFamily="2" charset="2"/>
              </a:rPr>
              <a:t> </a:t>
            </a:r>
            <a:r>
              <a:rPr lang="it-IT" sz="1600" b="1" dirty="0" smtClean="0">
                <a:latin typeface="Palatino Linotype" pitchFamily="18" charset="0"/>
                <a:sym typeface="Wingdings" pitchFamily="2" charset="2"/>
              </a:rPr>
              <a:t>                 DNA = 2C</a:t>
            </a:r>
          </a:p>
          <a:p>
            <a:r>
              <a:rPr lang="it-IT" sz="1600" b="1" dirty="0">
                <a:latin typeface="Palatino Linotype" pitchFamily="18" charset="0"/>
                <a:sym typeface="Wingdings" pitchFamily="2" charset="2"/>
              </a:rPr>
              <a:t>i</a:t>
            </a:r>
            <a:r>
              <a:rPr lang="it-IT" sz="1600" b="1" dirty="0" smtClean="0">
                <a:latin typeface="Palatino Linotype" pitchFamily="18" charset="0"/>
                <a:sym typeface="Wingdings" pitchFamily="2" charset="2"/>
              </a:rPr>
              <a:t>n G2  cromosomi = 2n</a:t>
            </a:r>
          </a:p>
          <a:p>
            <a:r>
              <a:rPr lang="it-IT" sz="1600" b="1" dirty="0">
                <a:latin typeface="Palatino Linotype" pitchFamily="18" charset="0"/>
                <a:sym typeface="Wingdings" pitchFamily="2" charset="2"/>
              </a:rPr>
              <a:t> </a:t>
            </a:r>
            <a:r>
              <a:rPr lang="it-IT" sz="1600" b="1" dirty="0" smtClean="0">
                <a:latin typeface="Palatino Linotype" pitchFamily="18" charset="0"/>
                <a:sym typeface="Wingdings" pitchFamily="2" charset="2"/>
              </a:rPr>
              <a:t>                 DNA = 4C</a:t>
            </a:r>
            <a:endParaRPr lang="it-IT" sz="1600" b="1" dirty="0">
              <a:latin typeface="Palatino Linotype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79512" y="6494463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solidFill>
                  <a:schemeClr val="bg1"/>
                </a:solidFill>
              </a:rPr>
              <a:t>Strachan</a:t>
            </a:r>
            <a:r>
              <a:rPr lang="it-IT" sz="1400" dirty="0" smtClean="0">
                <a:solidFill>
                  <a:schemeClr val="bg1"/>
                </a:solidFill>
              </a:rPr>
              <a:t> e Read, ‘Genetica molecolare umana’, editore Zanichelli</a:t>
            </a:r>
            <a:endParaRPr lang="it-I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9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71"/>
          <a:stretch/>
        </p:blipFill>
        <p:spPr bwMode="auto">
          <a:xfrm>
            <a:off x="3275856" y="44624"/>
            <a:ext cx="5760000" cy="302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6"/>
          <a:stretch/>
        </p:blipFill>
        <p:spPr bwMode="auto">
          <a:xfrm>
            <a:off x="3491880" y="3127374"/>
            <a:ext cx="5400000" cy="303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5" y="863080"/>
            <a:ext cx="2880000" cy="255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24" y="3566694"/>
            <a:ext cx="2880000" cy="19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23528" y="5602014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2 cellule figlie ciascuna con 2n cromosomi</a:t>
            </a:r>
            <a:endParaRPr lang="it-IT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18864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MITOSI</a:t>
            </a:r>
            <a:endParaRPr lang="it-IT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27784" y="260648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Palatino Linotype" pitchFamily="18" charset="0"/>
              </a:rPr>
              <a:t>MEIOSI</a:t>
            </a:r>
            <a:endParaRPr lang="it-IT" sz="2400" b="1" dirty="0">
              <a:latin typeface="Palatino Linotype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940152" y="6453336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>
                <a:solidFill>
                  <a:schemeClr val="bg1"/>
                </a:solidFill>
              </a:rPr>
              <a:t>R.Lewis</a:t>
            </a:r>
            <a:r>
              <a:rPr lang="it-IT" sz="1400" dirty="0" smtClean="0">
                <a:solidFill>
                  <a:schemeClr val="bg1"/>
                </a:solidFill>
              </a:rPr>
              <a:t>, ‘Genetica umana’, editore </a:t>
            </a:r>
            <a:r>
              <a:rPr lang="it-IT" sz="1400" dirty="0" err="1" smtClean="0">
                <a:solidFill>
                  <a:schemeClr val="bg1"/>
                </a:solidFill>
              </a:rPr>
              <a:t>Piccin</a:t>
            </a:r>
            <a:endParaRPr lang="it-IT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7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930656" y="260648"/>
            <a:ext cx="727280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I cromosomi sono visibili solo durante la divisione cellulare, sono quindi studiati in cellule in coltura che vengono stimolate a dividersi e bloccate </a:t>
            </a:r>
            <a:r>
              <a:rPr lang="it-IT" sz="2400" b="1" dirty="0">
                <a:solidFill>
                  <a:schemeClr val="bg1"/>
                </a:solidFill>
                <a:latin typeface="Palatino Linotype" pitchFamily="18" charset="0"/>
              </a:rPr>
              <a:t>in metafase</a:t>
            </a: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 (uso di sostanze che impediscono la formazione del fuso mitotico)</a:t>
            </a:r>
          </a:p>
          <a:p>
            <a:pPr algn="ctr">
              <a:lnSpc>
                <a:spcPct val="150000"/>
              </a:lnSpc>
            </a:pPr>
            <a:endParaRPr lang="it-IT" sz="2400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Le cellule più comunemente usate per studiare i cromosomi sono: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Linfociti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Fibroblasti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Cellule del liquido amniotico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Cellule dei villi coriali </a:t>
            </a:r>
            <a:endParaRPr lang="it-IT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1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3850" y="620713"/>
            <a:ext cx="8483600" cy="2524125"/>
          </a:xfrm>
          <a:prstGeom prst="rect">
            <a:avLst/>
          </a:prstGeom>
          <a:noFill/>
        </p:spPr>
        <p:txBody>
          <a:bodyPr lIns="91420" tIns="45711" rIns="91420" bIns="45711">
            <a:spAutoFit/>
          </a:bodyPr>
          <a:lstStyle/>
          <a:p>
            <a:pPr defTabSz="914210">
              <a:spcBef>
                <a:spcPts val="1200"/>
              </a:spcBef>
              <a:defRPr/>
            </a:pPr>
            <a:r>
              <a:rPr lang="it-IT" sz="2800" b="1" dirty="0">
                <a:solidFill>
                  <a:prstClr val="white"/>
                </a:solidFill>
              </a:rPr>
              <a:t>Cariotipo umano</a:t>
            </a:r>
          </a:p>
          <a:p>
            <a:pPr marL="900113" indent="-900113" defTabSz="914210">
              <a:spcBef>
                <a:spcPts val="1200"/>
              </a:spcBef>
              <a:defRPr/>
            </a:pPr>
            <a:r>
              <a:rPr lang="it-IT" sz="2800" b="1" dirty="0">
                <a:solidFill>
                  <a:prstClr val="white"/>
                </a:solidFill>
              </a:rPr>
              <a:t>1956 	</a:t>
            </a:r>
            <a:r>
              <a:rPr lang="it-IT" b="1" dirty="0">
                <a:solidFill>
                  <a:prstClr val="white"/>
                </a:solidFill>
              </a:rPr>
              <a:t>Accertamento del no. di cromosomi, i 23 cromosomi dell’assetto aploide vengono suddivisi in 7 gruppi (A-G) sulla base delle dimensioni e della posizione del centromero</a:t>
            </a:r>
          </a:p>
          <a:p>
            <a:pPr marL="899927" indent="-899927" defTabSz="914210">
              <a:spcBef>
                <a:spcPts val="1200"/>
              </a:spcBef>
              <a:defRPr/>
            </a:pPr>
            <a:r>
              <a:rPr lang="it-IT" sz="2800" b="1" dirty="0">
                <a:solidFill>
                  <a:prstClr val="white"/>
                </a:solidFill>
              </a:rPr>
              <a:t>1970	</a:t>
            </a:r>
            <a:r>
              <a:rPr lang="it-IT" b="1" dirty="0">
                <a:solidFill>
                  <a:prstClr val="white"/>
                </a:solidFill>
              </a:rPr>
              <a:t>Introduzione delle tecniche di bandeggio: diventa possibile individuare i singoli cromosomi </a:t>
            </a:r>
          </a:p>
        </p:txBody>
      </p:sp>
      <p:pic>
        <p:nvPicPr>
          <p:cNvPr id="7171" name="Picture 1" descr="http://universita.elsevier.it/cm/img/neri/00004/8U8AG10Z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" t="2977" r="91133" b="10507"/>
          <a:stretch>
            <a:fillRect/>
          </a:stretch>
        </p:blipFill>
        <p:spPr bwMode="auto">
          <a:xfrm>
            <a:off x="1119188" y="3330575"/>
            <a:ext cx="490537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CasellaDiTesto 3"/>
          <p:cNvSpPr txBox="1">
            <a:spLocks noChangeArrowheads="1"/>
          </p:cNvSpPr>
          <p:nvPr/>
        </p:nvSpPr>
        <p:spPr bwMode="auto">
          <a:xfrm>
            <a:off x="2411413" y="3505200"/>
            <a:ext cx="5688012" cy="2923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Braccio corto = p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Braccio lungo = q</a:t>
            </a: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Le bande vengono numerate con numeri progressivi dal centromero verso i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telomeri</a:t>
            </a:r>
            <a:endParaRPr lang="it-IT" b="1" dirty="0" smtClean="0">
              <a:solidFill>
                <a:srgbClr val="FFFFFF"/>
              </a:solidFill>
              <a:latin typeface="Palatino Linotype" pitchFamily="18" charset="0"/>
              <a:ea typeface="msgothic" charset="0"/>
              <a:cs typeface="msgothic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Le bande prossimali sono quelle più vicine al centromero, quelle distali sono quelle verso i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telomeri</a:t>
            </a:r>
            <a:endParaRPr lang="it-IT" b="1" dirty="0" smtClean="0">
              <a:solidFill>
                <a:srgbClr val="FFFFFF"/>
              </a:solidFill>
              <a:latin typeface="Palatino Linotype" pitchFamily="18" charset="0"/>
              <a:ea typeface="msgothic" charset="0"/>
              <a:cs typeface="msgothic" charset="0"/>
            </a:endParaRPr>
          </a:p>
          <a:p>
            <a:pPr eaLnBrk="1" fontAlgn="base" hangingPunct="1">
              <a:spcBef>
                <a:spcPts val="12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Una singola banda è composta da 5-10 Mb</a:t>
            </a:r>
          </a:p>
        </p:txBody>
      </p:sp>
    </p:spTree>
    <p:extLst>
      <p:ext uri="{BB962C8B-B14F-4D97-AF65-F5344CB8AC3E}">
        <p14:creationId xmlns:p14="http://schemas.microsoft.com/office/powerpoint/2010/main" val="87031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 descr="http://universita.elsevier.it/cm/img/neri/00004/QXB10UVGZ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14388"/>
            <a:ext cx="7199313" cy="578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CasellaDiTesto 1"/>
          <p:cNvSpPr txBox="1">
            <a:spLocks noChangeArrowheads="1"/>
          </p:cNvSpPr>
          <p:nvPr/>
        </p:nvSpPr>
        <p:spPr bwMode="auto">
          <a:xfrm>
            <a:off x="696913" y="333375"/>
            <a:ext cx="7718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Cariotipo umano di un individuo di sesso femminile</a:t>
            </a:r>
          </a:p>
        </p:txBody>
      </p:sp>
    </p:spTree>
    <p:extLst>
      <p:ext uri="{BB962C8B-B14F-4D97-AF65-F5344CB8AC3E}">
        <p14:creationId xmlns:p14="http://schemas.microsoft.com/office/powerpoint/2010/main" val="20189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asellaDiTesto 1"/>
          <p:cNvSpPr txBox="1">
            <a:spLocks noChangeArrowheads="1"/>
          </p:cNvSpPr>
          <p:nvPr/>
        </p:nvSpPr>
        <p:spPr bwMode="auto">
          <a:xfrm>
            <a:off x="696913" y="333375"/>
            <a:ext cx="7718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2400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Cariotipo umano di un individuo di sesso maschile</a:t>
            </a:r>
          </a:p>
        </p:txBody>
      </p:sp>
      <p:pic>
        <p:nvPicPr>
          <p:cNvPr id="4" name="Immagine 1" descr="2_15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7200000" cy="538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99592" y="692696"/>
            <a:ext cx="73448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 smtClean="0"/>
              <a:t>Bandeggio </a:t>
            </a:r>
            <a:r>
              <a:rPr lang="it-IT" sz="2000" b="1" dirty="0" smtClean="0">
                <a:sym typeface="Wingdings" pitchFamily="2" charset="2"/>
              </a:rPr>
              <a:t> consente di identificare i singoli cromosomi e di individuare eventuali anomalie strutturali (delezioni, duplicazioni, inversioni di regioni estese o </a:t>
            </a:r>
            <a:r>
              <a:rPr lang="it-IT" sz="2000" b="1" dirty="0">
                <a:sym typeface="Wingdings" pitchFamily="2" charset="2"/>
              </a:rPr>
              <a:t>traslocazioni).</a:t>
            </a:r>
            <a:endParaRPr lang="it-IT" sz="2000" b="1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it-IT" sz="2000" b="1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it-IT" sz="2000" b="1" dirty="0" smtClean="0">
                <a:sym typeface="Wingdings" pitchFamily="2" charset="2"/>
              </a:rPr>
              <a:t>Esistono diverse tecniche di bandeggio che si differenziano per il tipo di trattamento e di coloranti utilizzati. I coloranti si legano in maniera specifica a zone ricche in A/T o in G/C o a regioni costituite da </a:t>
            </a:r>
            <a:r>
              <a:rPr lang="it-IT" sz="2000" b="1" dirty="0" err="1" smtClean="0">
                <a:sym typeface="Wingdings" pitchFamily="2" charset="2"/>
              </a:rPr>
              <a:t>eterocromatina</a:t>
            </a:r>
            <a:endParaRPr lang="it-IT" sz="2000" b="1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endParaRPr lang="it-IT" sz="2000" b="1" dirty="0" smtClean="0"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it-IT" sz="2000" b="1" dirty="0" smtClean="0">
                <a:sym typeface="Wingdings" pitchFamily="2" charset="2"/>
              </a:rPr>
              <a:t>Esempio: bandeggio G  i cromosomi sono sottoposti a digestione controllata con tripsina e colorati con </a:t>
            </a:r>
            <a:r>
              <a:rPr lang="it-IT" sz="2000" b="1" dirty="0" err="1" smtClean="0">
                <a:sym typeface="Wingdings" pitchFamily="2" charset="2"/>
              </a:rPr>
              <a:t>Giemsa</a:t>
            </a:r>
            <a:r>
              <a:rPr lang="it-IT" sz="2000" b="1" dirty="0" smtClean="0">
                <a:sym typeface="Wingdings" pitchFamily="2" charset="2"/>
              </a:rPr>
              <a:t> (composto chimico che si lega al DNA)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296178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http://universita.elsevier.it/cm/img/neri/00004/7D10NARE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49275"/>
            <a:ext cx="5837237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CasellaDiTesto 1"/>
          <p:cNvSpPr txBox="1">
            <a:spLocks noChangeArrowheads="1"/>
          </p:cNvSpPr>
          <p:nvPr/>
        </p:nvSpPr>
        <p:spPr bwMode="auto">
          <a:xfrm>
            <a:off x="6588125" y="1125538"/>
            <a:ext cx="22320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Bandeggio di un cromosoma umano a diversi livelli di risoluzione</a:t>
            </a:r>
          </a:p>
        </p:txBody>
      </p:sp>
    </p:spTree>
    <p:extLst>
      <p:ext uri="{BB962C8B-B14F-4D97-AF65-F5344CB8AC3E}">
        <p14:creationId xmlns:p14="http://schemas.microsoft.com/office/powerpoint/2010/main" val="125473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magine 1" descr="2_14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401763"/>
            <a:ext cx="6480175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CasellaDiTesto 1"/>
          <p:cNvSpPr txBox="1">
            <a:spLocks noChangeArrowheads="1"/>
          </p:cNvSpPr>
          <p:nvPr/>
        </p:nvSpPr>
        <p:spPr bwMode="auto">
          <a:xfrm>
            <a:off x="282575" y="404813"/>
            <a:ext cx="85693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sz="2600" b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Il cromosoma 21 studiato a vari livelli di risoluzione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82575" y="6406562"/>
            <a:ext cx="5441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Strachan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e Read, ‘Genetica molecolare umana’, editore Zanichelli</a:t>
            </a:r>
          </a:p>
        </p:txBody>
      </p:sp>
    </p:spTree>
    <p:extLst>
      <p:ext uri="{BB962C8B-B14F-4D97-AF65-F5344CB8AC3E}">
        <p14:creationId xmlns:p14="http://schemas.microsoft.com/office/powerpoint/2010/main" val="30899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95536" y="692695"/>
            <a:ext cx="83529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MUTAZIONI CROMOSOMICHE = cambiamenti che producono un’alterazione visibile dei cromosomi</a:t>
            </a:r>
          </a:p>
          <a:p>
            <a:endParaRPr lang="it-IT" sz="2800" b="1" dirty="0" smtClean="0"/>
          </a:p>
          <a:p>
            <a:pPr marL="450850" lvl="1" indent="-177800">
              <a:buFont typeface="Arial" pitchFamily="34" charset="0"/>
              <a:buChar char="•"/>
            </a:pPr>
            <a:r>
              <a:rPr lang="it-IT" sz="2800" b="1" dirty="0"/>
              <a:t>a</a:t>
            </a:r>
            <a:r>
              <a:rPr lang="it-IT" sz="2800" b="1" dirty="0" smtClean="0"/>
              <a:t>lterazioni del numero</a:t>
            </a:r>
          </a:p>
          <a:p>
            <a:pPr marL="273050" lvl="1" indent="177800"/>
            <a:r>
              <a:rPr lang="it-IT" sz="2000" b="1" dirty="0" smtClean="0"/>
              <a:t>(poliploidie, monosomie, trisomie)</a:t>
            </a:r>
          </a:p>
          <a:p>
            <a:pPr marL="273050" lvl="1" indent="177800"/>
            <a:endParaRPr lang="it-IT" sz="2000" b="1" dirty="0" smtClean="0"/>
          </a:p>
          <a:p>
            <a:pPr marL="450850" lvl="1" indent="-177800">
              <a:buFont typeface="Arial" pitchFamily="34" charset="0"/>
              <a:buChar char="•"/>
            </a:pPr>
            <a:r>
              <a:rPr lang="it-IT" sz="2800" b="1" dirty="0"/>
              <a:t>a</a:t>
            </a:r>
            <a:r>
              <a:rPr lang="it-IT" sz="2800" b="1" dirty="0" smtClean="0"/>
              <a:t>lterazioni della struttura </a:t>
            </a:r>
          </a:p>
          <a:p>
            <a:pPr marL="450850" lvl="1"/>
            <a:r>
              <a:rPr lang="it-IT" sz="2000" b="1" dirty="0" smtClean="0"/>
              <a:t>(inversioni, delezioni, duplicazioni, traslocazioni)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325135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632" y="188640"/>
            <a:ext cx="5040000" cy="6216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580112" y="6453336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2279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3"/>
          <p:cNvSpPr txBox="1">
            <a:spLocks noChangeArrowheads="1"/>
          </p:cNvSpPr>
          <p:nvPr/>
        </p:nvSpPr>
        <p:spPr bwMode="auto">
          <a:xfrm>
            <a:off x="595313" y="333375"/>
            <a:ext cx="7953375" cy="564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0647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UN PO’ DI NOMENCLATURA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b="1" dirty="0" smtClean="0">
              <a:solidFill>
                <a:srgbClr val="FFFFFF"/>
              </a:solidFill>
              <a:latin typeface="Palatino Linotype" pitchFamily="18" charset="0"/>
              <a:ea typeface="msgothic" charset="0"/>
              <a:cs typeface="msgothic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46, XX		cariotipo normale femminile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46, XY		cariotipo normale maschile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b="1" dirty="0" smtClean="0">
              <a:solidFill>
                <a:srgbClr val="FFFFFF"/>
              </a:solidFill>
              <a:latin typeface="Palatino Linotype" pitchFamily="18" charset="0"/>
              <a:ea typeface="msgothic" charset="0"/>
              <a:cs typeface="msgothic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Anomalie di numero	45, X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		47, XX +21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		47, XXX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b="1" dirty="0" smtClean="0">
              <a:solidFill>
                <a:srgbClr val="FFFFFF"/>
              </a:solidFill>
              <a:latin typeface="Palatino Linotype" pitchFamily="18" charset="0"/>
              <a:ea typeface="msgothic" charset="0"/>
              <a:cs typeface="msgothic" charset="0"/>
            </a:endParaRP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Anomalie di struttura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delezioni			   46, XY, del(4)(p16.3)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			   46, XX, del(5)(q13q33)</a:t>
            </a: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inversioni		   46, XY,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inv</a:t>
            </a: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(11)(p11p15)</a:t>
            </a: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duplicazioni		   46,XX,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dup</a:t>
            </a: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(1)(q22q25)</a:t>
            </a: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inserzioni		   46, XX,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ins</a:t>
            </a: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(2)(p13q21q31)</a:t>
            </a: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traslocazioni reciproche	   46, XX, t(2;6)(q35;p21.3)</a:t>
            </a:r>
          </a:p>
          <a:p>
            <a:pPr eaLnBrk="1" fontAlgn="base" hangingPunct="1">
              <a:spcBef>
                <a:spcPts val="600"/>
              </a:spcBef>
              <a:spcAft>
                <a:spcPts val="600"/>
              </a:spcAft>
            </a:pP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traslocazioni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Robertsoniane</a:t>
            </a: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	   45, XY, </a:t>
            </a:r>
            <a:r>
              <a:rPr lang="it-IT" b="1" dirty="0" err="1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der</a:t>
            </a:r>
            <a:r>
              <a:rPr lang="it-IT" b="1" dirty="0" smtClean="0">
                <a:solidFill>
                  <a:srgbClr val="FFFFFF"/>
                </a:solidFill>
                <a:latin typeface="Palatino Linotype" pitchFamily="18" charset="0"/>
                <a:ea typeface="msgothic" charset="0"/>
                <a:cs typeface="msgothic" charset="0"/>
              </a:rPr>
              <a:t>(14;21)	</a:t>
            </a:r>
          </a:p>
        </p:txBody>
      </p:sp>
    </p:spTree>
    <p:extLst>
      <p:ext uri="{BB962C8B-B14F-4D97-AF65-F5344CB8AC3E}">
        <p14:creationId xmlns:p14="http://schemas.microsoft.com/office/powerpoint/2010/main" val="164224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11560" y="692695"/>
            <a:ext cx="792088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Come si originano monosomie e trisomie ?</a:t>
            </a:r>
          </a:p>
          <a:p>
            <a:endParaRPr lang="it-IT" sz="2800" b="1" dirty="0"/>
          </a:p>
          <a:p>
            <a:pPr marL="457200" indent="-457200">
              <a:buFont typeface="Wingdings" pitchFamily="2" charset="2"/>
              <a:buChar char="Ø"/>
            </a:pPr>
            <a:r>
              <a:rPr lang="it-IT" sz="2800" b="1" dirty="0" smtClean="0"/>
              <a:t>Unione di un gamete normale o euploide (cioè con 23 cromosomi) con un gamete anormale o aneuploide (cioè con 22 o con 24 cromosomi)</a:t>
            </a:r>
            <a:endParaRPr lang="it-IT" sz="2800" b="1" dirty="0"/>
          </a:p>
          <a:p>
            <a:pPr algn="ctr"/>
            <a:r>
              <a:rPr lang="it-IT" sz="2400" b="1" dirty="0" smtClean="0"/>
              <a:t>Gameti con 22 cromosomi vengono chiamati NULLISOMICI</a:t>
            </a:r>
          </a:p>
          <a:p>
            <a:pPr algn="ctr"/>
            <a:r>
              <a:rPr lang="it-IT" sz="2400" b="1" dirty="0" smtClean="0"/>
              <a:t>Gameti con 24 cromosomi vengono chiamati DISOMICI</a:t>
            </a:r>
          </a:p>
          <a:p>
            <a:endParaRPr lang="it-IT" sz="2400" b="1" dirty="0"/>
          </a:p>
          <a:p>
            <a:pPr marL="457200" indent="-457200">
              <a:buFont typeface="Wingdings" pitchFamily="2" charset="2"/>
              <a:buChar char="Ø"/>
            </a:pPr>
            <a:r>
              <a:rPr lang="it-IT" sz="2800" b="1" dirty="0" smtClean="0"/>
              <a:t>Non disgiunzione mitotica in una fase precoce dello sviluppo embrionale </a:t>
            </a:r>
            <a:r>
              <a:rPr lang="it-IT" sz="2400" b="1" dirty="0" smtClean="0"/>
              <a:t>(spesso mosaici)</a:t>
            </a:r>
          </a:p>
        </p:txBody>
      </p:sp>
    </p:spTree>
    <p:extLst>
      <p:ext uri="{BB962C8B-B14F-4D97-AF65-F5344CB8AC3E}">
        <p14:creationId xmlns:p14="http://schemas.microsoft.com/office/powerpoint/2010/main" val="116976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920000" cy="4382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1115616" y="26064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La non disgiunzione meiotica produce gameti </a:t>
            </a:r>
            <a:r>
              <a:rPr lang="it-IT" sz="2400" b="1" dirty="0" err="1" smtClean="0"/>
              <a:t>disomici</a:t>
            </a:r>
            <a:r>
              <a:rPr lang="it-IT" sz="2400" b="1" dirty="0" smtClean="0"/>
              <a:t> e gameti nullisomici</a:t>
            </a:r>
            <a:endParaRPr lang="it-IT" sz="2400" b="1" dirty="0"/>
          </a:p>
        </p:txBody>
      </p:sp>
      <p:sp>
        <p:nvSpPr>
          <p:cNvPr id="5" name="Rettangolo 4"/>
          <p:cNvSpPr/>
          <p:nvPr/>
        </p:nvSpPr>
        <p:spPr>
          <a:xfrm>
            <a:off x="206808" y="5766355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2000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Le </a:t>
            </a:r>
            <a:r>
              <a:rPr lang="it-IT" sz="2000" dirty="0" err="1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aneuploidie</a:t>
            </a:r>
            <a:r>
              <a:rPr lang="it-IT" sz="2000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 sono </a:t>
            </a:r>
            <a:r>
              <a:rPr lang="it-IT" sz="2000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rare </a:t>
            </a:r>
            <a:r>
              <a:rPr lang="it-IT" sz="2000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alla nascita (</a:t>
            </a:r>
            <a:r>
              <a:rPr lang="it-IT" sz="2000" dirty="0" err="1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ca</a:t>
            </a:r>
            <a:r>
              <a:rPr lang="it-IT" sz="2000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. 0.1% dei nati </a:t>
            </a:r>
            <a:r>
              <a:rPr lang="it-IT" sz="2000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vivi) </a:t>
            </a:r>
            <a:r>
              <a:rPr lang="it-IT" sz="2000" dirty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ma si riscontrano nel 5% delle gravidanze </a:t>
            </a:r>
            <a:r>
              <a:rPr lang="it-IT" sz="2000" dirty="0" smtClean="0">
                <a:solidFill>
                  <a:prstClr val="white"/>
                </a:solidFill>
                <a:latin typeface="Palatino Linotype" pitchFamily="18" charset="0"/>
                <a:sym typeface="Wingdings" pitchFamily="2" charset="2"/>
              </a:rPr>
              <a:t>riconosciute</a:t>
            </a:r>
            <a:endParaRPr lang="it-IT" sz="2000" dirty="0">
              <a:solidFill>
                <a:prstClr val="white"/>
              </a:solidFill>
              <a:latin typeface="Palatino Linotype" pitchFamily="18" charset="0"/>
              <a:sym typeface="Wingdings" pitchFamily="2" charset="2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520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360" y="2185633"/>
            <a:ext cx="5400000" cy="3835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998896" y="620688"/>
            <a:ext cx="7128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Le uniche trisomie compatibili con uno sviluppo completo sono quelle a carico dei cromosomi 13, 18 e 21</a:t>
            </a:r>
            <a:endParaRPr lang="it-IT" sz="28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508104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1115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27584" y="1020792"/>
            <a:ext cx="7488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Le monosomie sono incompatibili con la vita, si riscontrano raramente anche negli aborti spontanei </a:t>
            </a:r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 feti monosomici vengono abortiti in fasi estremamente precoci 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(prima ancora che la gravidanza venga riconosciuta)</a:t>
            </a:r>
          </a:p>
          <a:p>
            <a:endParaRPr lang="it-IT" sz="2800" b="1" dirty="0">
              <a:solidFill>
                <a:schemeClr val="bg1"/>
              </a:solidFill>
              <a:latin typeface="Palatino Linotype" pitchFamily="18" charset="0"/>
              <a:sym typeface="Wingdings" pitchFamily="2" charset="2"/>
            </a:endParaRPr>
          </a:p>
          <a:p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Le trisomie sono rare alla nascita e relativamente frequenti negli aborti spontanei</a:t>
            </a:r>
          </a:p>
        </p:txBody>
      </p:sp>
    </p:spTree>
    <p:extLst>
      <p:ext uri="{BB962C8B-B14F-4D97-AF65-F5344CB8AC3E}">
        <p14:creationId xmlns:p14="http://schemas.microsoft.com/office/powerpoint/2010/main" val="57381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7" r="4279" b="17801"/>
          <a:stretch/>
        </p:blipFill>
        <p:spPr bwMode="auto">
          <a:xfrm>
            <a:off x="2319995" y="523885"/>
            <a:ext cx="4484253" cy="3697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796520" y="4420269"/>
            <a:ext cx="7533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Il rischio di concepire un figlio con trisomia 21 aumenta drasticamente con </a:t>
            </a:r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l’età della madre</a:t>
            </a:r>
            <a:endParaRPr lang="it-IT" sz="28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6691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96520" y="548680"/>
            <a:ext cx="75335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FISH </a:t>
            </a:r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 </a:t>
            </a:r>
            <a:r>
              <a:rPr lang="it-IT" sz="2800" b="1" dirty="0" err="1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Fluorescent</a:t>
            </a:r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 </a:t>
            </a:r>
            <a:r>
              <a:rPr lang="it-IT" sz="2800" b="1" i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in situ</a:t>
            </a:r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 </a:t>
            </a:r>
            <a:r>
              <a:rPr lang="it-IT" sz="2800" b="1" dirty="0" err="1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hybridazation</a:t>
            </a:r>
            <a:endParaRPr lang="it-IT" sz="2800" b="1" dirty="0" smtClean="0">
              <a:solidFill>
                <a:schemeClr val="bg1"/>
              </a:solidFill>
              <a:latin typeface="Palatino Linotype" pitchFamily="18" charset="0"/>
              <a:sym typeface="Wingdings" pitchFamily="2" charset="2"/>
            </a:endParaRPr>
          </a:p>
          <a:p>
            <a:pPr algn="ctr"/>
            <a:endParaRPr lang="it-IT" sz="2800" b="1" dirty="0">
              <a:solidFill>
                <a:schemeClr val="bg1"/>
              </a:solidFill>
              <a:latin typeface="Palatino Linotype" pitchFamily="18" charset="0"/>
              <a:sym typeface="Wingdings" pitchFamily="2" charset="2"/>
            </a:endParaRPr>
          </a:p>
          <a:p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  <a:sym typeface="Wingdings" pitchFamily="2" charset="2"/>
              </a:rPr>
              <a:t>Usa sonde di DNA complementari ad una sequenza specifica, le sonde sono marcate con una molecola fluorescente</a:t>
            </a:r>
            <a:endParaRPr lang="it-IT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46"/>
          <a:stretch/>
        </p:blipFill>
        <p:spPr bwMode="auto">
          <a:xfrm>
            <a:off x="1691680" y="2832713"/>
            <a:ext cx="5760000" cy="3620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087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91" b="29466"/>
          <a:stretch/>
        </p:blipFill>
        <p:spPr bwMode="auto">
          <a:xfrm>
            <a:off x="539552" y="404664"/>
            <a:ext cx="3853502" cy="354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4968044" y="908720"/>
            <a:ext cx="32043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I principali tipi di anomalie di struttura dei cromosomi </a:t>
            </a:r>
            <a:endParaRPr lang="it-IT" sz="28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259632" y="4365104"/>
            <a:ext cx="66247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Conseguenze fenotipiche:</a:t>
            </a:r>
          </a:p>
          <a:p>
            <a:r>
              <a:rPr lang="it-IT" sz="2400" b="1" dirty="0">
                <a:solidFill>
                  <a:schemeClr val="bg1"/>
                </a:solidFill>
                <a:latin typeface="Palatino Linotype" pitchFamily="18" charset="0"/>
              </a:rPr>
              <a:t>p</a:t>
            </a:r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er le delezioni e le duplicazioni dipendono dalla quantità di geni coinvolti, per le inversioni dipendono dalla integrità o meno di geni importanti</a:t>
            </a:r>
            <a:endParaRPr lang="it-IT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6516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1" descr="2_2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7638"/>
            <a:ext cx="4822825" cy="637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6156176" y="764704"/>
            <a:ext cx="28083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Due rotture sullo stesso cromosoma possono originare cromosomi con:</a:t>
            </a:r>
          </a:p>
          <a:p>
            <a:endParaRPr lang="it-IT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444500" lvl="1" indent="-285750">
              <a:buFont typeface="Wingdings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Delezione interstiziale</a:t>
            </a:r>
          </a:p>
          <a:p>
            <a:pPr marL="158750" lvl="1"/>
            <a:endParaRPr lang="it-IT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444500" lvl="1" indent="-285750">
              <a:buFont typeface="Wingdings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Inversione (paracentrica o </a:t>
            </a:r>
            <a:r>
              <a:rPr lang="it-IT" b="1" dirty="0" err="1" smtClean="0">
                <a:solidFill>
                  <a:schemeClr val="bg1"/>
                </a:solidFill>
                <a:latin typeface="Palatino Linotype" pitchFamily="18" charset="0"/>
              </a:rPr>
              <a:t>pericentrica</a:t>
            </a:r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)</a:t>
            </a:r>
          </a:p>
          <a:p>
            <a:pPr marL="158750" lvl="1"/>
            <a:endParaRPr lang="it-IT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444500" lvl="1" indent="-285750">
              <a:buFont typeface="Wingdings" pitchFamily="2" charset="2"/>
              <a:buChar char="ü"/>
            </a:pPr>
            <a:r>
              <a:rPr lang="it-IT" b="1" dirty="0" smtClean="0">
                <a:solidFill>
                  <a:schemeClr val="bg1"/>
                </a:solidFill>
                <a:latin typeface="Palatino Linotype" pitchFamily="18" charset="0"/>
              </a:rPr>
              <a:t>Ad anello</a:t>
            </a:r>
            <a:endParaRPr lang="it-IT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82575" y="6525344"/>
            <a:ext cx="5441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Strachan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e Read, ‘Genetica molecolare umana’, editore Zanichelli</a:t>
            </a:r>
          </a:p>
        </p:txBody>
      </p:sp>
    </p:spTree>
    <p:extLst>
      <p:ext uri="{BB962C8B-B14F-4D97-AF65-F5344CB8AC3E}">
        <p14:creationId xmlns:p14="http://schemas.microsoft.com/office/powerpoint/2010/main" val="1506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04"/>
          <a:stretch/>
        </p:blipFill>
        <p:spPr bwMode="auto">
          <a:xfrm>
            <a:off x="395536" y="404664"/>
            <a:ext cx="5040000" cy="499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611560" y="5517232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Palatino Linotype" pitchFamily="18" charset="0"/>
              </a:rPr>
              <a:t>Inversione paracentrica</a:t>
            </a:r>
            <a:endParaRPr lang="it-IT" sz="24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507544" y="1628800"/>
            <a:ext cx="35289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i portatori di inversioni paracentriche  producono 3 tipi di gameti:</a:t>
            </a:r>
          </a:p>
          <a:p>
            <a:endParaRPr lang="it-IT" sz="2000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s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bilanciati e instabili</a:t>
            </a: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n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ormali</a:t>
            </a: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p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ortatori dell’inversione </a:t>
            </a:r>
            <a:endParaRPr lang="it-IT" sz="20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0425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68"/>
          <a:stretch/>
        </p:blipFill>
        <p:spPr bwMode="auto">
          <a:xfrm>
            <a:off x="251520" y="440176"/>
            <a:ext cx="5760000" cy="478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899592" y="551723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  <a:latin typeface="Palatino Linotype" pitchFamily="18" charset="0"/>
              </a:rPr>
              <a:t>Inversione </a:t>
            </a:r>
            <a:r>
              <a:rPr lang="it-IT" sz="2800" b="1" dirty="0" err="1" smtClean="0">
                <a:solidFill>
                  <a:schemeClr val="bg1"/>
                </a:solidFill>
                <a:latin typeface="Palatino Linotype" pitchFamily="18" charset="0"/>
              </a:rPr>
              <a:t>pericentrica</a:t>
            </a:r>
            <a:endParaRPr lang="it-IT" sz="28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084168" y="1628800"/>
            <a:ext cx="30243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i portatori di inversioni </a:t>
            </a:r>
            <a:r>
              <a:rPr lang="it-IT" sz="2000" b="1" dirty="0" err="1" smtClean="0">
                <a:solidFill>
                  <a:schemeClr val="bg1"/>
                </a:solidFill>
                <a:latin typeface="Palatino Linotype" pitchFamily="18" charset="0"/>
              </a:rPr>
              <a:t>pericentriche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  producono 3 tipi di gameti:</a:t>
            </a:r>
          </a:p>
          <a:p>
            <a:endParaRPr lang="it-IT" sz="2000" b="1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s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bilanciati</a:t>
            </a: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n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ormali</a:t>
            </a:r>
          </a:p>
          <a:p>
            <a:pPr marL="450850" lvl="1" indent="-273050">
              <a:buFont typeface="Wingdings" pitchFamily="2" charset="2"/>
              <a:buChar char="ü"/>
            </a:pPr>
            <a:r>
              <a:rPr lang="it-IT" sz="2000" b="1" dirty="0">
                <a:solidFill>
                  <a:schemeClr val="bg1"/>
                </a:solidFill>
                <a:latin typeface="Palatino Linotype" pitchFamily="18" charset="0"/>
              </a:rPr>
              <a:t>p</a:t>
            </a:r>
            <a:r>
              <a:rPr lang="it-IT" sz="2000" b="1" dirty="0" smtClean="0">
                <a:solidFill>
                  <a:schemeClr val="bg1"/>
                </a:solidFill>
                <a:latin typeface="Palatino Linotype" pitchFamily="18" charset="0"/>
              </a:rPr>
              <a:t>ortatori dell’inversione </a:t>
            </a:r>
            <a:endParaRPr lang="it-IT" sz="20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3103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626"/>
          <a:stretch/>
        </p:blipFill>
        <p:spPr bwMode="auto">
          <a:xfrm>
            <a:off x="467544" y="261162"/>
            <a:ext cx="3600000" cy="6408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6613"/>
            <a:ext cx="338137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631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AutoShape 5"/>
          <p:cNvSpPr>
            <a:spLocks noChangeArrowheads="1"/>
          </p:cNvSpPr>
          <p:nvPr/>
        </p:nvSpPr>
        <p:spPr bwMode="auto">
          <a:xfrm rot="16200000">
            <a:off x="3113088" y="3911600"/>
            <a:ext cx="1652588" cy="255587"/>
          </a:xfrm>
          <a:prstGeom prst="flowChartDelay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 rot="5400000">
            <a:off x="3634427" y="5046663"/>
            <a:ext cx="608013" cy="255587"/>
          </a:xfrm>
          <a:prstGeom prst="flowChartDelay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3854450" y="3074988"/>
            <a:ext cx="215900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68" name="Oval 8"/>
          <p:cNvSpPr>
            <a:spLocks noChangeArrowheads="1"/>
          </p:cNvSpPr>
          <p:nvPr/>
        </p:nvSpPr>
        <p:spPr bwMode="auto">
          <a:xfrm>
            <a:off x="3856038" y="2517775"/>
            <a:ext cx="215900" cy="5746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 rot="16200000">
            <a:off x="4249738" y="3906838"/>
            <a:ext cx="1652587" cy="255587"/>
          </a:xfrm>
          <a:prstGeom prst="flowChartDelay">
            <a:avLst/>
          </a:prstGeom>
          <a:solidFill>
            <a:srgbClr val="CC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 rot="16200000" flipH="1">
            <a:off x="4779525" y="5035848"/>
            <a:ext cx="608012" cy="255587"/>
          </a:xfrm>
          <a:prstGeom prst="flowChartDelay">
            <a:avLst/>
          </a:prstGeom>
          <a:solidFill>
            <a:srgbClr val="CC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4962525" y="3103563"/>
            <a:ext cx="215900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4964113" y="2546350"/>
            <a:ext cx="215900" cy="574675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3522663" y="486410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>
            <a:off x="4603750" y="4864100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3163888" y="2492375"/>
            <a:ext cx="215900" cy="576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3149600" y="3055938"/>
            <a:ext cx="215900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78" name="Oval 18"/>
          <p:cNvSpPr>
            <a:spLocks noChangeArrowheads="1"/>
          </p:cNvSpPr>
          <p:nvPr/>
        </p:nvSpPr>
        <p:spPr bwMode="auto">
          <a:xfrm>
            <a:off x="3105150" y="3198813"/>
            <a:ext cx="287338" cy="22320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81" name="Oval 21"/>
          <p:cNvSpPr>
            <a:spLocks noChangeArrowheads="1"/>
          </p:cNvSpPr>
          <p:nvPr/>
        </p:nvSpPr>
        <p:spPr bwMode="auto">
          <a:xfrm>
            <a:off x="5856288" y="2506663"/>
            <a:ext cx="215900" cy="576262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82" name="Oval 22"/>
          <p:cNvSpPr>
            <a:spLocks noChangeArrowheads="1"/>
          </p:cNvSpPr>
          <p:nvPr/>
        </p:nvSpPr>
        <p:spPr bwMode="auto">
          <a:xfrm>
            <a:off x="5842000" y="3070225"/>
            <a:ext cx="215900" cy="1428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83" name="Oval 23"/>
          <p:cNvSpPr>
            <a:spLocks noChangeArrowheads="1"/>
          </p:cNvSpPr>
          <p:nvPr/>
        </p:nvSpPr>
        <p:spPr bwMode="auto">
          <a:xfrm>
            <a:off x="5797550" y="3213100"/>
            <a:ext cx="287338" cy="2232025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>
            <a:off x="700088" y="765175"/>
            <a:ext cx="770413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000" b="1" dirty="0" smtClean="0">
                <a:solidFill>
                  <a:srgbClr val="000000"/>
                </a:solidFill>
                <a:latin typeface="Copperplate Gothic Bold" pitchFamily="34" charset="0"/>
              </a:rPr>
              <a:t>TRASLOCAZIONE  RECIPROCA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000" b="1" dirty="0" smtClean="0">
                <a:solidFill>
                  <a:srgbClr val="000000"/>
                </a:solidFill>
                <a:latin typeface="Copperplate Gothic Bold" pitchFamily="34" charset="0"/>
              </a:rPr>
              <a:t>Cromosomi </a:t>
            </a:r>
            <a:r>
              <a:rPr lang="it-IT" sz="2000" b="1" u="sng" dirty="0" smtClean="0">
                <a:solidFill>
                  <a:srgbClr val="000000"/>
                </a:solidFill>
                <a:latin typeface="Copperplate Gothic Bold" pitchFamily="34" charset="0"/>
              </a:rPr>
              <a:t>NON</a:t>
            </a:r>
            <a:r>
              <a:rPr lang="it-IT" sz="2000" b="1" dirty="0" smtClean="0">
                <a:solidFill>
                  <a:srgbClr val="000000"/>
                </a:solidFill>
                <a:latin typeface="Copperplate Gothic Bold" pitchFamily="34" charset="0"/>
              </a:rPr>
              <a:t> omologhi vanno incontro a rottura e riunione e si scambiano un segmento cromosomico </a:t>
            </a:r>
          </a:p>
        </p:txBody>
      </p:sp>
    </p:spTree>
    <p:extLst>
      <p:ext uri="{BB962C8B-B14F-4D97-AF65-F5344CB8AC3E}">
        <p14:creationId xmlns:p14="http://schemas.microsoft.com/office/powerpoint/2010/main" val="2262581425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0232 L 0.03299 0.12338 C 0.04011 0.15208 0.05052 0.16805 0.06129 0.16805 C 0.07379 0.16805 0.08368 0.15208 0.0908 0.12338 L 0.12413 -0.00232 " pathEditMode="relative" rAng="0" ptsTypes="FffFF">
                                      <p:cBhvr>
                                        <p:cTn id="58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851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-0.03316 0.11968 C -0.0401 0.14676 -0.05052 0.16158 -0.06146 0.16158 C -0.07396 0.16158 -0.08385 0.14676 -0.0908 0.11968 L -0.12413 -3.33333E-6 " pathEditMode="relative" rAng="-10800000" ptsTypes="FffFF">
                                      <p:cBhvr>
                                        <p:cTn id="6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 animBg="1"/>
      <p:bldP spid="15366" grpId="0" animBg="1"/>
      <p:bldP spid="15366" grpId="1" animBg="1"/>
      <p:bldP spid="15367" grpId="0" animBg="1"/>
      <p:bldP spid="15368" grpId="0" animBg="1"/>
      <p:bldP spid="15370" grpId="0" animBg="1"/>
      <p:bldP spid="15371" grpId="0" animBg="1"/>
      <p:bldP spid="15371" grpId="1" animBg="1"/>
      <p:bldP spid="15372" grpId="0" animBg="1"/>
      <p:bldP spid="15373" grpId="0" animBg="1"/>
      <p:bldP spid="15374" grpId="0" animBg="1"/>
      <p:bldP spid="15375" grpId="0" animBg="1"/>
      <p:bldP spid="15376" grpId="0" animBg="1"/>
      <p:bldP spid="15377" grpId="0" animBg="1"/>
      <p:bldP spid="15378" grpId="0" animBg="1"/>
      <p:bldP spid="15381" grpId="0" animBg="1"/>
      <p:bldP spid="15382" grpId="0" animBg="1"/>
      <p:bldP spid="1538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29"/>
          <a:stretch/>
        </p:blipFill>
        <p:spPr bwMode="auto">
          <a:xfrm>
            <a:off x="1691680" y="738188"/>
            <a:ext cx="5760000" cy="52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5652120" y="6505599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R.Lewis</a:t>
            </a:r>
            <a:r>
              <a:rPr kumimoji="0" lang="it-IT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, ‘Genetica umana’, editore </a:t>
            </a:r>
            <a:r>
              <a:rPr kumimoji="0" lang="it-IT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Piccin</a:t>
            </a:r>
            <a:endParaRPr kumimoji="0" lang="it-IT" sz="14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5292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3419475" y="188913"/>
            <a:ext cx="48974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000000"/>
                </a:solidFill>
                <a:latin typeface="Copperplate Gothic Bold" pitchFamily="34" charset="0"/>
              </a:rPr>
              <a:t>portatore di traslocazione reciproca  bilanciata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dirty="0" smtClean="0">
                <a:solidFill>
                  <a:srgbClr val="000000"/>
                </a:solidFill>
                <a:latin typeface="Copperplate Gothic Bold" pitchFamily="34" charset="0"/>
              </a:rPr>
              <a:t>produce 4 tipi di gameti: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dirty="0" smtClean="0">
                <a:solidFill>
                  <a:srgbClr val="000000"/>
                </a:solidFill>
                <a:latin typeface="Copperplate Gothic Bold" pitchFamily="34" charset="0"/>
              </a:rPr>
              <a:t>2 bilanciati e 2 sbilanciati</a:t>
            </a:r>
          </a:p>
        </p:txBody>
      </p:sp>
      <p:grpSp>
        <p:nvGrpSpPr>
          <p:cNvPr id="17537" name="Group 129"/>
          <p:cNvGrpSpPr>
            <a:grpSpLocks/>
          </p:cNvGrpSpPr>
          <p:nvPr/>
        </p:nvGrpSpPr>
        <p:grpSpPr bwMode="auto">
          <a:xfrm>
            <a:off x="1260475" y="2076450"/>
            <a:ext cx="747713" cy="1497013"/>
            <a:chOff x="794" y="1308"/>
            <a:chExt cx="471" cy="943"/>
          </a:xfrm>
        </p:grpSpPr>
        <p:sp>
          <p:nvSpPr>
            <p:cNvPr id="17483" name="Oval 75"/>
            <p:cNvSpPr>
              <a:spLocks noChangeArrowheads="1"/>
            </p:cNvSpPr>
            <p:nvPr/>
          </p:nvSpPr>
          <p:spPr bwMode="auto">
            <a:xfrm>
              <a:off x="794" y="1308"/>
              <a:ext cx="471" cy="9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7431" name="Group 23"/>
            <p:cNvGrpSpPr>
              <a:grpSpLocks noChangeAspect="1"/>
            </p:cNvGrpSpPr>
            <p:nvPr/>
          </p:nvGrpSpPr>
          <p:grpSpPr bwMode="auto">
            <a:xfrm>
              <a:off x="885" y="1426"/>
              <a:ext cx="71" cy="726"/>
              <a:chOff x="431" y="253"/>
              <a:chExt cx="181" cy="1851"/>
            </a:xfrm>
          </p:grpSpPr>
          <p:sp>
            <p:nvSpPr>
              <p:cNvPr id="17432" name="Oval 24"/>
              <p:cNvSpPr>
                <a:spLocks noChangeAspect="1" noChangeArrowheads="1"/>
              </p:cNvSpPr>
              <p:nvPr/>
            </p:nvSpPr>
            <p:spPr bwMode="auto">
              <a:xfrm>
                <a:off x="468" y="253"/>
                <a:ext cx="136" cy="36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33" name="Oval 25"/>
              <p:cNvSpPr>
                <a:spLocks noChangeAspect="1" noChangeArrowheads="1"/>
              </p:cNvSpPr>
              <p:nvPr/>
            </p:nvSpPr>
            <p:spPr bwMode="auto">
              <a:xfrm>
                <a:off x="459" y="608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34" name="Oval 26"/>
              <p:cNvSpPr>
                <a:spLocks noChangeAspect="1" noChangeArrowheads="1"/>
              </p:cNvSpPr>
              <p:nvPr/>
            </p:nvSpPr>
            <p:spPr bwMode="auto">
              <a:xfrm>
                <a:off x="431" y="698"/>
                <a:ext cx="181" cy="140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35" name="Group 27"/>
            <p:cNvGrpSpPr>
              <a:grpSpLocks noChangeAspect="1"/>
            </p:cNvGrpSpPr>
            <p:nvPr/>
          </p:nvGrpSpPr>
          <p:grpSpPr bwMode="auto">
            <a:xfrm>
              <a:off x="1111" y="1435"/>
              <a:ext cx="71" cy="726"/>
              <a:chOff x="1701" y="262"/>
              <a:chExt cx="181" cy="1851"/>
            </a:xfrm>
          </p:grpSpPr>
          <p:sp>
            <p:nvSpPr>
              <p:cNvPr id="17436" name="Oval 28"/>
              <p:cNvSpPr>
                <a:spLocks noChangeAspect="1" noChangeArrowheads="1"/>
              </p:cNvSpPr>
              <p:nvPr/>
            </p:nvSpPr>
            <p:spPr bwMode="auto">
              <a:xfrm>
                <a:off x="1738" y="262"/>
                <a:ext cx="136" cy="363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37" name="Oval 29"/>
              <p:cNvSpPr>
                <a:spLocks noChangeAspect="1" noChangeArrowheads="1"/>
              </p:cNvSpPr>
              <p:nvPr/>
            </p:nvSpPr>
            <p:spPr bwMode="auto">
              <a:xfrm>
                <a:off x="1729" y="617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38" name="Oval 30"/>
              <p:cNvSpPr>
                <a:spLocks noChangeAspect="1" noChangeArrowheads="1"/>
              </p:cNvSpPr>
              <p:nvPr/>
            </p:nvSpPr>
            <p:spPr bwMode="auto">
              <a:xfrm>
                <a:off x="1701" y="707"/>
                <a:ext cx="181" cy="1406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36" name="Group 128"/>
          <p:cNvGrpSpPr>
            <a:grpSpLocks/>
          </p:cNvGrpSpPr>
          <p:nvPr/>
        </p:nvGrpSpPr>
        <p:grpSpPr bwMode="auto">
          <a:xfrm>
            <a:off x="2428875" y="2076450"/>
            <a:ext cx="747713" cy="1497013"/>
            <a:chOff x="1530" y="1308"/>
            <a:chExt cx="471" cy="943"/>
          </a:xfrm>
        </p:grpSpPr>
        <p:sp>
          <p:nvSpPr>
            <p:cNvPr id="17484" name="Oval 76"/>
            <p:cNvSpPr>
              <a:spLocks noChangeArrowheads="1"/>
            </p:cNvSpPr>
            <p:nvPr/>
          </p:nvSpPr>
          <p:spPr bwMode="auto">
            <a:xfrm>
              <a:off x="1530" y="1308"/>
              <a:ext cx="471" cy="9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7439" name="Group 31"/>
            <p:cNvGrpSpPr>
              <a:grpSpLocks noChangeAspect="1"/>
            </p:cNvGrpSpPr>
            <p:nvPr/>
          </p:nvGrpSpPr>
          <p:grpSpPr bwMode="auto">
            <a:xfrm>
              <a:off x="1622" y="1430"/>
              <a:ext cx="65" cy="730"/>
              <a:chOff x="902" y="253"/>
              <a:chExt cx="164" cy="1862"/>
            </a:xfrm>
          </p:grpSpPr>
          <p:sp>
            <p:nvSpPr>
              <p:cNvPr id="17440" name="AutoShape 32"/>
              <p:cNvSpPr>
                <a:spLocks noChangeAspect="1" noChangeArrowheads="1"/>
              </p:cNvSpPr>
              <p:nvPr/>
            </p:nvSpPr>
            <p:spPr bwMode="auto">
              <a:xfrm rot="16200000">
                <a:off x="462" y="1131"/>
                <a:ext cx="1041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1" name="Oval 33"/>
              <p:cNvSpPr>
                <a:spLocks noChangeAspect="1" noChangeArrowheads="1"/>
              </p:cNvSpPr>
              <p:nvPr/>
            </p:nvSpPr>
            <p:spPr bwMode="auto">
              <a:xfrm>
                <a:off x="929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2" name="Oval 34"/>
              <p:cNvSpPr>
                <a:spLocks noChangeAspect="1" noChangeArrowheads="1"/>
              </p:cNvSpPr>
              <p:nvPr/>
            </p:nvSpPr>
            <p:spPr bwMode="auto">
              <a:xfrm>
                <a:off x="930" y="253"/>
                <a:ext cx="136" cy="3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3" name="AutoShape 35"/>
              <p:cNvSpPr>
                <a:spLocks noChangeAspect="1" noChangeArrowheads="1"/>
              </p:cNvSpPr>
              <p:nvPr/>
            </p:nvSpPr>
            <p:spPr bwMode="auto">
              <a:xfrm rot="5400000">
                <a:off x="794" y="1843"/>
                <a:ext cx="383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44" name="Group 36"/>
            <p:cNvGrpSpPr>
              <a:grpSpLocks noChangeAspect="1"/>
            </p:cNvGrpSpPr>
            <p:nvPr/>
          </p:nvGrpSpPr>
          <p:grpSpPr bwMode="auto">
            <a:xfrm>
              <a:off x="1837" y="1430"/>
              <a:ext cx="64" cy="723"/>
              <a:chOff x="1311" y="253"/>
              <a:chExt cx="163" cy="1844"/>
            </a:xfrm>
          </p:grpSpPr>
          <p:sp>
            <p:nvSpPr>
              <p:cNvPr id="17445" name="AutoShape 37"/>
              <p:cNvSpPr>
                <a:spLocks noChangeAspect="1" noChangeArrowheads="1"/>
              </p:cNvSpPr>
              <p:nvPr/>
            </p:nvSpPr>
            <p:spPr bwMode="auto">
              <a:xfrm rot="16200000">
                <a:off x="871" y="1110"/>
                <a:ext cx="1041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6" name="AutoShape 38"/>
              <p:cNvSpPr>
                <a:spLocks noChangeAspect="1" noChangeArrowheads="1"/>
              </p:cNvSpPr>
              <p:nvPr/>
            </p:nvSpPr>
            <p:spPr bwMode="auto">
              <a:xfrm rot="5400000">
                <a:off x="1202" y="1825"/>
                <a:ext cx="383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7" name="Oval 39"/>
              <p:cNvSpPr>
                <a:spLocks noChangeAspect="1" noChangeArrowheads="1"/>
              </p:cNvSpPr>
              <p:nvPr/>
            </p:nvSpPr>
            <p:spPr bwMode="auto">
              <a:xfrm>
                <a:off x="1320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48" name="Oval 40"/>
              <p:cNvSpPr>
                <a:spLocks noChangeAspect="1" noChangeArrowheads="1"/>
              </p:cNvSpPr>
              <p:nvPr/>
            </p:nvSpPr>
            <p:spPr bwMode="auto">
              <a:xfrm>
                <a:off x="1321" y="253"/>
                <a:ext cx="136" cy="362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41" name="Group 133"/>
          <p:cNvGrpSpPr>
            <a:grpSpLocks/>
          </p:cNvGrpSpPr>
          <p:nvPr/>
        </p:nvGrpSpPr>
        <p:grpSpPr bwMode="auto">
          <a:xfrm>
            <a:off x="395288" y="142875"/>
            <a:ext cx="2232025" cy="1773238"/>
            <a:chOff x="249" y="90"/>
            <a:chExt cx="1406" cy="1117"/>
          </a:xfrm>
        </p:grpSpPr>
        <p:sp>
          <p:nvSpPr>
            <p:cNvPr id="17530" name="Oval 122"/>
            <p:cNvSpPr>
              <a:spLocks noChangeArrowheads="1"/>
            </p:cNvSpPr>
            <p:nvPr/>
          </p:nvSpPr>
          <p:spPr bwMode="auto">
            <a:xfrm>
              <a:off x="249" y="90"/>
              <a:ext cx="1406" cy="111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7427" name="Group 19"/>
            <p:cNvGrpSpPr>
              <a:grpSpLocks noChangeAspect="1"/>
            </p:cNvGrpSpPr>
            <p:nvPr/>
          </p:nvGrpSpPr>
          <p:grpSpPr bwMode="auto">
            <a:xfrm>
              <a:off x="431" y="298"/>
              <a:ext cx="62" cy="635"/>
              <a:chOff x="431" y="253"/>
              <a:chExt cx="181" cy="1851"/>
            </a:xfrm>
          </p:grpSpPr>
          <p:sp>
            <p:nvSpPr>
              <p:cNvPr id="17412" name="Oval 4"/>
              <p:cNvSpPr>
                <a:spLocks noChangeAspect="1" noChangeArrowheads="1"/>
              </p:cNvSpPr>
              <p:nvPr/>
            </p:nvSpPr>
            <p:spPr bwMode="auto">
              <a:xfrm>
                <a:off x="468" y="253"/>
                <a:ext cx="136" cy="36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3" name="Oval 5"/>
              <p:cNvSpPr>
                <a:spLocks noChangeAspect="1" noChangeArrowheads="1"/>
              </p:cNvSpPr>
              <p:nvPr/>
            </p:nvSpPr>
            <p:spPr bwMode="auto">
              <a:xfrm>
                <a:off x="459" y="608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4" name="Oval 6"/>
              <p:cNvSpPr>
                <a:spLocks noChangeAspect="1" noChangeArrowheads="1"/>
              </p:cNvSpPr>
              <p:nvPr/>
            </p:nvSpPr>
            <p:spPr bwMode="auto">
              <a:xfrm>
                <a:off x="431" y="698"/>
                <a:ext cx="181" cy="140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28" name="Group 20"/>
            <p:cNvGrpSpPr>
              <a:grpSpLocks noChangeAspect="1"/>
            </p:cNvGrpSpPr>
            <p:nvPr/>
          </p:nvGrpSpPr>
          <p:grpSpPr bwMode="auto">
            <a:xfrm>
              <a:off x="703" y="298"/>
              <a:ext cx="57" cy="638"/>
              <a:chOff x="902" y="253"/>
              <a:chExt cx="164" cy="1862"/>
            </a:xfrm>
          </p:grpSpPr>
          <p:sp>
            <p:nvSpPr>
              <p:cNvPr id="17415" name="AutoShape 7"/>
              <p:cNvSpPr>
                <a:spLocks noChangeAspect="1" noChangeArrowheads="1"/>
              </p:cNvSpPr>
              <p:nvPr/>
            </p:nvSpPr>
            <p:spPr bwMode="auto">
              <a:xfrm rot="16200000">
                <a:off x="462" y="1131"/>
                <a:ext cx="1041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6" name="Oval 8"/>
              <p:cNvSpPr>
                <a:spLocks noChangeAspect="1" noChangeArrowheads="1"/>
              </p:cNvSpPr>
              <p:nvPr/>
            </p:nvSpPr>
            <p:spPr bwMode="auto">
              <a:xfrm>
                <a:off x="929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7" name="Oval 9"/>
              <p:cNvSpPr>
                <a:spLocks noChangeAspect="1" noChangeArrowheads="1"/>
              </p:cNvSpPr>
              <p:nvPr/>
            </p:nvSpPr>
            <p:spPr bwMode="auto">
              <a:xfrm>
                <a:off x="930" y="253"/>
                <a:ext cx="136" cy="3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18" name="AutoShape 10"/>
              <p:cNvSpPr>
                <a:spLocks noChangeAspect="1" noChangeArrowheads="1"/>
              </p:cNvSpPr>
              <p:nvPr/>
            </p:nvSpPr>
            <p:spPr bwMode="auto">
              <a:xfrm rot="5400000">
                <a:off x="794" y="1843"/>
                <a:ext cx="383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29" name="Group 21"/>
            <p:cNvGrpSpPr>
              <a:grpSpLocks noChangeAspect="1"/>
            </p:cNvGrpSpPr>
            <p:nvPr/>
          </p:nvGrpSpPr>
          <p:grpSpPr bwMode="auto">
            <a:xfrm>
              <a:off x="1146" y="298"/>
              <a:ext cx="55" cy="633"/>
              <a:chOff x="1308" y="253"/>
              <a:chExt cx="164" cy="1844"/>
            </a:xfrm>
          </p:grpSpPr>
          <p:sp>
            <p:nvSpPr>
              <p:cNvPr id="17419" name="AutoShape 11"/>
              <p:cNvSpPr>
                <a:spLocks noChangeAspect="1" noChangeArrowheads="1"/>
              </p:cNvSpPr>
              <p:nvPr/>
            </p:nvSpPr>
            <p:spPr bwMode="auto">
              <a:xfrm rot="16200000">
                <a:off x="871" y="1110"/>
                <a:ext cx="1041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0" name="AutoShape 12"/>
              <p:cNvSpPr>
                <a:spLocks noChangeAspect="1" noChangeArrowheads="1"/>
              </p:cNvSpPr>
              <p:nvPr/>
            </p:nvSpPr>
            <p:spPr bwMode="auto">
              <a:xfrm rot="5400000">
                <a:off x="1197" y="1825"/>
                <a:ext cx="383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1" name="Oval 13"/>
              <p:cNvSpPr>
                <a:spLocks noChangeAspect="1" noChangeArrowheads="1"/>
              </p:cNvSpPr>
              <p:nvPr/>
            </p:nvSpPr>
            <p:spPr bwMode="auto">
              <a:xfrm>
                <a:off x="1320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2" name="Oval 14"/>
              <p:cNvSpPr>
                <a:spLocks noChangeAspect="1" noChangeArrowheads="1"/>
              </p:cNvSpPr>
              <p:nvPr/>
            </p:nvSpPr>
            <p:spPr bwMode="auto">
              <a:xfrm>
                <a:off x="1321" y="253"/>
                <a:ext cx="136" cy="362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30" name="Group 22"/>
            <p:cNvGrpSpPr>
              <a:grpSpLocks noChangeAspect="1"/>
            </p:cNvGrpSpPr>
            <p:nvPr/>
          </p:nvGrpSpPr>
          <p:grpSpPr bwMode="auto">
            <a:xfrm>
              <a:off x="1410" y="307"/>
              <a:ext cx="62" cy="635"/>
              <a:chOff x="1701" y="262"/>
              <a:chExt cx="181" cy="1851"/>
            </a:xfrm>
          </p:grpSpPr>
          <p:sp>
            <p:nvSpPr>
              <p:cNvPr id="17423" name="Oval 15"/>
              <p:cNvSpPr>
                <a:spLocks noChangeAspect="1" noChangeArrowheads="1"/>
              </p:cNvSpPr>
              <p:nvPr/>
            </p:nvSpPr>
            <p:spPr bwMode="auto">
              <a:xfrm>
                <a:off x="1738" y="262"/>
                <a:ext cx="136" cy="363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4" name="Oval 16"/>
              <p:cNvSpPr>
                <a:spLocks noChangeAspect="1" noChangeArrowheads="1"/>
              </p:cNvSpPr>
              <p:nvPr/>
            </p:nvSpPr>
            <p:spPr bwMode="auto">
              <a:xfrm>
                <a:off x="1729" y="617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25" name="Oval 17"/>
              <p:cNvSpPr>
                <a:spLocks noChangeAspect="1" noChangeArrowheads="1"/>
              </p:cNvSpPr>
              <p:nvPr/>
            </p:nvSpPr>
            <p:spPr bwMode="auto">
              <a:xfrm>
                <a:off x="1701" y="707"/>
                <a:ext cx="181" cy="1406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34" name="Group 126"/>
          <p:cNvGrpSpPr>
            <a:grpSpLocks/>
          </p:cNvGrpSpPr>
          <p:nvPr/>
        </p:nvGrpSpPr>
        <p:grpSpPr bwMode="auto">
          <a:xfrm>
            <a:off x="5337175" y="2005013"/>
            <a:ext cx="747713" cy="1497012"/>
            <a:chOff x="3362" y="1308"/>
            <a:chExt cx="471" cy="943"/>
          </a:xfrm>
        </p:grpSpPr>
        <p:sp>
          <p:nvSpPr>
            <p:cNvPr id="17486" name="Oval 78"/>
            <p:cNvSpPr>
              <a:spLocks noChangeArrowheads="1"/>
            </p:cNvSpPr>
            <p:nvPr/>
          </p:nvSpPr>
          <p:spPr bwMode="auto">
            <a:xfrm>
              <a:off x="3362" y="1308"/>
              <a:ext cx="471" cy="9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7463" name="Group 55"/>
            <p:cNvGrpSpPr>
              <a:grpSpLocks noChangeAspect="1"/>
            </p:cNvGrpSpPr>
            <p:nvPr/>
          </p:nvGrpSpPr>
          <p:grpSpPr bwMode="auto">
            <a:xfrm>
              <a:off x="3493" y="1435"/>
              <a:ext cx="65" cy="730"/>
              <a:chOff x="902" y="253"/>
              <a:chExt cx="164" cy="1862"/>
            </a:xfrm>
          </p:grpSpPr>
          <p:sp>
            <p:nvSpPr>
              <p:cNvPr id="17464" name="AutoShape 56"/>
              <p:cNvSpPr>
                <a:spLocks noChangeAspect="1" noChangeArrowheads="1"/>
              </p:cNvSpPr>
              <p:nvPr/>
            </p:nvSpPr>
            <p:spPr bwMode="auto">
              <a:xfrm rot="16200000">
                <a:off x="462" y="1131"/>
                <a:ext cx="1041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65" name="Oval 57"/>
              <p:cNvSpPr>
                <a:spLocks noChangeAspect="1" noChangeArrowheads="1"/>
              </p:cNvSpPr>
              <p:nvPr/>
            </p:nvSpPr>
            <p:spPr bwMode="auto">
              <a:xfrm>
                <a:off x="929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66" name="Oval 58"/>
              <p:cNvSpPr>
                <a:spLocks noChangeAspect="1" noChangeArrowheads="1"/>
              </p:cNvSpPr>
              <p:nvPr/>
            </p:nvSpPr>
            <p:spPr bwMode="auto">
              <a:xfrm>
                <a:off x="930" y="253"/>
                <a:ext cx="136" cy="36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67" name="AutoShape 59"/>
              <p:cNvSpPr>
                <a:spLocks noChangeAspect="1" noChangeArrowheads="1"/>
              </p:cNvSpPr>
              <p:nvPr/>
            </p:nvSpPr>
            <p:spPr bwMode="auto">
              <a:xfrm rot="5400000">
                <a:off x="794" y="1843"/>
                <a:ext cx="383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68" name="Group 60"/>
            <p:cNvGrpSpPr>
              <a:grpSpLocks noChangeAspect="1"/>
            </p:cNvGrpSpPr>
            <p:nvPr/>
          </p:nvGrpSpPr>
          <p:grpSpPr bwMode="auto">
            <a:xfrm>
              <a:off x="3652" y="1444"/>
              <a:ext cx="71" cy="726"/>
              <a:chOff x="1701" y="262"/>
              <a:chExt cx="181" cy="1851"/>
            </a:xfrm>
          </p:grpSpPr>
          <p:sp>
            <p:nvSpPr>
              <p:cNvPr id="17469" name="Oval 61"/>
              <p:cNvSpPr>
                <a:spLocks noChangeAspect="1" noChangeArrowheads="1"/>
              </p:cNvSpPr>
              <p:nvPr/>
            </p:nvSpPr>
            <p:spPr bwMode="auto">
              <a:xfrm>
                <a:off x="1738" y="262"/>
                <a:ext cx="136" cy="363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0" name="Oval 62"/>
              <p:cNvSpPr>
                <a:spLocks noChangeAspect="1" noChangeArrowheads="1"/>
              </p:cNvSpPr>
              <p:nvPr/>
            </p:nvSpPr>
            <p:spPr bwMode="auto">
              <a:xfrm>
                <a:off x="1729" y="617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1" name="Oval 63"/>
              <p:cNvSpPr>
                <a:spLocks noChangeAspect="1" noChangeArrowheads="1"/>
              </p:cNvSpPr>
              <p:nvPr/>
            </p:nvSpPr>
            <p:spPr bwMode="auto">
              <a:xfrm>
                <a:off x="1701" y="707"/>
                <a:ext cx="181" cy="1406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7533" name="Group 125"/>
          <p:cNvGrpSpPr>
            <a:grpSpLocks/>
          </p:cNvGrpSpPr>
          <p:nvPr/>
        </p:nvGrpSpPr>
        <p:grpSpPr bwMode="auto">
          <a:xfrm>
            <a:off x="6762750" y="1989138"/>
            <a:ext cx="747713" cy="1497012"/>
            <a:chOff x="4260" y="1253"/>
            <a:chExt cx="471" cy="943"/>
          </a:xfrm>
        </p:grpSpPr>
        <p:sp>
          <p:nvSpPr>
            <p:cNvPr id="17485" name="Oval 77"/>
            <p:cNvSpPr>
              <a:spLocks noChangeArrowheads="1"/>
            </p:cNvSpPr>
            <p:nvPr/>
          </p:nvSpPr>
          <p:spPr bwMode="auto">
            <a:xfrm>
              <a:off x="4260" y="1253"/>
              <a:ext cx="471" cy="94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7472" name="Group 64"/>
            <p:cNvGrpSpPr>
              <a:grpSpLocks noChangeAspect="1"/>
            </p:cNvGrpSpPr>
            <p:nvPr/>
          </p:nvGrpSpPr>
          <p:grpSpPr bwMode="auto">
            <a:xfrm>
              <a:off x="4377" y="1389"/>
              <a:ext cx="71" cy="726"/>
              <a:chOff x="431" y="253"/>
              <a:chExt cx="181" cy="1851"/>
            </a:xfrm>
          </p:grpSpPr>
          <p:sp>
            <p:nvSpPr>
              <p:cNvPr id="17473" name="Oval 65"/>
              <p:cNvSpPr>
                <a:spLocks noChangeAspect="1" noChangeArrowheads="1"/>
              </p:cNvSpPr>
              <p:nvPr/>
            </p:nvSpPr>
            <p:spPr bwMode="auto">
              <a:xfrm>
                <a:off x="468" y="253"/>
                <a:ext cx="136" cy="363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4" name="Oval 66"/>
              <p:cNvSpPr>
                <a:spLocks noChangeAspect="1" noChangeArrowheads="1"/>
              </p:cNvSpPr>
              <p:nvPr/>
            </p:nvSpPr>
            <p:spPr bwMode="auto">
              <a:xfrm>
                <a:off x="459" y="608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5" name="Oval 67"/>
              <p:cNvSpPr>
                <a:spLocks noChangeAspect="1" noChangeArrowheads="1"/>
              </p:cNvSpPr>
              <p:nvPr/>
            </p:nvSpPr>
            <p:spPr bwMode="auto">
              <a:xfrm>
                <a:off x="431" y="698"/>
                <a:ext cx="181" cy="140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7476" name="Group 68"/>
            <p:cNvGrpSpPr>
              <a:grpSpLocks noChangeAspect="1"/>
            </p:cNvGrpSpPr>
            <p:nvPr/>
          </p:nvGrpSpPr>
          <p:grpSpPr bwMode="auto">
            <a:xfrm>
              <a:off x="4554" y="1379"/>
              <a:ext cx="71" cy="723"/>
              <a:chOff x="1311" y="253"/>
              <a:chExt cx="177" cy="1844"/>
            </a:xfrm>
          </p:grpSpPr>
          <p:sp>
            <p:nvSpPr>
              <p:cNvPr id="17477" name="AutoShape 69"/>
              <p:cNvSpPr>
                <a:spLocks noChangeAspect="1" noChangeArrowheads="1"/>
              </p:cNvSpPr>
              <p:nvPr/>
            </p:nvSpPr>
            <p:spPr bwMode="auto">
              <a:xfrm rot="16200000">
                <a:off x="871" y="1110"/>
                <a:ext cx="1041" cy="161"/>
              </a:xfrm>
              <a:prstGeom prst="flowChartDelay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8" name="AutoShape 70"/>
              <p:cNvSpPr>
                <a:spLocks noChangeAspect="1" noChangeArrowheads="1"/>
              </p:cNvSpPr>
              <p:nvPr/>
            </p:nvSpPr>
            <p:spPr bwMode="auto">
              <a:xfrm rot="5400000">
                <a:off x="1216" y="1825"/>
                <a:ext cx="383" cy="161"/>
              </a:xfrm>
              <a:prstGeom prst="flowChartDelay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79" name="Oval 71"/>
              <p:cNvSpPr>
                <a:spLocks noChangeAspect="1" noChangeArrowheads="1"/>
              </p:cNvSpPr>
              <p:nvPr/>
            </p:nvSpPr>
            <p:spPr bwMode="auto">
              <a:xfrm>
                <a:off x="1320" y="604"/>
                <a:ext cx="136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480" name="Oval 72"/>
              <p:cNvSpPr>
                <a:spLocks noChangeAspect="1" noChangeArrowheads="1"/>
              </p:cNvSpPr>
              <p:nvPr/>
            </p:nvSpPr>
            <p:spPr bwMode="auto">
              <a:xfrm>
                <a:off x="1321" y="253"/>
                <a:ext cx="136" cy="362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481" name="Text Box 73"/>
          <p:cNvSpPr txBox="1">
            <a:spLocks noChangeArrowheads="1"/>
          </p:cNvSpPr>
          <p:nvPr/>
        </p:nvSpPr>
        <p:spPr bwMode="auto">
          <a:xfrm>
            <a:off x="611188" y="3646488"/>
            <a:ext cx="3024187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  <a:latin typeface="Copperplate Gothic Bold" pitchFamily="34" charset="0"/>
              </a:rPr>
              <a:t>gameti bilanciati</a:t>
            </a:r>
          </a:p>
        </p:txBody>
      </p:sp>
      <p:sp>
        <p:nvSpPr>
          <p:cNvPr id="17482" name="Text Box 74"/>
          <p:cNvSpPr txBox="1">
            <a:spLocks noChangeArrowheads="1"/>
          </p:cNvSpPr>
          <p:nvPr/>
        </p:nvSpPr>
        <p:spPr bwMode="auto">
          <a:xfrm>
            <a:off x="4932363" y="3644900"/>
            <a:ext cx="28082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  <a:latin typeface="Copperplate Gothic Bold" pitchFamily="34" charset="0"/>
              </a:rPr>
              <a:t>gameti sbilanciati</a:t>
            </a:r>
          </a:p>
        </p:txBody>
      </p:sp>
      <p:sp>
        <p:nvSpPr>
          <p:cNvPr id="17497" name="Text Box 89"/>
          <p:cNvSpPr txBox="1">
            <a:spLocks noChangeArrowheads="1"/>
          </p:cNvSpPr>
          <p:nvPr/>
        </p:nvSpPr>
        <p:spPr bwMode="auto">
          <a:xfrm>
            <a:off x="1619250" y="5157788"/>
            <a:ext cx="649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7507" name="Oval 99"/>
          <p:cNvSpPr>
            <a:spLocks noChangeArrowheads="1"/>
          </p:cNvSpPr>
          <p:nvPr/>
        </p:nvSpPr>
        <p:spPr bwMode="auto">
          <a:xfrm>
            <a:off x="2268538" y="4437063"/>
            <a:ext cx="935038" cy="18716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17498" name="Group 90"/>
          <p:cNvGrpSpPr>
            <a:grpSpLocks noChangeAspect="1"/>
          </p:cNvGrpSpPr>
          <p:nvPr/>
        </p:nvGrpSpPr>
        <p:grpSpPr bwMode="auto">
          <a:xfrm>
            <a:off x="2554288" y="4767263"/>
            <a:ext cx="141288" cy="1439862"/>
            <a:chOff x="431" y="253"/>
            <a:chExt cx="181" cy="1851"/>
          </a:xfrm>
        </p:grpSpPr>
        <p:sp>
          <p:nvSpPr>
            <p:cNvPr id="17499" name="Oval 91"/>
            <p:cNvSpPr>
              <a:spLocks noChangeAspect="1" noChangeArrowheads="1"/>
            </p:cNvSpPr>
            <p:nvPr/>
          </p:nvSpPr>
          <p:spPr bwMode="auto">
            <a:xfrm>
              <a:off x="468" y="253"/>
              <a:ext cx="136" cy="3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7500" name="Oval 92"/>
            <p:cNvSpPr>
              <a:spLocks noChangeAspect="1" noChangeArrowheads="1"/>
            </p:cNvSpPr>
            <p:nvPr/>
          </p:nvSpPr>
          <p:spPr bwMode="auto">
            <a:xfrm>
              <a:off x="459" y="608"/>
              <a:ext cx="136" cy="9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7501" name="Oval 93"/>
            <p:cNvSpPr>
              <a:spLocks noChangeAspect="1" noChangeArrowheads="1"/>
            </p:cNvSpPr>
            <p:nvPr/>
          </p:nvSpPr>
          <p:spPr bwMode="auto">
            <a:xfrm>
              <a:off x="431" y="698"/>
              <a:ext cx="181" cy="140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7508" name="Freeform 100"/>
          <p:cNvSpPr>
            <a:spLocks/>
          </p:cNvSpPr>
          <p:nvPr/>
        </p:nvSpPr>
        <p:spPr bwMode="auto">
          <a:xfrm>
            <a:off x="2700338" y="3573463"/>
            <a:ext cx="660400" cy="863600"/>
          </a:xfrm>
          <a:custGeom>
            <a:avLst/>
            <a:gdLst>
              <a:gd name="T0" fmla="*/ 0 w 416"/>
              <a:gd name="T1" fmla="*/ 544 h 544"/>
              <a:gd name="T2" fmla="*/ 90 w 416"/>
              <a:gd name="T3" fmla="*/ 317 h 544"/>
              <a:gd name="T4" fmla="*/ 363 w 416"/>
              <a:gd name="T5" fmla="*/ 453 h 544"/>
              <a:gd name="T6" fmla="*/ 408 w 416"/>
              <a:gd name="T7" fmla="*/ 0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6" h="544">
                <a:moveTo>
                  <a:pt x="0" y="544"/>
                </a:moveTo>
                <a:cubicBezTo>
                  <a:pt x="15" y="438"/>
                  <a:pt x="30" y="332"/>
                  <a:pt x="90" y="317"/>
                </a:cubicBezTo>
                <a:cubicBezTo>
                  <a:pt x="150" y="302"/>
                  <a:pt x="310" y="506"/>
                  <a:pt x="363" y="453"/>
                </a:cubicBezTo>
                <a:cubicBezTo>
                  <a:pt x="416" y="400"/>
                  <a:pt x="401" y="75"/>
                  <a:pt x="40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7509" name="AutoShape 101"/>
          <p:cNvSpPr>
            <a:spLocks noChangeArrowheads="1"/>
          </p:cNvSpPr>
          <p:nvPr/>
        </p:nvSpPr>
        <p:spPr bwMode="auto">
          <a:xfrm>
            <a:off x="3635375" y="5229225"/>
            <a:ext cx="720725" cy="288925"/>
          </a:xfrm>
          <a:prstGeom prst="rightArrow">
            <a:avLst>
              <a:gd name="adj1" fmla="val 50000"/>
              <a:gd name="adj2" fmla="val 6236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7531" name="Line 123"/>
          <p:cNvSpPr>
            <a:spLocks noChangeShapeType="1"/>
          </p:cNvSpPr>
          <p:nvPr/>
        </p:nvSpPr>
        <p:spPr bwMode="auto">
          <a:xfrm>
            <a:off x="1044575" y="3716338"/>
            <a:ext cx="2159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7532" name="Line 124"/>
          <p:cNvSpPr>
            <a:spLocks noChangeShapeType="1"/>
          </p:cNvSpPr>
          <p:nvPr/>
        </p:nvSpPr>
        <p:spPr bwMode="auto">
          <a:xfrm>
            <a:off x="5184775" y="3716338"/>
            <a:ext cx="2339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9" name="Oval 91"/>
          <p:cNvSpPr>
            <a:spLocks noChangeAspect="1" noChangeArrowheads="1"/>
          </p:cNvSpPr>
          <p:nvPr/>
        </p:nvSpPr>
        <p:spPr bwMode="auto">
          <a:xfrm>
            <a:off x="2875418" y="4769856"/>
            <a:ext cx="106161" cy="282372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0" name="Oval 92"/>
          <p:cNvSpPr>
            <a:spLocks noChangeAspect="1" noChangeArrowheads="1"/>
          </p:cNvSpPr>
          <p:nvPr/>
        </p:nvSpPr>
        <p:spPr bwMode="auto">
          <a:xfrm>
            <a:off x="2868393" y="5046005"/>
            <a:ext cx="106161" cy="7000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1" name="Oval 93"/>
          <p:cNvSpPr>
            <a:spLocks noChangeAspect="1" noChangeArrowheads="1"/>
          </p:cNvSpPr>
          <p:nvPr/>
        </p:nvSpPr>
        <p:spPr bwMode="auto">
          <a:xfrm>
            <a:off x="2846536" y="5116014"/>
            <a:ext cx="141288" cy="1093704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2" name="Ovale 1"/>
          <p:cNvSpPr/>
          <p:nvPr/>
        </p:nvSpPr>
        <p:spPr>
          <a:xfrm>
            <a:off x="5184775" y="4437063"/>
            <a:ext cx="2411561" cy="208828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FFFF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366916" y="4769857"/>
            <a:ext cx="2157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000000"/>
                </a:solidFill>
                <a:latin typeface="Palatino Linotype" pitchFamily="18" charset="0"/>
              </a:rPr>
              <a:t>Zigoti normali o con traslocazione bilanciata o con monosomia e trisomia parziali</a:t>
            </a:r>
            <a:endParaRPr lang="it-IT" sz="1600" b="1" dirty="0">
              <a:solidFill>
                <a:srgbClr val="00000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6698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523875" y="188640"/>
            <a:ext cx="8064500" cy="334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200" b="1" dirty="0" smtClean="0">
                <a:solidFill>
                  <a:srgbClr val="000000"/>
                </a:solidFill>
                <a:latin typeface="Batang" pitchFamily="18" charset="-127"/>
              </a:rPr>
              <a:t>TRASLOCAZIONE ROBERTSONIANA</a:t>
            </a:r>
          </a:p>
          <a:p>
            <a:pPr fontAlgn="base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</a:pPr>
            <a:r>
              <a:rPr lang="it-IT" sz="2200" b="1" dirty="0" smtClean="0">
                <a:solidFill>
                  <a:srgbClr val="000000"/>
                </a:solidFill>
                <a:latin typeface="Batang" pitchFamily="18" charset="-127"/>
              </a:rPr>
              <a:t>Fusione centrica tra due cromosomi </a:t>
            </a:r>
            <a:r>
              <a:rPr lang="it-IT" sz="2200" b="1" dirty="0" err="1" smtClean="0">
                <a:solidFill>
                  <a:srgbClr val="000000"/>
                </a:solidFill>
                <a:latin typeface="Batang" pitchFamily="18" charset="-127"/>
              </a:rPr>
              <a:t>acrocentrici</a:t>
            </a:r>
            <a:r>
              <a:rPr lang="it-IT" sz="2200" b="1" dirty="0" smtClean="0">
                <a:solidFill>
                  <a:srgbClr val="000000"/>
                </a:solidFill>
                <a:latin typeface="Batang" pitchFamily="18" charset="-127"/>
              </a:rPr>
              <a:t> che danno così origine ad un cromosoma metacentrico (quando i due cromosomi che si fondono hanno uguali dimensioni) o </a:t>
            </a:r>
            <a:r>
              <a:rPr lang="it-IT" sz="2200" b="1" dirty="0" err="1" smtClean="0">
                <a:solidFill>
                  <a:srgbClr val="000000"/>
                </a:solidFill>
                <a:latin typeface="Batang" pitchFamily="18" charset="-127"/>
              </a:rPr>
              <a:t>submetacentrico</a:t>
            </a:r>
            <a:r>
              <a:rPr lang="it-IT" sz="2200" b="1" dirty="0" smtClean="0">
                <a:solidFill>
                  <a:srgbClr val="000000"/>
                </a:solidFill>
                <a:latin typeface="Batang" pitchFamily="18" charset="-127"/>
              </a:rPr>
              <a:t> (i due cromosomi che si fondono hanno dimensioni diverse). Il cromosoma che si viene a originare in tal modo è indicato con la sigla </a:t>
            </a:r>
            <a:r>
              <a:rPr lang="it-IT" sz="2200" b="1" dirty="0" err="1" smtClean="0">
                <a:solidFill>
                  <a:srgbClr val="000000"/>
                </a:solidFill>
                <a:latin typeface="Batang" pitchFamily="18" charset="-127"/>
              </a:rPr>
              <a:t>der</a:t>
            </a:r>
            <a:r>
              <a:rPr lang="it-IT" sz="2200" b="1" dirty="0" smtClean="0">
                <a:solidFill>
                  <a:srgbClr val="000000"/>
                </a:solidFill>
                <a:latin typeface="Batang" pitchFamily="18" charset="-127"/>
              </a:rPr>
              <a:t> (= derivato)</a:t>
            </a:r>
          </a:p>
        </p:txBody>
      </p:sp>
      <p:grpSp>
        <p:nvGrpSpPr>
          <p:cNvPr id="8202" name="Group 10"/>
          <p:cNvGrpSpPr>
            <a:grpSpLocks/>
          </p:cNvGrpSpPr>
          <p:nvPr/>
        </p:nvGrpSpPr>
        <p:grpSpPr bwMode="auto">
          <a:xfrm>
            <a:off x="1547813" y="4567238"/>
            <a:ext cx="144462" cy="1296987"/>
            <a:chOff x="567" y="1751"/>
            <a:chExt cx="91" cy="817"/>
          </a:xfrm>
        </p:grpSpPr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567" y="188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567" y="1933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00" name="Oval 8"/>
            <p:cNvSpPr>
              <a:spLocks noChangeArrowheads="1"/>
            </p:cNvSpPr>
            <p:nvPr/>
          </p:nvSpPr>
          <p:spPr bwMode="auto">
            <a:xfrm>
              <a:off x="583" y="1751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8244" name="Group 52"/>
          <p:cNvGrpSpPr>
            <a:grpSpLocks/>
          </p:cNvGrpSpPr>
          <p:nvPr/>
        </p:nvGrpSpPr>
        <p:grpSpPr bwMode="auto">
          <a:xfrm>
            <a:off x="1906588" y="4784725"/>
            <a:ext cx="144462" cy="1081088"/>
            <a:chOff x="1201" y="2696"/>
            <a:chExt cx="91" cy="681"/>
          </a:xfrm>
        </p:grpSpPr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1201" y="2696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1201" y="274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1931988" y="4568825"/>
            <a:ext cx="10795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8245" name="Group 53"/>
          <p:cNvGrpSpPr>
            <a:grpSpLocks/>
          </p:cNvGrpSpPr>
          <p:nvPr/>
        </p:nvGrpSpPr>
        <p:grpSpPr bwMode="auto">
          <a:xfrm>
            <a:off x="3059113" y="4783138"/>
            <a:ext cx="144462" cy="1081087"/>
            <a:chOff x="1927" y="2695"/>
            <a:chExt cx="91" cy="681"/>
          </a:xfrm>
        </p:grpSpPr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1927" y="2695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1927" y="2741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3084513" y="4567238"/>
            <a:ext cx="107950" cy="215900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8216" name="Group 24"/>
          <p:cNvGrpSpPr>
            <a:grpSpLocks/>
          </p:cNvGrpSpPr>
          <p:nvPr/>
        </p:nvGrpSpPr>
        <p:grpSpPr bwMode="auto">
          <a:xfrm>
            <a:off x="3490913" y="4568825"/>
            <a:ext cx="144462" cy="1296988"/>
            <a:chOff x="1519" y="1751"/>
            <a:chExt cx="91" cy="817"/>
          </a:xfrm>
        </p:grpSpPr>
        <p:sp>
          <p:nvSpPr>
            <p:cNvPr id="8217" name="Oval 25"/>
            <p:cNvSpPr>
              <a:spLocks noChangeArrowheads="1"/>
            </p:cNvSpPr>
            <p:nvPr/>
          </p:nvSpPr>
          <p:spPr bwMode="auto">
            <a:xfrm>
              <a:off x="1519" y="188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18" name="Oval 26"/>
            <p:cNvSpPr>
              <a:spLocks noChangeArrowheads="1"/>
            </p:cNvSpPr>
            <p:nvPr/>
          </p:nvSpPr>
          <p:spPr bwMode="auto">
            <a:xfrm>
              <a:off x="1519" y="193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19" name="Oval 27"/>
            <p:cNvSpPr>
              <a:spLocks noChangeArrowheads="1"/>
            </p:cNvSpPr>
            <p:nvPr/>
          </p:nvSpPr>
          <p:spPr bwMode="auto">
            <a:xfrm>
              <a:off x="1535" y="1751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1403350" y="608012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1835150" y="608012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2987675" y="608647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3419475" y="608012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225" name="AutoShape 33"/>
          <p:cNvSpPr>
            <a:spLocks noChangeArrowheads="1"/>
          </p:cNvSpPr>
          <p:nvPr/>
        </p:nvSpPr>
        <p:spPr bwMode="auto">
          <a:xfrm rot="10800000" flipH="1" flipV="1">
            <a:off x="1835150" y="3752850"/>
            <a:ext cx="1584325" cy="468313"/>
          </a:xfrm>
          <a:prstGeom prst="curvedDownArrow">
            <a:avLst>
              <a:gd name="adj1" fmla="val 67661"/>
              <a:gd name="adj2" fmla="val 135322"/>
              <a:gd name="adj3" fmla="val 3333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26" name="AutoShape 34"/>
          <p:cNvSpPr>
            <a:spLocks noChangeArrowheads="1"/>
          </p:cNvSpPr>
          <p:nvPr/>
        </p:nvSpPr>
        <p:spPr bwMode="auto">
          <a:xfrm>
            <a:off x="4140200" y="4960938"/>
            <a:ext cx="2016125" cy="504825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28" name="Oval 36"/>
          <p:cNvSpPr>
            <a:spLocks noChangeArrowheads="1"/>
          </p:cNvSpPr>
          <p:nvPr/>
        </p:nvSpPr>
        <p:spPr bwMode="auto">
          <a:xfrm>
            <a:off x="6515100" y="4783138"/>
            <a:ext cx="144463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29" name="Oval 37"/>
          <p:cNvSpPr>
            <a:spLocks noChangeArrowheads="1"/>
          </p:cNvSpPr>
          <p:nvPr/>
        </p:nvSpPr>
        <p:spPr bwMode="auto">
          <a:xfrm>
            <a:off x="6515100" y="4856163"/>
            <a:ext cx="144463" cy="1008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30" name="Oval 38"/>
          <p:cNvSpPr>
            <a:spLocks noChangeArrowheads="1"/>
          </p:cNvSpPr>
          <p:nvPr/>
        </p:nvSpPr>
        <p:spPr bwMode="auto">
          <a:xfrm>
            <a:off x="6540500" y="4567238"/>
            <a:ext cx="107950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6875463" y="4783138"/>
            <a:ext cx="144462" cy="730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33" name="Oval 41"/>
          <p:cNvSpPr>
            <a:spLocks noChangeArrowheads="1"/>
          </p:cNvSpPr>
          <p:nvPr/>
        </p:nvSpPr>
        <p:spPr bwMode="auto">
          <a:xfrm>
            <a:off x="6875463" y="4856163"/>
            <a:ext cx="144462" cy="1008062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234" name="Oval 42"/>
          <p:cNvSpPr>
            <a:spLocks noChangeArrowheads="1"/>
          </p:cNvSpPr>
          <p:nvPr/>
        </p:nvSpPr>
        <p:spPr bwMode="auto">
          <a:xfrm>
            <a:off x="6900863" y="4567238"/>
            <a:ext cx="107950" cy="215900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8238" name="Group 46"/>
          <p:cNvGrpSpPr>
            <a:grpSpLocks/>
          </p:cNvGrpSpPr>
          <p:nvPr/>
        </p:nvGrpSpPr>
        <p:grpSpPr bwMode="auto">
          <a:xfrm>
            <a:off x="7380288" y="3781425"/>
            <a:ext cx="144462" cy="2089150"/>
            <a:chOff x="4649" y="1702"/>
            <a:chExt cx="91" cy="1316"/>
          </a:xfrm>
        </p:grpSpPr>
        <p:sp>
          <p:nvSpPr>
            <p:cNvPr id="8235" name="Oval 43"/>
            <p:cNvSpPr>
              <a:spLocks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36" name="Oval 44"/>
            <p:cNvSpPr>
              <a:spLocks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8237" name="Oval 45"/>
            <p:cNvSpPr>
              <a:spLocks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239" name="Text Box 47"/>
          <p:cNvSpPr txBox="1">
            <a:spLocks noChangeArrowheads="1"/>
          </p:cNvSpPr>
          <p:nvPr/>
        </p:nvSpPr>
        <p:spPr bwMode="auto">
          <a:xfrm>
            <a:off x="6772275" y="6015038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7277100" y="6038850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6372225" y="6015038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8242" name="Text Box 50"/>
          <p:cNvSpPr txBox="1">
            <a:spLocks noChangeArrowheads="1"/>
          </p:cNvSpPr>
          <p:nvPr/>
        </p:nvSpPr>
        <p:spPr bwMode="auto">
          <a:xfrm>
            <a:off x="7308850" y="3286125"/>
            <a:ext cx="360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3530038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4" name="Oval 90"/>
          <p:cNvSpPr>
            <a:spLocks noChangeArrowheads="1"/>
          </p:cNvSpPr>
          <p:nvPr/>
        </p:nvSpPr>
        <p:spPr bwMode="auto">
          <a:xfrm>
            <a:off x="954088" y="157163"/>
            <a:ext cx="2519362" cy="2519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0" name="Oval 66"/>
          <p:cNvSpPr>
            <a:spLocks noChangeArrowheads="1"/>
          </p:cNvSpPr>
          <p:nvPr/>
        </p:nvSpPr>
        <p:spPr bwMode="auto">
          <a:xfrm>
            <a:off x="4867275" y="3140075"/>
            <a:ext cx="1225550" cy="21605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1" name="Oval 67"/>
          <p:cNvSpPr>
            <a:spLocks noChangeArrowheads="1"/>
          </p:cNvSpPr>
          <p:nvPr/>
        </p:nvSpPr>
        <p:spPr bwMode="auto">
          <a:xfrm>
            <a:off x="115888" y="3140075"/>
            <a:ext cx="1368425" cy="21605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6" name="Oval 72"/>
          <p:cNvSpPr>
            <a:spLocks noChangeArrowheads="1"/>
          </p:cNvSpPr>
          <p:nvPr/>
        </p:nvSpPr>
        <p:spPr bwMode="auto">
          <a:xfrm>
            <a:off x="1627188" y="2851150"/>
            <a:ext cx="1368425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7" name="Oval 73"/>
          <p:cNvSpPr>
            <a:spLocks noChangeArrowheads="1"/>
          </p:cNvSpPr>
          <p:nvPr/>
        </p:nvSpPr>
        <p:spPr bwMode="auto">
          <a:xfrm>
            <a:off x="3211513" y="2851150"/>
            <a:ext cx="1368425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8" name="Oval 74"/>
          <p:cNvSpPr>
            <a:spLocks noChangeArrowheads="1"/>
          </p:cNvSpPr>
          <p:nvPr/>
        </p:nvSpPr>
        <p:spPr bwMode="auto">
          <a:xfrm>
            <a:off x="6300788" y="2708275"/>
            <a:ext cx="1368425" cy="25209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1339" name="Oval 75"/>
          <p:cNvSpPr>
            <a:spLocks noChangeArrowheads="1"/>
          </p:cNvSpPr>
          <p:nvPr/>
        </p:nvSpPr>
        <p:spPr bwMode="auto">
          <a:xfrm>
            <a:off x="7893050" y="3067050"/>
            <a:ext cx="1079500" cy="22336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11283" name="Group 19"/>
          <p:cNvGrpSpPr>
            <a:grpSpLocks/>
          </p:cNvGrpSpPr>
          <p:nvPr/>
        </p:nvGrpSpPr>
        <p:grpSpPr bwMode="auto">
          <a:xfrm>
            <a:off x="1619250" y="987425"/>
            <a:ext cx="144463" cy="1296988"/>
            <a:chOff x="1035" y="1248"/>
            <a:chExt cx="91" cy="817"/>
          </a:xfrm>
        </p:grpSpPr>
        <p:sp>
          <p:nvSpPr>
            <p:cNvPr id="11268" name="Oval 4"/>
            <p:cNvSpPr>
              <a:spLocks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69" name="Oval 5"/>
            <p:cNvSpPr>
              <a:spLocks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70" name="Oval 6"/>
            <p:cNvSpPr>
              <a:spLocks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01" name="Group 37"/>
          <p:cNvGrpSpPr>
            <a:grpSpLocks/>
          </p:cNvGrpSpPr>
          <p:nvPr/>
        </p:nvGrpSpPr>
        <p:grpSpPr bwMode="auto">
          <a:xfrm>
            <a:off x="1979613" y="987425"/>
            <a:ext cx="144462" cy="1296988"/>
            <a:chOff x="1247" y="754"/>
            <a:chExt cx="91" cy="817"/>
          </a:xfrm>
        </p:grpSpPr>
        <p:sp>
          <p:nvSpPr>
            <p:cNvPr id="11271" name="Oval 7"/>
            <p:cNvSpPr>
              <a:spLocks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72" name="Oval 8"/>
            <p:cNvSpPr>
              <a:spLocks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73" name="Oval 9"/>
            <p:cNvSpPr>
              <a:spLocks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274" name="Group 10"/>
          <p:cNvGrpSpPr>
            <a:grpSpLocks/>
          </p:cNvGrpSpPr>
          <p:nvPr/>
        </p:nvGrpSpPr>
        <p:grpSpPr bwMode="auto">
          <a:xfrm>
            <a:off x="2484438" y="259730"/>
            <a:ext cx="144462" cy="2089150"/>
            <a:chOff x="4649" y="1702"/>
            <a:chExt cx="91" cy="1316"/>
          </a:xfrm>
        </p:grpSpPr>
        <p:sp>
          <p:nvSpPr>
            <p:cNvPr id="11275" name="Oval 11"/>
            <p:cNvSpPr>
              <a:spLocks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77" name="Oval 13"/>
            <p:cNvSpPr>
              <a:spLocks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900238" y="2205038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2405063" y="2270200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dirty="0" smtClean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1500188" y="2198688"/>
            <a:ext cx="3603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2555875" y="325438"/>
            <a:ext cx="3603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it-IT" smtClean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1282" name="Text Box 18"/>
          <p:cNvSpPr txBox="1">
            <a:spLocks noChangeArrowheads="1"/>
          </p:cNvSpPr>
          <p:nvPr/>
        </p:nvSpPr>
        <p:spPr bwMode="auto">
          <a:xfrm>
            <a:off x="3924300" y="341313"/>
            <a:ext cx="467995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000" smtClean="0">
                <a:solidFill>
                  <a:srgbClr val="000000"/>
                </a:solidFill>
                <a:latin typeface="Copperplate Gothic Bold" pitchFamily="34" charset="0"/>
              </a:rPr>
              <a:t>Portatore di traslocazione robertsoniana bilanciata – Produce 6 tipi di gameti: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000" smtClean="0">
                <a:solidFill>
                  <a:srgbClr val="000000"/>
                </a:solidFill>
                <a:latin typeface="Copperplate Gothic Bold" pitchFamily="34" charset="0"/>
              </a:rPr>
              <a:t>2 bilanciati e 4 sbilanciati</a:t>
            </a:r>
          </a:p>
        </p:txBody>
      </p:sp>
      <p:grpSp>
        <p:nvGrpSpPr>
          <p:cNvPr id="11322" name="Group 58"/>
          <p:cNvGrpSpPr>
            <a:grpSpLocks/>
          </p:cNvGrpSpPr>
          <p:nvPr/>
        </p:nvGrpSpPr>
        <p:grpSpPr bwMode="auto">
          <a:xfrm>
            <a:off x="5400675" y="3498850"/>
            <a:ext cx="144463" cy="1296988"/>
            <a:chOff x="1035" y="1248"/>
            <a:chExt cx="91" cy="817"/>
          </a:xfrm>
        </p:grpSpPr>
        <p:sp>
          <p:nvSpPr>
            <p:cNvPr id="11323" name="Oval 59"/>
            <p:cNvSpPr>
              <a:spLocks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24" name="Oval 60"/>
            <p:cNvSpPr>
              <a:spLocks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25" name="Oval 61"/>
            <p:cNvSpPr>
              <a:spLocks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285" name="Group 21"/>
          <p:cNvGrpSpPr>
            <a:grpSpLocks/>
          </p:cNvGrpSpPr>
          <p:nvPr/>
        </p:nvGrpSpPr>
        <p:grpSpPr bwMode="auto">
          <a:xfrm>
            <a:off x="547688" y="3355975"/>
            <a:ext cx="504825" cy="1296988"/>
            <a:chOff x="1035" y="1248"/>
            <a:chExt cx="318" cy="817"/>
          </a:xfrm>
        </p:grpSpPr>
        <p:grpSp>
          <p:nvGrpSpPr>
            <p:cNvPr id="11286" name="Group 22"/>
            <p:cNvGrpSpPr>
              <a:grpSpLocks/>
            </p:cNvGrpSpPr>
            <p:nvPr/>
          </p:nvGrpSpPr>
          <p:grpSpPr bwMode="auto">
            <a:xfrm>
              <a:off x="1035" y="1248"/>
              <a:ext cx="91" cy="817"/>
              <a:chOff x="1035" y="1248"/>
              <a:chExt cx="91" cy="817"/>
            </a:xfrm>
          </p:grpSpPr>
          <p:sp>
            <p:nvSpPr>
              <p:cNvPr id="11287" name="Oval 23"/>
              <p:cNvSpPr>
                <a:spLocks noChangeArrowheads="1"/>
              </p:cNvSpPr>
              <p:nvPr/>
            </p:nvSpPr>
            <p:spPr bwMode="auto">
              <a:xfrm>
                <a:off x="1035" y="1384"/>
                <a:ext cx="91" cy="4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8" name="Oval 24"/>
              <p:cNvSpPr>
                <a:spLocks noChangeArrowheads="1"/>
              </p:cNvSpPr>
              <p:nvPr/>
            </p:nvSpPr>
            <p:spPr bwMode="auto">
              <a:xfrm>
                <a:off x="1035" y="1430"/>
                <a:ext cx="91" cy="63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1289" name="Oval 25"/>
              <p:cNvSpPr>
                <a:spLocks noChangeArrowheads="1"/>
              </p:cNvSpPr>
              <p:nvPr/>
            </p:nvSpPr>
            <p:spPr bwMode="auto">
              <a:xfrm>
                <a:off x="1051" y="1248"/>
                <a:ext cx="68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290" name="Oval 26"/>
            <p:cNvSpPr>
              <a:spLocks noChangeArrowheads="1"/>
            </p:cNvSpPr>
            <p:nvPr/>
          </p:nvSpPr>
          <p:spPr bwMode="auto">
            <a:xfrm>
              <a:off x="1262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91" name="Oval 27"/>
            <p:cNvSpPr>
              <a:spLocks noChangeArrowheads="1"/>
            </p:cNvSpPr>
            <p:nvPr/>
          </p:nvSpPr>
          <p:spPr bwMode="auto">
            <a:xfrm>
              <a:off x="1262" y="1430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92" name="Oval 28"/>
            <p:cNvSpPr>
              <a:spLocks noChangeArrowheads="1"/>
            </p:cNvSpPr>
            <p:nvPr/>
          </p:nvSpPr>
          <p:spPr bwMode="auto">
            <a:xfrm>
              <a:off x="1278" y="1248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295" name="Group 31"/>
          <p:cNvGrpSpPr>
            <a:grpSpLocks/>
          </p:cNvGrpSpPr>
          <p:nvPr/>
        </p:nvGrpSpPr>
        <p:grpSpPr bwMode="auto">
          <a:xfrm>
            <a:off x="2211388" y="3036888"/>
            <a:ext cx="144462" cy="2089150"/>
            <a:chOff x="4649" y="1702"/>
            <a:chExt cx="91" cy="1316"/>
          </a:xfrm>
        </p:grpSpPr>
        <p:sp>
          <p:nvSpPr>
            <p:cNvPr id="11296" name="Oval 32"/>
            <p:cNvSpPr>
              <a:spLocks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97" name="Oval 33"/>
            <p:cNvSpPr>
              <a:spLocks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298" name="Oval 34"/>
            <p:cNvSpPr>
              <a:spLocks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02" name="Group 38"/>
          <p:cNvGrpSpPr>
            <a:grpSpLocks/>
          </p:cNvGrpSpPr>
          <p:nvPr/>
        </p:nvGrpSpPr>
        <p:grpSpPr bwMode="auto">
          <a:xfrm>
            <a:off x="3571875" y="3787775"/>
            <a:ext cx="144463" cy="1296988"/>
            <a:chOff x="1247" y="754"/>
            <a:chExt cx="91" cy="817"/>
          </a:xfrm>
        </p:grpSpPr>
        <p:sp>
          <p:nvSpPr>
            <p:cNvPr id="11303" name="Oval 39"/>
            <p:cNvSpPr>
              <a:spLocks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04" name="Oval 40"/>
            <p:cNvSpPr>
              <a:spLocks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05" name="Oval 41"/>
            <p:cNvSpPr>
              <a:spLocks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06" name="Group 42"/>
          <p:cNvGrpSpPr>
            <a:grpSpLocks/>
          </p:cNvGrpSpPr>
          <p:nvPr/>
        </p:nvGrpSpPr>
        <p:grpSpPr bwMode="auto">
          <a:xfrm>
            <a:off x="3932238" y="2995613"/>
            <a:ext cx="144462" cy="2089150"/>
            <a:chOff x="4649" y="1702"/>
            <a:chExt cx="91" cy="1316"/>
          </a:xfrm>
        </p:grpSpPr>
        <p:sp>
          <p:nvSpPr>
            <p:cNvPr id="11307" name="Oval 43"/>
            <p:cNvSpPr>
              <a:spLocks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08" name="Oval 44"/>
            <p:cNvSpPr>
              <a:spLocks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09" name="Oval 45"/>
            <p:cNvSpPr>
              <a:spLocks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10" name="Group 46"/>
          <p:cNvGrpSpPr>
            <a:grpSpLocks/>
          </p:cNvGrpSpPr>
          <p:nvPr/>
        </p:nvGrpSpPr>
        <p:grpSpPr bwMode="auto">
          <a:xfrm>
            <a:off x="6665913" y="3787775"/>
            <a:ext cx="144462" cy="1296988"/>
            <a:chOff x="1035" y="1248"/>
            <a:chExt cx="91" cy="817"/>
          </a:xfrm>
        </p:grpSpPr>
        <p:sp>
          <p:nvSpPr>
            <p:cNvPr id="11311" name="Oval 47"/>
            <p:cNvSpPr>
              <a:spLocks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12" name="Oval 48"/>
            <p:cNvSpPr>
              <a:spLocks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13" name="Oval 49"/>
            <p:cNvSpPr>
              <a:spLocks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14" name="Group 50"/>
          <p:cNvGrpSpPr>
            <a:grpSpLocks/>
          </p:cNvGrpSpPr>
          <p:nvPr/>
        </p:nvGrpSpPr>
        <p:grpSpPr bwMode="auto">
          <a:xfrm>
            <a:off x="7099300" y="2995613"/>
            <a:ext cx="144463" cy="2089150"/>
            <a:chOff x="4649" y="1702"/>
            <a:chExt cx="91" cy="1316"/>
          </a:xfrm>
        </p:grpSpPr>
        <p:sp>
          <p:nvSpPr>
            <p:cNvPr id="11315" name="Oval 51"/>
            <p:cNvSpPr>
              <a:spLocks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16" name="Oval 52"/>
            <p:cNvSpPr>
              <a:spLocks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17" name="Oval 53"/>
            <p:cNvSpPr>
              <a:spLocks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26" name="Group 62"/>
          <p:cNvGrpSpPr>
            <a:grpSpLocks/>
          </p:cNvGrpSpPr>
          <p:nvPr/>
        </p:nvGrpSpPr>
        <p:grpSpPr bwMode="auto">
          <a:xfrm>
            <a:off x="8337550" y="3500438"/>
            <a:ext cx="144463" cy="1296987"/>
            <a:chOff x="1247" y="754"/>
            <a:chExt cx="91" cy="817"/>
          </a:xfrm>
        </p:grpSpPr>
        <p:sp>
          <p:nvSpPr>
            <p:cNvPr id="11327" name="Oval 63"/>
            <p:cNvSpPr>
              <a:spLocks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28" name="Oval 64"/>
            <p:cNvSpPr>
              <a:spLocks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29" name="Oval 65"/>
            <p:cNvSpPr>
              <a:spLocks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1348" name="Group 84"/>
          <p:cNvGrpSpPr>
            <a:grpSpLocks/>
          </p:cNvGrpSpPr>
          <p:nvPr/>
        </p:nvGrpSpPr>
        <p:grpSpPr bwMode="auto">
          <a:xfrm>
            <a:off x="187325" y="5942013"/>
            <a:ext cx="2879725" cy="582612"/>
            <a:chOff x="118" y="3743"/>
            <a:chExt cx="1814" cy="367"/>
          </a:xfrm>
        </p:grpSpPr>
        <p:sp>
          <p:nvSpPr>
            <p:cNvPr id="11340" name="Line 76"/>
            <p:cNvSpPr>
              <a:spLocks noChangeShapeType="1"/>
            </p:cNvSpPr>
            <p:nvPr/>
          </p:nvSpPr>
          <p:spPr bwMode="auto">
            <a:xfrm>
              <a:off x="254" y="3743"/>
              <a:ext cx="154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42" name="Text Box 78"/>
            <p:cNvSpPr txBox="1">
              <a:spLocks noChangeArrowheads="1"/>
            </p:cNvSpPr>
            <p:nvPr/>
          </p:nvSpPr>
          <p:spPr bwMode="auto">
            <a:xfrm>
              <a:off x="118" y="3879"/>
              <a:ext cx="181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b="1" smtClean="0">
                  <a:solidFill>
                    <a:srgbClr val="000000"/>
                  </a:solidFill>
                  <a:latin typeface="Copperplate Gothic Bold" pitchFamily="34" charset="0"/>
                </a:rPr>
                <a:t>gameti bilanciati</a:t>
              </a:r>
            </a:p>
          </p:txBody>
        </p:sp>
      </p:grpSp>
      <p:grpSp>
        <p:nvGrpSpPr>
          <p:cNvPr id="11349" name="Group 85"/>
          <p:cNvGrpSpPr>
            <a:grpSpLocks/>
          </p:cNvGrpSpPr>
          <p:nvPr/>
        </p:nvGrpSpPr>
        <p:grpSpPr bwMode="auto">
          <a:xfrm>
            <a:off x="3284538" y="5942013"/>
            <a:ext cx="5867400" cy="582612"/>
            <a:chOff x="2069" y="3743"/>
            <a:chExt cx="3696" cy="367"/>
          </a:xfrm>
        </p:grpSpPr>
        <p:sp>
          <p:nvSpPr>
            <p:cNvPr id="11341" name="Line 77"/>
            <p:cNvSpPr>
              <a:spLocks noChangeShapeType="1"/>
            </p:cNvSpPr>
            <p:nvPr/>
          </p:nvSpPr>
          <p:spPr bwMode="auto">
            <a:xfrm>
              <a:off x="2069" y="3743"/>
              <a:ext cx="36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1343" name="Text Box 79"/>
            <p:cNvSpPr txBox="1">
              <a:spLocks noChangeArrowheads="1"/>
            </p:cNvSpPr>
            <p:nvPr/>
          </p:nvSpPr>
          <p:spPr bwMode="auto">
            <a:xfrm>
              <a:off x="2205" y="3879"/>
              <a:ext cx="3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b="1" smtClean="0">
                  <a:solidFill>
                    <a:srgbClr val="000000"/>
                  </a:solidFill>
                  <a:latin typeface="Copperplate Gothic Bold" pitchFamily="34" charset="0"/>
                </a:rPr>
                <a:t>gameti sbilanciati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234594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" name="Oval 40"/>
          <p:cNvSpPr>
            <a:spLocks noChangeAspect="1" noChangeArrowheads="1"/>
          </p:cNvSpPr>
          <p:nvPr/>
        </p:nvSpPr>
        <p:spPr bwMode="auto">
          <a:xfrm>
            <a:off x="4859338" y="477838"/>
            <a:ext cx="1225550" cy="15128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29" name="Oval 41"/>
          <p:cNvSpPr>
            <a:spLocks noChangeAspect="1" noChangeArrowheads="1"/>
          </p:cNvSpPr>
          <p:nvPr/>
        </p:nvSpPr>
        <p:spPr bwMode="auto">
          <a:xfrm>
            <a:off x="107950" y="477838"/>
            <a:ext cx="1368425" cy="15128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0" name="Oval 42"/>
          <p:cNvSpPr>
            <a:spLocks noChangeAspect="1" noChangeArrowheads="1"/>
          </p:cNvSpPr>
          <p:nvPr/>
        </p:nvSpPr>
        <p:spPr bwMode="auto">
          <a:xfrm>
            <a:off x="1619250" y="188913"/>
            <a:ext cx="1368425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1" name="Oval 43"/>
          <p:cNvSpPr>
            <a:spLocks noChangeAspect="1" noChangeArrowheads="1"/>
          </p:cNvSpPr>
          <p:nvPr/>
        </p:nvSpPr>
        <p:spPr bwMode="auto">
          <a:xfrm>
            <a:off x="3203575" y="188913"/>
            <a:ext cx="1368425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2" name="Oval 44"/>
          <p:cNvSpPr>
            <a:spLocks noChangeAspect="1" noChangeArrowheads="1"/>
          </p:cNvSpPr>
          <p:nvPr/>
        </p:nvSpPr>
        <p:spPr bwMode="auto">
          <a:xfrm>
            <a:off x="6300788" y="188913"/>
            <a:ext cx="1368425" cy="18002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3" name="Oval 45"/>
          <p:cNvSpPr>
            <a:spLocks noChangeAspect="1" noChangeArrowheads="1"/>
          </p:cNvSpPr>
          <p:nvPr/>
        </p:nvSpPr>
        <p:spPr bwMode="auto">
          <a:xfrm>
            <a:off x="7885113" y="404813"/>
            <a:ext cx="1079500" cy="15636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12293" name="Group 5"/>
          <p:cNvGrpSpPr>
            <a:grpSpLocks noChangeAspect="1"/>
          </p:cNvGrpSpPr>
          <p:nvPr/>
        </p:nvGrpSpPr>
        <p:grpSpPr bwMode="auto">
          <a:xfrm>
            <a:off x="539750" y="908050"/>
            <a:ext cx="144463" cy="908050"/>
            <a:chOff x="1035" y="1248"/>
            <a:chExt cx="91" cy="817"/>
          </a:xfrm>
        </p:grpSpPr>
        <p:sp>
          <p:nvSpPr>
            <p:cNvPr id="12294" name="Oval 6"/>
            <p:cNvSpPr>
              <a:spLocks noChangeAspect="1"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295" name="Oval 7"/>
            <p:cNvSpPr>
              <a:spLocks noChangeAspect="1"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296" name="Oval 8"/>
            <p:cNvSpPr>
              <a:spLocks noChangeAspect="1"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297" name="Oval 9"/>
          <p:cNvSpPr>
            <a:spLocks noChangeAspect="1" noChangeArrowheads="1"/>
          </p:cNvSpPr>
          <p:nvPr/>
        </p:nvSpPr>
        <p:spPr bwMode="auto">
          <a:xfrm>
            <a:off x="900113" y="1059206"/>
            <a:ext cx="144463" cy="5112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298" name="Oval 10"/>
          <p:cNvSpPr>
            <a:spLocks noChangeAspect="1" noChangeArrowheads="1"/>
          </p:cNvSpPr>
          <p:nvPr/>
        </p:nvSpPr>
        <p:spPr bwMode="auto">
          <a:xfrm>
            <a:off x="900113" y="1110333"/>
            <a:ext cx="144463" cy="705767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299" name="Oval 11"/>
          <p:cNvSpPr>
            <a:spLocks noChangeAspect="1" noChangeArrowheads="1"/>
          </p:cNvSpPr>
          <p:nvPr/>
        </p:nvSpPr>
        <p:spPr bwMode="auto">
          <a:xfrm>
            <a:off x="925513" y="908050"/>
            <a:ext cx="107950" cy="151156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12300" name="Group 12"/>
          <p:cNvGrpSpPr>
            <a:grpSpLocks noChangeAspect="1"/>
          </p:cNvGrpSpPr>
          <p:nvPr/>
        </p:nvGrpSpPr>
        <p:grpSpPr bwMode="auto">
          <a:xfrm>
            <a:off x="2203450" y="374650"/>
            <a:ext cx="144463" cy="1462088"/>
            <a:chOff x="4649" y="1702"/>
            <a:chExt cx="91" cy="1316"/>
          </a:xfrm>
        </p:grpSpPr>
        <p:sp>
          <p:nvSpPr>
            <p:cNvPr id="12301" name="Oval 13"/>
            <p:cNvSpPr>
              <a:spLocks noChangeAspect="1"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02" name="Oval 14"/>
            <p:cNvSpPr>
              <a:spLocks noChangeAspect="1"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03" name="Oval 15"/>
            <p:cNvSpPr>
              <a:spLocks noChangeAspect="1"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04" name="Group 16"/>
          <p:cNvGrpSpPr>
            <a:grpSpLocks noChangeAspect="1"/>
          </p:cNvGrpSpPr>
          <p:nvPr/>
        </p:nvGrpSpPr>
        <p:grpSpPr bwMode="auto">
          <a:xfrm>
            <a:off x="3563938" y="908050"/>
            <a:ext cx="144462" cy="908050"/>
            <a:chOff x="1247" y="754"/>
            <a:chExt cx="91" cy="817"/>
          </a:xfrm>
        </p:grpSpPr>
        <p:sp>
          <p:nvSpPr>
            <p:cNvPr id="12305" name="Oval 17"/>
            <p:cNvSpPr>
              <a:spLocks noChangeAspect="1"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06" name="Oval 18"/>
            <p:cNvSpPr>
              <a:spLocks noChangeAspect="1"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07" name="Oval 19"/>
            <p:cNvSpPr>
              <a:spLocks noChangeAspect="1"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08" name="Group 20"/>
          <p:cNvGrpSpPr>
            <a:grpSpLocks noChangeAspect="1"/>
          </p:cNvGrpSpPr>
          <p:nvPr/>
        </p:nvGrpSpPr>
        <p:grpSpPr bwMode="auto">
          <a:xfrm>
            <a:off x="3924300" y="333375"/>
            <a:ext cx="144463" cy="1462088"/>
            <a:chOff x="4649" y="1702"/>
            <a:chExt cx="91" cy="1316"/>
          </a:xfrm>
        </p:grpSpPr>
        <p:sp>
          <p:nvSpPr>
            <p:cNvPr id="12309" name="Oval 21"/>
            <p:cNvSpPr>
              <a:spLocks noChangeAspect="1"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0" name="Oval 22"/>
            <p:cNvSpPr>
              <a:spLocks noChangeAspect="1"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1" name="Oval 23"/>
            <p:cNvSpPr>
              <a:spLocks noChangeAspect="1"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12" name="Group 24"/>
          <p:cNvGrpSpPr>
            <a:grpSpLocks noChangeAspect="1"/>
          </p:cNvGrpSpPr>
          <p:nvPr/>
        </p:nvGrpSpPr>
        <p:grpSpPr bwMode="auto">
          <a:xfrm>
            <a:off x="6657975" y="836613"/>
            <a:ext cx="144463" cy="908050"/>
            <a:chOff x="1035" y="1248"/>
            <a:chExt cx="91" cy="817"/>
          </a:xfrm>
        </p:grpSpPr>
        <p:sp>
          <p:nvSpPr>
            <p:cNvPr id="12313" name="Oval 25"/>
            <p:cNvSpPr>
              <a:spLocks noChangeAspect="1"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4" name="Oval 26"/>
            <p:cNvSpPr>
              <a:spLocks noChangeAspect="1"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5" name="Oval 27"/>
            <p:cNvSpPr>
              <a:spLocks noChangeAspect="1"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16" name="Group 28"/>
          <p:cNvGrpSpPr>
            <a:grpSpLocks noChangeAspect="1"/>
          </p:cNvGrpSpPr>
          <p:nvPr/>
        </p:nvGrpSpPr>
        <p:grpSpPr bwMode="auto">
          <a:xfrm>
            <a:off x="7091363" y="260350"/>
            <a:ext cx="144462" cy="1462088"/>
            <a:chOff x="4649" y="1702"/>
            <a:chExt cx="91" cy="1316"/>
          </a:xfrm>
        </p:grpSpPr>
        <p:sp>
          <p:nvSpPr>
            <p:cNvPr id="12317" name="Oval 29"/>
            <p:cNvSpPr>
              <a:spLocks noChangeAspect="1"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8" name="Oval 30"/>
            <p:cNvSpPr>
              <a:spLocks noChangeAspect="1"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19" name="Oval 31"/>
            <p:cNvSpPr>
              <a:spLocks noChangeAspect="1" noChangeArrowheads="1"/>
            </p:cNvSpPr>
            <p:nvPr/>
          </p:nvSpPr>
          <p:spPr bwMode="auto">
            <a:xfrm>
              <a:off x="4649" y="1702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20" name="Group 32"/>
          <p:cNvGrpSpPr>
            <a:grpSpLocks noChangeAspect="1"/>
          </p:cNvGrpSpPr>
          <p:nvPr/>
        </p:nvGrpSpPr>
        <p:grpSpPr bwMode="auto">
          <a:xfrm>
            <a:off x="5392738" y="765175"/>
            <a:ext cx="144462" cy="908050"/>
            <a:chOff x="1035" y="1248"/>
            <a:chExt cx="91" cy="817"/>
          </a:xfrm>
        </p:grpSpPr>
        <p:sp>
          <p:nvSpPr>
            <p:cNvPr id="12321" name="Oval 33"/>
            <p:cNvSpPr>
              <a:spLocks noChangeAspect="1"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22" name="Oval 34"/>
            <p:cNvSpPr>
              <a:spLocks noChangeAspect="1"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23" name="Oval 35"/>
            <p:cNvSpPr>
              <a:spLocks noChangeAspect="1"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24" name="Group 36"/>
          <p:cNvGrpSpPr>
            <a:grpSpLocks noChangeAspect="1"/>
          </p:cNvGrpSpPr>
          <p:nvPr/>
        </p:nvGrpSpPr>
        <p:grpSpPr bwMode="auto">
          <a:xfrm>
            <a:off x="8329613" y="765175"/>
            <a:ext cx="144462" cy="908050"/>
            <a:chOff x="1247" y="754"/>
            <a:chExt cx="91" cy="817"/>
          </a:xfrm>
        </p:grpSpPr>
        <p:sp>
          <p:nvSpPr>
            <p:cNvPr id="12325" name="Oval 37"/>
            <p:cNvSpPr>
              <a:spLocks noChangeAspect="1"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26" name="Oval 38"/>
            <p:cNvSpPr>
              <a:spLocks noChangeAspect="1"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27" name="Oval 39"/>
            <p:cNvSpPr>
              <a:spLocks noChangeAspect="1"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334" name="Line 46"/>
          <p:cNvSpPr>
            <a:spLocks noChangeAspect="1" noChangeShapeType="1"/>
          </p:cNvSpPr>
          <p:nvPr/>
        </p:nvSpPr>
        <p:spPr bwMode="auto">
          <a:xfrm>
            <a:off x="323850" y="2060848"/>
            <a:ext cx="24479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5" name="Line 47"/>
          <p:cNvSpPr>
            <a:spLocks noChangeAspect="1" noChangeShapeType="1"/>
          </p:cNvSpPr>
          <p:nvPr/>
        </p:nvSpPr>
        <p:spPr bwMode="auto">
          <a:xfrm>
            <a:off x="3205163" y="2065611"/>
            <a:ext cx="58674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2336" name="Text Box 48"/>
          <p:cNvSpPr txBox="1">
            <a:spLocks noChangeAspect="1" noChangeArrowheads="1"/>
          </p:cNvSpPr>
          <p:nvPr/>
        </p:nvSpPr>
        <p:spPr bwMode="auto">
          <a:xfrm>
            <a:off x="35496" y="2132856"/>
            <a:ext cx="287972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000000"/>
                </a:solidFill>
                <a:latin typeface="Copperplate Gothic Bold" pitchFamily="34" charset="0"/>
              </a:rPr>
              <a:t>gameti bilanciati</a:t>
            </a:r>
          </a:p>
        </p:txBody>
      </p:sp>
      <p:sp>
        <p:nvSpPr>
          <p:cNvPr id="12337" name="Text Box 49"/>
          <p:cNvSpPr txBox="1">
            <a:spLocks noChangeAspect="1" noChangeArrowheads="1"/>
          </p:cNvSpPr>
          <p:nvPr/>
        </p:nvSpPr>
        <p:spPr bwMode="auto">
          <a:xfrm>
            <a:off x="3635821" y="2150065"/>
            <a:ext cx="540067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000000"/>
                </a:solidFill>
                <a:latin typeface="Copperplate Gothic Bold" pitchFamily="34" charset="0"/>
              </a:rPr>
              <a:t>gameti sbilanciati</a:t>
            </a:r>
          </a:p>
        </p:txBody>
      </p:sp>
      <p:sp>
        <p:nvSpPr>
          <p:cNvPr id="12339" name="Text Box 51"/>
          <p:cNvSpPr txBox="1">
            <a:spLocks noChangeArrowheads="1"/>
          </p:cNvSpPr>
          <p:nvPr/>
        </p:nvSpPr>
        <p:spPr bwMode="auto">
          <a:xfrm>
            <a:off x="1045016" y="2782669"/>
            <a:ext cx="7041728" cy="64633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b="1" dirty="0" smtClean="0">
                <a:solidFill>
                  <a:srgbClr val="000000"/>
                </a:solidFill>
                <a:latin typeface="Copperplate Gothic Bold" pitchFamily="34" charset="0"/>
              </a:rPr>
              <a:t>Gameti  sbilanciati  fecondati da gameti normali produrranno zigoti monosomici o trisomici </a:t>
            </a:r>
          </a:p>
        </p:txBody>
      </p:sp>
      <p:sp>
        <p:nvSpPr>
          <p:cNvPr id="12362" name="Oval 74"/>
          <p:cNvSpPr>
            <a:spLocks noChangeAspect="1" noChangeArrowheads="1"/>
          </p:cNvSpPr>
          <p:nvPr/>
        </p:nvSpPr>
        <p:spPr bwMode="auto">
          <a:xfrm>
            <a:off x="2492226" y="3573463"/>
            <a:ext cx="1359694" cy="13684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12354" name="Group 66"/>
          <p:cNvGrpSpPr>
            <a:grpSpLocks noChangeAspect="1"/>
          </p:cNvGrpSpPr>
          <p:nvPr/>
        </p:nvGrpSpPr>
        <p:grpSpPr bwMode="auto">
          <a:xfrm>
            <a:off x="3040063" y="4071938"/>
            <a:ext cx="92075" cy="581025"/>
            <a:chOff x="1247" y="754"/>
            <a:chExt cx="91" cy="817"/>
          </a:xfrm>
        </p:grpSpPr>
        <p:sp>
          <p:nvSpPr>
            <p:cNvPr id="12355" name="Oval 67"/>
            <p:cNvSpPr>
              <a:spLocks noChangeAspect="1" noChangeArrowheads="1"/>
            </p:cNvSpPr>
            <p:nvPr/>
          </p:nvSpPr>
          <p:spPr bwMode="auto">
            <a:xfrm>
              <a:off x="1247" y="890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56" name="Oval 68"/>
            <p:cNvSpPr>
              <a:spLocks noChangeAspect="1" noChangeArrowheads="1"/>
            </p:cNvSpPr>
            <p:nvPr/>
          </p:nvSpPr>
          <p:spPr bwMode="auto">
            <a:xfrm>
              <a:off x="1247" y="936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57" name="Oval 69"/>
            <p:cNvSpPr>
              <a:spLocks noChangeAspect="1" noChangeArrowheads="1"/>
            </p:cNvSpPr>
            <p:nvPr/>
          </p:nvSpPr>
          <p:spPr bwMode="auto">
            <a:xfrm>
              <a:off x="1263" y="754"/>
              <a:ext cx="68" cy="136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58" name="Group 70"/>
          <p:cNvGrpSpPr>
            <a:grpSpLocks noChangeAspect="1"/>
          </p:cNvGrpSpPr>
          <p:nvPr/>
        </p:nvGrpSpPr>
        <p:grpSpPr bwMode="auto">
          <a:xfrm>
            <a:off x="3276600" y="3717926"/>
            <a:ext cx="92075" cy="938213"/>
            <a:chOff x="4649" y="1700"/>
            <a:chExt cx="91" cy="1318"/>
          </a:xfrm>
        </p:grpSpPr>
        <p:sp>
          <p:nvSpPr>
            <p:cNvPr id="12359" name="Oval 71"/>
            <p:cNvSpPr>
              <a:spLocks noChangeAspect="1" noChangeArrowheads="1"/>
            </p:cNvSpPr>
            <p:nvPr/>
          </p:nvSpPr>
          <p:spPr bwMode="auto">
            <a:xfrm>
              <a:off x="4649" y="2337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60" name="Oval 72"/>
            <p:cNvSpPr>
              <a:spLocks noChangeAspect="1" noChangeArrowheads="1"/>
            </p:cNvSpPr>
            <p:nvPr/>
          </p:nvSpPr>
          <p:spPr bwMode="auto">
            <a:xfrm>
              <a:off x="4649" y="2383"/>
              <a:ext cx="91" cy="635"/>
            </a:xfrm>
            <a:prstGeom prst="ellipse">
              <a:avLst/>
            </a:prstGeom>
            <a:solidFill>
              <a:srgbClr val="CC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12361" name="Oval 73"/>
            <p:cNvSpPr>
              <a:spLocks noChangeAspect="1" noChangeArrowheads="1"/>
            </p:cNvSpPr>
            <p:nvPr/>
          </p:nvSpPr>
          <p:spPr bwMode="auto">
            <a:xfrm>
              <a:off x="4649" y="170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12393" name="Group 105"/>
          <p:cNvGrpSpPr>
            <a:grpSpLocks/>
          </p:cNvGrpSpPr>
          <p:nvPr/>
        </p:nvGrpSpPr>
        <p:grpSpPr bwMode="auto">
          <a:xfrm>
            <a:off x="3395663" y="4581526"/>
            <a:ext cx="5676900" cy="1916113"/>
            <a:chOff x="2139" y="3022"/>
            <a:chExt cx="3576" cy="1207"/>
          </a:xfrm>
        </p:grpSpPr>
        <p:sp>
          <p:nvSpPr>
            <p:cNvPr id="12380" name="Oval 92"/>
            <p:cNvSpPr>
              <a:spLocks noChangeArrowheads="1"/>
            </p:cNvSpPr>
            <p:nvPr/>
          </p:nvSpPr>
          <p:spPr bwMode="auto">
            <a:xfrm>
              <a:off x="2139" y="3022"/>
              <a:ext cx="1451" cy="120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2392" name="Group 104"/>
            <p:cNvGrpSpPr>
              <a:grpSpLocks/>
            </p:cNvGrpSpPr>
            <p:nvPr/>
          </p:nvGrpSpPr>
          <p:grpSpPr bwMode="auto">
            <a:xfrm>
              <a:off x="2471" y="3093"/>
              <a:ext cx="3244" cy="790"/>
              <a:chOff x="2471" y="3093"/>
              <a:chExt cx="3244" cy="790"/>
            </a:xfrm>
          </p:grpSpPr>
          <p:grpSp>
            <p:nvGrpSpPr>
              <p:cNvPr id="12368" name="Group 80"/>
              <p:cNvGrpSpPr>
                <a:grpSpLocks noChangeAspect="1"/>
              </p:cNvGrpSpPr>
              <p:nvPr/>
            </p:nvGrpSpPr>
            <p:grpSpPr bwMode="auto">
              <a:xfrm>
                <a:off x="2471" y="3384"/>
                <a:ext cx="91" cy="490"/>
                <a:chOff x="1035" y="1248"/>
                <a:chExt cx="91" cy="817"/>
              </a:xfrm>
            </p:grpSpPr>
            <p:sp>
              <p:nvSpPr>
                <p:cNvPr id="12369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1035" y="1384"/>
                  <a:ext cx="91" cy="4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0" name="Oval 82"/>
                <p:cNvSpPr>
                  <a:spLocks noChangeAspect="1" noChangeArrowheads="1"/>
                </p:cNvSpPr>
                <p:nvPr/>
              </p:nvSpPr>
              <p:spPr bwMode="auto">
                <a:xfrm>
                  <a:off x="1035" y="1430"/>
                  <a:ext cx="91" cy="63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1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1051" y="1248"/>
                  <a:ext cx="68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2372" name="Group 84"/>
              <p:cNvGrpSpPr>
                <a:grpSpLocks noChangeAspect="1"/>
              </p:cNvGrpSpPr>
              <p:nvPr/>
            </p:nvGrpSpPr>
            <p:grpSpPr bwMode="auto">
              <a:xfrm>
                <a:off x="2698" y="3384"/>
                <a:ext cx="91" cy="490"/>
                <a:chOff x="1247" y="754"/>
                <a:chExt cx="91" cy="817"/>
              </a:xfrm>
            </p:grpSpPr>
            <p:sp>
              <p:nvSpPr>
                <p:cNvPr id="12373" name="Oval 85"/>
                <p:cNvSpPr>
                  <a:spLocks noChangeAspect="1" noChangeArrowheads="1"/>
                </p:cNvSpPr>
                <p:nvPr/>
              </p:nvSpPr>
              <p:spPr bwMode="auto">
                <a:xfrm>
                  <a:off x="1247" y="890"/>
                  <a:ext cx="91" cy="4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4" name="Oval 86"/>
                <p:cNvSpPr>
                  <a:spLocks noChangeAspect="1" noChangeArrowheads="1"/>
                </p:cNvSpPr>
                <p:nvPr/>
              </p:nvSpPr>
              <p:spPr bwMode="auto">
                <a:xfrm>
                  <a:off x="1247" y="936"/>
                  <a:ext cx="91" cy="635"/>
                </a:xfrm>
                <a:prstGeom prst="ellipse">
                  <a:avLst/>
                </a:prstGeom>
                <a:solidFill>
                  <a:srgbClr val="CC33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5" name="Oval 87"/>
                <p:cNvSpPr>
                  <a:spLocks noChangeAspect="1" noChangeArrowheads="1"/>
                </p:cNvSpPr>
                <p:nvPr/>
              </p:nvSpPr>
              <p:spPr bwMode="auto">
                <a:xfrm>
                  <a:off x="1263" y="754"/>
                  <a:ext cx="68" cy="136"/>
                </a:xfrm>
                <a:prstGeom prst="ellipse">
                  <a:avLst/>
                </a:prstGeom>
                <a:solidFill>
                  <a:srgbClr val="CC33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2376" name="Group 88"/>
              <p:cNvGrpSpPr>
                <a:grpSpLocks noChangeAspect="1"/>
              </p:cNvGrpSpPr>
              <p:nvPr/>
            </p:nvGrpSpPr>
            <p:grpSpPr bwMode="auto">
              <a:xfrm>
                <a:off x="3016" y="3093"/>
                <a:ext cx="91" cy="790"/>
                <a:chOff x="4649" y="1702"/>
                <a:chExt cx="91" cy="1316"/>
              </a:xfrm>
            </p:grpSpPr>
            <p:sp>
              <p:nvSpPr>
                <p:cNvPr id="12377" name="Oval 89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2337"/>
                  <a:ext cx="91" cy="4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8" name="Oval 90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2383"/>
                  <a:ext cx="91" cy="635"/>
                </a:xfrm>
                <a:prstGeom prst="ellipse">
                  <a:avLst/>
                </a:prstGeom>
                <a:solidFill>
                  <a:srgbClr val="CC33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2379" name="Oval 91"/>
                <p:cNvSpPr>
                  <a:spLocks noChangeAspect="1" noChangeArrowheads="1"/>
                </p:cNvSpPr>
                <p:nvPr/>
              </p:nvSpPr>
              <p:spPr bwMode="auto">
                <a:xfrm>
                  <a:off x="4649" y="1702"/>
                  <a:ext cx="91" cy="635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it-IT" smtClean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2381" name="Text Box 93"/>
              <p:cNvSpPr txBox="1">
                <a:spLocks noChangeArrowheads="1"/>
              </p:cNvSpPr>
              <p:nvPr/>
            </p:nvSpPr>
            <p:spPr bwMode="auto">
              <a:xfrm>
                <a:off x="3651" y="3364"/>
                <a:ext cx="2064" cy="4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it-IT" sz="2000" dirty="0" smtClean="0">
                    <a:solidFill>
                      <a:srgbClr val="000000"/>
                    </a:solidFill>
                    <a:latin typeface="Copperplate Gothic Bold" pitchFamily="34" charset="0"/>
                  </a:rPr>
                  <a:t>zigote  trisomico per il cromosoma 2</a:t>
                </a:r>
              </a:p>
            </p:txBody>
          </p:sp>
        </p:grpSp>
      </p:grpSp>
      <p:grpSp>
        <p:nvGrpSpPr>
          <p:cNvPr id="12390" name="Group 102"/>
          <p:cNvGrpSpPr>
            <a:grpSpLocks/>
          </p:cNvGrpSpPr>
          <p:nvPr/>
        </p:nvGrpSpPr>
        <p:grpSpPr bwMode="auto">
          <a:xfrm>
            <a:off x="5245100" y="3789363"/>
            <a:ext cx="2640013" cy="1008062"/>
            <a:chOff x="3304" y="2387"/>
            <a:chExt cx="1663" cy="635"/>
          </a:xfrm>
        </p:grpSpPr>
        <p:sp>
          <p:nvSpPr>
            <p:cNvPr id="12367" name="Oval 79"/>
            <p:cNvSpPr>
              <a:spLocks noChangeAspect="1" noChangeArrowheads="1"/>
            </p:cNvSpPr>
            <p:nvPr/>
          </p:nvSpPr>
          <p:spPr bwMode="auto">
            <a:xfrm>
              <a:off x="3304" y="2387"/>
              <a:ext cx="947" cy="61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grpSp>
          <p:nvGrpSpPr>
            <p:cNvPr id="12363" name="Group 75"/>
            <p:cNvGrpSpPr>
              <a:grpSpLocks noChangeAspect="1"/>
            </p:cNvGrpSpPr>
            <p:nvPr/>
          </p:nvGrpSpPr>
          <p:grpSpPr bwMode="auto">
            <a:xfrm>
              <a:off x="3712" y="2524"/>
              <a:ext cx="58" cy="365"/>
              <a:chOff x="1035" y="1250"/>
              <a:chExt cx="91" cy="815"/>
            </a:xfrm>
          </p:grpSpPr>
          <p:sp>
            <p:nvSpPr>
              <p:cNvPr id="12364" name="Oval 76"/>
              <p:cNvSpPr>
                <a:spLocks noChangeAspect="1" noChangeArrowheads="1"/>
              </p:cNvSpPr>
              <p:nvPr/>
            </p:nvSpPr>
            <p:spPr bwMode="auto">
              <a:xfrm>
                <a:off x="1035" y="1384"/>
                <a:ext cx="91" cy="4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365" name="Oval 77"/>
              <p:cNvSpPr>
                <a:spLocks noChangeAspect="1" noChangeArrowheads="1"/>
              </p:cNvSpPr>
              <p:nvPr/>
            </p:nvSpPr>
            <p:spPr bwMode="auto">
              <a:xfrm>
                <a:off x="1035" y="1430"/>
                <a:ext cx="91" cy="635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CC3399"/>
                  </a:solidFill>
                </a:endParaRPr>
              </a:p>
            </p:txBody>
          </p:sp>
          <p:sp>
            <p:nvSpPr>
              <p:cNvPr id="12366" name="Oval 78"/>
              <p:cNvSpPr>
                <a:spLocks noChangeAspect="1" noChangeArrowheads="1"/>
              </p:cNvSpPr>
              <p:nvPr/>
            </p:nvSpPr>
            <p:spPr bwMode="auto">
              <a:xfrm>
                <a:off x="1051" y="1250"/>
                <a:ext cx="68" cy="136"/>
              </a:xfrm>
              <a:prstGeom prst="ellipse">
                <a:avLst/>
              </a:prstGeom>
              <a:solidFill>
                <a:srgbClr val="CC33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it-IT" smtClean="0">
                  <a:solidFill>
                    <a:srgbClr val="CC3399"/>
                  </a:solidFill>
                </a:endParaRPr>
              </a:p>
            </p:txBody>
          </p:sp>
        </p:grpSp>
        <p:sp>
          <p:nvSpPr>
            <p:cNvPr id="12384" name="Freeform 96"/>
            <p:cNvSpPr>
              <a:spLocks/>
            </p:cNvSpPr>
            <p:nvPr/>
          </p:nvSpPr>
          <p:spPr bwMode="auto">
            <a:xfrm>
              <a:off x="4241" y="2659"/>
              <a:ext cx="726" cy="363"/>
            </a:xfrm>
            <a:custGeom>
              <a:avLst/>
              <a:gdLst>
                <a:gd name="T0" fmla="*/ 0 w 726"/>
                <a:gd name="T1" fmla="*/ 0 h 363"/>
                <a:gd name="T2" fmla="*/ 137 w 726"/>
                <a:gd name="T3" fmla="*/ 363 h 363"/>
                <a:gd name="T4" fmla="*/ 454 w 726"/>
                <a:gd name="T5" fmla="*/ 0 h 363"/>
                <a:gd name="T6" fmla="*/ 726 w 726"/>
                <a:gd name="T7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6" h="363">
                  <a:moveTo>
                    <a:pt x="0" y="0"/>
                  </a:moveTo>
                  <a:cubicBezTo>
                    <a:pt x="30" y="181"/>
                    <a:pt x="61" y="363"/>
                    <a:pt x="137" y="363"/>
                  </a:cubicBezTo>
                  <a:cubicBezTo>
                    <a:pt x="213" y="363"/>
                    <a:pt x="356" y="0"/>
                    <a:pt x="454" y="0"/>
                  </a:cubicBezTo>
                  <a:cubicBezTo>
                    <a:pt x="552" y="0"/>
                    <a:pt x="681" y="303"/>
                    <a:pt x="726" y="36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2388" name="Text Box 100"/>
          <p:cNvSpPr txBox="1">
            <a:spLocks noChangeArrowheads="1"/>
          </p:cNvSpPr>
          <p:nvPr/>
        </p:nvSpPr>
        <p:spPr bwMode="auto">
          <a:xfrm>
            <a:off x="4197350" y="4076700"/>
            <a:ext cx="719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it-IT" sz="2400" b="1" smtClean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86" name="Oval 77"/>
          <p:cNvSpPr>
            <a:spLocks noChangeAspect="1" noChangeArrowheads="1"/>
          </p:cNvSpPr>
          <p:nvPr/>
        </p:nvSpPr>
        <p:spPr bwMode="auto">
          <a:xfrm>
            <a:off x="6208117" y="4134497"/>
            <a:ext cx="92075" cy="45159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7" name="Oval 78"/>
          <p:cNvSpPr>
            <a:spLocks noChangeAspect="1" noChangeArrowheads="1"/>
          </p:cNvSpPr>
          <p:nvPr/>
        </p:nvSpPr>
        <p:spPr bwMode="auto">
          <a:xfrm>
            <a:off x="6224306" y="4005064"/>
            <a:ext cx="68803" cy="9671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8" name="Oval 37"/>
          <p:cNvSpPr>
            <a:spLocks noChangeAspect="1" noChangeArrowheads="1"/>
          </p:cNvSpPr>
          <p:nvPr/>
        </p:nvSpPr>
        <p:spPr bwMode="auto">
          <a:xfrm>
            <a:off x="6224416" y="4104369"/>
            <a:ext cx="72000" cy="2548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89" name="Oval 86"/>
          <p:cNvSpPr>
            <a:spLocks noChangeAspect="1" noChangeArrowheads="1"/>
          </p:cNvSpPr>
          <p:nvPr/>
        </p:nvSpPr>
        <p:spPr bwMode="auto">
          <a:xfrm>
            <a:off x="5219625" y="5330476"/>
            <a:ext cx="144463" cy="604591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90" name="Oval 87"/>
          <p:cNvSpPr>
            <a:spLocks noChangeAspect="1" noChangeArrowheads="1"/>
          </p:cNvSpPr>
          <p:nvPr/>
        </p:nvSpPr>
        <p:spPr bwMode="auto">
          <a:xfrm>
            <a:off x="5245025" y="5157192"/>
            <a:ext cx="107950" cy="129487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91" name="Oval 89"/>
          <p:cNvSpPr>
            <a:spLocks noChangeAspect="1" noChangeArrowheads="1"/>
          </p:cNvSpPr>
          <p:nvPr/>
        </p:nvSpPr>
        <p:spPr bwMode="auto">
          <a:xfrm>
            <a:off x="5219625" y="5301208"/>
            <a:ext cx="144463" cy="43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grpSp>
        <p:nvGrpSpPr>
          <p:cNvPr id="92" name="Group 5"/>
          <p:cNvGrpSpPr>
            <a:grpSpLocks noChangeAspect="1"/>
          </p:cNvGrpSpPr>
          <p:nvPr/>
        </p:nvGrpSpPr>
        <p:grpSpPr bwMode="auto">
          <a:xfrm>
            <a:off x="323528" y="4249142"/>
            <a:ext cx="144463" cy="908050"/>
            <a:chOff x="1035" y="1248"/>
            <a:chExt cx="91" cy="817"/>
          </a:xfrm>
        </p:grpSpPr>
        <p:sp>
          <p:nvSpPr>
            <p:cNvPr id="93" name="Oval 6"/>
            <p:cNvSpPr>
              <a:spLocks noChangeAspect="1" noChangeArrowheads="1"/>
            </p:cNvSpPr>
            <p:nvPr/>
          </p:nvSpPr>
          <p:spPr bwMode="auto">
            <a:xfrm>
              <a:off x="1035" y="1384"/>
              <a:ext cx="91" cy="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94" name="Oval 7"/>
            <p:cNvSpPr>
              <a:spLocks noChangeAspect="1" noChangeArrowheads="1"/>
            </p:cNvSpPr>
            <p:nvPr/>
          </p:nvSpPr>
          <p:spPr bwMode="auto">
            <a:xfrm>
              <a:off x="1035" y="1430"/>
              <a:ext cx="91" cy="63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  <p:sp>
          <p:nvSpPr>
            <p:cNvPr id="95" name="Oval 8"/>
            <p:cNvSpPr>
              <a:spLocks noChangeAspect="1" noChangeArrowheads="1"/>
            </p:cNvSpPr>
            <p:nvPr/>
          </p:nvSpPr>
          <p:spPr bwMode="auto">
            <a:xfrm>
              <a:off x="1051" y="1248"/>
              <a:ext cx="68" cy="1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" name="CasellaDiTesto 1"/>
          <p:cNvSpPr txBox="1"/>
          <p:nvPr/>
        </p:nvSpPr>
        <p:spPr>
          <a:xfrm>
            <a:off x="565150" y="4360555"/>
            <a:ext cx="1270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Cromosoma 1</a:t>
            </a:r>
            <a:endParaRPr lang="it-IT" sz="1200" b="1" dirty="0"/>
          </a:p>
        </p:txBody>
      </p:sp>
      <p:sp>
        <p:nvSpPr>
          <p:cNvPr id="97" name="Oval 9"/>
          <p:cNvSpPr>
            <a:spLocks noChangeAspect="1" noChangeArrowheads="1"/>
          </p:cNvSpPr>
          <p:nvPr/>
        </p:nvSpPr>
        <p:spPr bwMode="auto">
          <a:xfrm>
            <a:off x="323528" y="5696442"/>
            <a:ext cx="144463" cy="51126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98" name="Oval 10"/>
          <p:cNvSpPr>
            <a:spLocks noChangeAspect="1" noChangeArrowheads="1"/>
          </p:cNvSpPr>
          <p:nvPr/>
        </p:nvSpPr>
        <p:spPr bwMode="auto">
          <a:xfrm>
            <a:off x="323528" y="5747569"/>
            <a:ext cx="144463" cy="705767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99" name="Oval 11"/>
          <p:cNvSpPr>
            <a:spLocks noChangeAspect="1" noChangeArrowheads="1"/>
          </p:cNvSpPr>
          <p:nvPr/>
        </p:nvSpPr>
        <p:spPr bwMode="auto">
          <a:xfrm>
            <a:off x="348928" y="5545286"/>
            <a:ext cx="107950" cy="151156"/>
          </a:xfrm>
          <a:prstGeom prst="ellipse">
            <a:avLst/>
          </a:prstGeom>
          <a:solidFill>
            <a:srgbClr val="CC33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0" name="CasellaDiTesto 99"/>
          <p:cNvSpPr txBox="1"/>
          <p:nvPr/>
        </p:nvSpPr>
        <p:spPr>
          <a:xfrm>
            <a:off x="611560" y="5661248"/>
            <a:ext cx="1270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Cromosoma 2</a:t>
            </a:r>
            <a:endParaRPr lang="it-IT" sz="1200" b="1" dirty="0"/>
          </a:p>
        </p:txBody>
      </p:sp>
    </p:spTree>
    <p:extLst>
      <p:ext uri="{BB962C8B-B14F-4D97-AF65-F5344CB8AC3E}">
        <p14:creationId xmlns:p14="http://schemas.microsoft.com/office/powerpoint/2010/main" val="567371240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lementare">
  <a:themeElements>
    <a:clrScheme name="Elementa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925</Words>
  <Application>Microsoft Office PowerPoint</Application>
  <PresentationFormat>Presentazione su schermo (4:3)</PresentationFormat>
  <Paragraphs>146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30</vt:i4>
      </vt:variant>
    </vt:vector>
  </HeadingPairs>
  <TitlesOfParts>
    <vt:vector size="34" baseType="lpstr">
      <vt:lpstr>Tema di Office</vt:lpstr>
      <vt:lpstr>Struttura predefinita</vt:lpstr>
      <vt:lpstr>1_Struttura predefinita</vt:lpstr>
      <vt:lpstr>Elementare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BIANCA MARIA</dc:creator>
  <cp:lastModifiedBy>BIANCA MARIA</cp:lastModifiedBy>
  <cp:revision>43</cp:revision>
  <dcterms:created xsi:type="dcterms:W3CDTF">2012-10-23T18:28:38Z</dcterms:created>
  <dcterms:modified xsi:type="dcterms:W3CDTF">2012-11-20T15:28:47Z</dcterms:modified>
</cp:coreProperties>
</file>