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1828800" y="3159125"/>
            <a:ext cx="457200" cy="1035050"/>
          </a:xfrm>
          <a:prstGeom prst="rect">
            <a:avLst/>
          </a:prstGeom>
          <a:noFill/>
        </p:spPr>
        <p:txBody>
          <a:bodyPr lIns="0" tIns="9144" rIns="0" bIns="9144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003FE-0890-4326-AE2F-C91AEBD0AF55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535657"/>
      </p:ext>
    </p:extLst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3498F-7FC6-47F4-BB37-CE2844E3C87F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488277"/>
      </p:ext>
    </p:extLst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4267200" y="4075113"/>
            <a:ext cx="457200" cy="10144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83519-B9A9-4B6E-83F2-6F042655ED4E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698849"/>
      </p:ext>
    </p:extLst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3CF9D-3BDB-4B5F-A106-3C3BBBC01079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910779"/>
      </p:ext>
    </p:extLst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2"/>
          <p:cNvSpPr txBox="1"/>
          <p:nvPr/>
        </p:nvSpPr>
        <p:spPr>
          <a:xfrm>
            <a:off x="1057275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{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4779963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9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16C53-139F-422E-A31A-4990A26AE9A2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652228"/>
      </p:ext>
    </p:extLst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37472-5296-4AF6-9C36-9EDE4E4D581C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945635"/>
      </p:ext>
    </p:extLst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72E55-43A6-4034-89F8-F89CBE124C79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7583"/>
      </p:ext>
    </p:extLst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5329238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F51F3-77FA-4A0E-ADC3-9A37CDCFC4E8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05997"/>
      </p:ext>
    </p:extLst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2435225" y="3332163"/>
            <a:ext cx="457200" cy="922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{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6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16020-54DD-4988-9F7D-48CD3C9EE3DC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912301"/>
      </p:ext>
    </p:extLst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5888F-2EF5-4565-A8D9-2377EA0EA556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155690"/>
      </p:ext>
    </p:extLst>
  </p:cSld>
  <p:clrMapOvr>
    <a:masterClrMapping/>
  </p:clrMapOvr>
  <p:transition spd="slow"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D1438-708B-4D04-A11B-1A4CB521CC8A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10010"/>
      </p:ext>
    </p:extLst>
  </p:cSld>
  <p:clrMapOvr>
    <a:masterClrMapping/>
  </p:clrMapOvr>
  <p:transition spd="slow">
    <p:pull dir="l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7772400" cy="11049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838200" y="17526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4800600" y="1752600"/>
            <a:ext cx="3810000" cy="4114800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381000" y="6323013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23013"/>
            <a:ext cx="28956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858000" y="6323013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A7FAF84-FC86-4F82-82C6-69D430F1846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7976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0AF55C-0875-42BB-B76F-299FFBC4F411}" type="slidenum">
              <a:rPr lang="it-IT">
                <a:solidFill>
                  <a:prstClr val="white">
                    <a:alpha val="60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7222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pull dir="lu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9763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46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612775" y="1052513"/>
            <a:ext cx="7920038" cy="519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4000" b="1" dirty="0">
                <a:solidFill>
                  <a:srgbClr val="FFFF00"/>
                </a:solidFill>
                <a:latin typeface="Palatino Linotype"/>
                <a:cs typeface="Arial" pitchFamily="34" charset="0"/>
              </a:rPr>
              <a:t>LE  </a:t>
            </a:r>
            <a:r>
              <a:rPr lang="it-IT" sz="4000" b="1" dirty="0" smtClean="0">
                <a:solidFill>
                  <a:srgbClr val="FFFF00"/>
                </a:solidFill>
                <a:latin typeface="Palatino Linotype"/>
                <a:cs typeface="Arial" pitchFamily="34" charset="0"/>
              </a:rPr>
              <a:t>TALASSEMIE</a:t>
            </a:r>
          </a:p>
          <a:p>
            <a:pPr algn="ctr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4000" b="1">
                <a:solidFill>
                  <a:srgbClr val="FFFF00"/>
                </a:solidFill>
                <a:latin typeface="Palatino Linotype"/>
                <a:cs typeface="Arial" pitchFamily="34" charset="0"/>
              </a:rPr>
              <a:t>m</a:t>
            </a:r>
            <a:r>
              <a:rPr lang="it-IT" sz="4000" b="1" smtClean="0">
                <a:solidFill>
                  <a:srgbClr val="FFFF00"/>
                </a:solidFill>
                <a:latin typeface="Palatino Linotype"/>
                <a:cs typeface="Arial" pitchFamily="34" charset="0"/>
              </a:rPr>
              <a:t>alattie </a:t>
            </a:r>
            <a:r>
              <a:rPr lang="it-IT" sz="4000" b="1" dirty="0" smtClean="0">
                <a:solidFill>
                  <a:srgbClr val="FFFF00"/>
                </a:solidFill>
                <a:latin typeface="Palatino Linotype"/>
                <a:cs typeface="Arial" pitchFamily="34" charset="0"/>
              </a:rPr>
              <a:t>dovute a </a:t>
            </a:r>
            <a:endParaRPr lang="it-IT" sz="3600" b="1" dirty="0" smtClean="0">
              <a:solidFill>
                <a:srgbClr val="FFFF00"/>
              </a:solidFill>
              <a:latin typeface="Palatino Linotype"/>
            </a:endParaRPr>
          </a:p>
          <a:p>
            <a:pPr algn="ctr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3600" b="1" dirty="0" smtClean="0">
                <a:solidFill>
                  <a:srgbClr val="FFFF00"/>
                </a:solidFill>
                <a:latin typeface="Palatino Linotype"/>
              </a:rPr>
              <a:t>MUTAZIONI  CON  PERDITA  DI FUNZIONE  DEI GENI  DELL’EMOGLOBINA</a:t>
            </a:r>
          </a:p>
          <a:p>
            <a:pPr algn="ctr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4000" b="1" dirty="0" smtClean="0">
                <a:solidFill>
                  <a:srgbClr val="FFFF00"/>
                </a:solidFill>
                <a:latin typeface="Palatino Linotyp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132632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639763" y="458788"/>
            <a:ext cx="7848600" cy="210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Emoglobina (</a:t>
            </a:r>
            <a:r>
              <a:rPr lang="it-IT" sz="2400" b="1" dirty="0" err="1" smtClean="0">
                <a:solidFill>
                  <a:srgbClr val="FFFF00"/>
                </a:solidFill>
                <a:latin typeface="Palatino Linotype"/>
              </a:rPr>
              <a:t>Hb</a:t>
            </a: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)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b="1" dirty="0" smtClean="0">
                <a:solidFill>
                  <a:srgbClr val="FFFF00"/>
                </a:solidFill>
                <a:latin typeface="Palatino Linotype"/>
              </a:rPr>
              <a:t>proteina </a:t>
            </a:r>
            <a:r>
              <a:rPr lang="it-IT" b="1" dirty="0" err="1" smtClean="0">
                <a:solidFill>
                  <a:srgbClr val="FFFF00"/>
                </a:solidFill>
                <a:latin typeface="Palatino Linotype"/>
              </a:rPr>
              <a:t>tetramerica</a:t>
            </a:r>
            <a:r>
              <a:rPr lang="it-IT" b="1" dirty="0" smtClean="0">
                <a:solidFill>
                  <a:srgbClr val="FFFF00"/>
                </a:solidFill>
                <a:latin typeface="Palatino Linotype"/>
              </a:rPr>
              <a:t> composta da una parte proteica ed una non proteica gruppo eme </a:t>
            </a:r>
            <a:r>
              <a:rPr lang="it-IT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 contiene un atomo di ferro che lega reversibilmente l’ossigeno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La parte proteica è costituita da 4 catene polipeptidiche uguali due a due (2 catene di tipo </a:t>
            </a:r>
            <a:r>
              <a:rPr lang="it-IT" b="1" dirty="0" smtClean="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 e 2 catene di tipo non-</a:t>
            </a:r>
            <a:r>
              <a:rPr lang="it-IT" b="1" dirty="0" smtClean="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)</a:t>
            </a:r>
          </a:p>
        </p:txBody>
      </p:sp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2794000" y="3040063"/>
            <a:ext cx="3522663" cy="1219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  <a:sym typeface="Wingdings" pitchFamily="2" charset="2"/>
              </a:rPr>
              <a:t>Emoglobine embrionali 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Hb Gower I    (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z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e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Hb Portland   (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z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g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Hb Gower II   (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a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e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</a:t>
            </a:r>
          </a:p>
        </p:txBody>
      </p:sp>
      <p:sp>
        <p:nvSpPr>
          <p:cNvPr id="24580" name="Rectangle 9"/>
          <p:cNvSpPr>
            <a:spLocks noChangeArrowheads="1"/>
          </p:cNvSpPr>
          <p:nvPr/>
        </p:nvSpPr>
        <p:spPr bwMode="auto">
          <a:xfrm>
            <a:off x="2794000" y="4567238"/>
            <a:ext cx="3522663" cy="6699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  <a:sym typeface="Wingdings" pitchFamily="2" charset="2"/>
              </a:rPr>
              <a:t>emoglobina fetale :</a:t>
            </a: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Hb F (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a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g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</a:t>
            </a:r>
          </a:p>
        </p:txBody>
      </p:sp>
      <p:sp>
        <p:nvSpPr>
          <p:cNvPr id="24581" name="Rectangle 10"/>
          <p:cNvSpPr>
            <a:spLocks noChangeArrowheads="1"/>
          </p:cNvSpPr>
          <p:nvPr/>
        </p:nvSpPr>
        <p:spPr bwMode="auto">
          <a:xfrm>
            <a:off x="2809875" y="5580063"/>
            <a:ext cx="3522663" cy="94456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  <a:sym typeface="Wingdings" pitchFamily="2" charset="2"/>
              </a:rPr>
              <a:t>Emoglobine adulte 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Hb A2 (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a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d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Hb A   (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a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b</a:t>
            </a:r>
            <a:r>
              <a:rPr lang="it-IT" b="1" baseline="-250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it-IT" b="1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3289618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b strutt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260350"/>
            <a:ext cx="62103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692275" y="2727325"/>
            <a:ext cx="230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Mioglobina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076825" y="2727325"/>
            <a:ext cx="230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Emoglobina</a:t>
            </a:r>
          </a:p>
        </p:txBody>
      </p:sp>
      <p:pic>
        <p:nvPicPr>
          <p:cNvPr id="25605" name="Picture 9" descr="File:Heme b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429000"/>
            <a:ext cx="2879725" cy="31829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572000" y="3860800"/>
            <a:ext cx="424815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000" b="1" dirty="0">
                <a:solidFill>
                  <a:srgbClr val="FFFF00"/>
                </a:solidFill>
                <a:cs typeface="Arial" pitchFamily="34" charset="0"/>
              </a:rPr>
              <a:t>Gruppo eme:  l’atomo di Fe, quando  si trova allo stato ridotto (Fe</a:t>
            </a:r>
            <a:r>
              <a:rPr lang="it-IT" sz="2000" b="1" baseline="30000" dirty="0">
                <a:solidFill>
                  <a:srgbClr val="FFFF00"/>
                </a:solidFill>
                <a:cs typeface="Arial" pitchFamily="34" charset="0"/>
              </a:rPr>
              <a:t>2+</a:t>
            </a:r>
            <a:r>
              <a:rPr lang="it-IT" sz="2000" b="1" dirty="0">
                <a:solidFill>
                  <a:srgbClr val="FFFF00"/>
                </a:solidFill>
                <a:cs typeface="Arial" pitchFamily="34" charset="0"/>
              </a:rPr>
              <a:t>), è in grado di legare l’O</a:t>
            </a:r>
            <a:r>
              <a:rPr lang="it-IT" sz="2000" b="1" baseline="-25000" dirty="0">
                <a:solidFill>
                  <a:srgbClr val="FFFF00"/>
                </a:solidFill>
                <a:cs typeface="Arial" pitchFamily="34" charset="0"/>
              </a:rPr>
              <a:t>2</a:t>
            </a:r>
            <a:endParaRPr lang="it-IT" sz="2000" b="1" dirty="0">
              <a:solidFill>
                <a:srgbClr val="FFFF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73355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419" b="13419"/>
          <a:stretch>
            <a:fillRect/>
          </a:stretch>
        </p:blipFill>
        <p:spPr bwMode="auto">
          <a:xfrm>
            <a:off x="2095500" y="92075"/>
            <a:ext cx="4953000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03419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1485900"/>
            <a:ext cx="828675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539750" y="333375"/>
            <a:ext cx="7991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Produzione dei vari tipi di catene globiniche nelle diverse fasi della vita di un individuo</a:t>
            </a:r>
          </a:p>
        </p:txBody>
      </p:sp>
    </p:spTree>
    <p:extLst>
      <p:ext uri="{BB962C8B-B14F-4D97-AF65-F5344CB8AC3E}">
        <p14:creationId xmlns:p14="http://schemas.microsoft.com/office/powerpoint/2010/main" val="375623974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539750" y="908050"/>
            <a:ext cx="80645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le catene di tipo </a:t>
            </a:r>
            <a:r>
              <a:rPr lang="it-IT" sz="240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 sono lunghe 141 aminoacidi, i loro geni si trovano sul cromosoma 16 (cluster </a:t>
            </a:r>
            <a:r>
              <a:rPr lang="it-IT" sz="240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, circa 30 kb) 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it-IT" sz="240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le catene di tipo </a:t>
            </a:r>
            <a:r>
              <a:rPr lang="it-IT" sz="2400">
                <a:solidFill>
                  <a:srgbClr val="FFFF00"/>
                </a:solidFill>
                <a:latin typeface="Symbol" pitchFamily="18" charset="2"/>
              </a:rPr>
              <a:t>b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 sono lunghe 146 aminoacidi, i loro geni si trovano sul cromosoma 11 (cluster </a:t>
            </a:r>
            <a:r>
              <a:rPr lang="it-IT" sz="2400">
                <a:solidFill>
                  <a:srgbClr val="FFFF00"/>
                </a:solidFill>
                <a:latin typeface="Symbol" pitchFamily="18" charset="2"/>
              </a:rPr>
              <a:t>b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, ca. 60 kb) 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it-IT" sz="2400">
              <a:solidFill>
                <a:srgbClr val="FFFF00"/>
              </a:solidFill>
              <a:latin typeface="Copperplate Gothic Bold" pitchFamily="34" charset="0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catene di tipo </a:t>
            </a:r>
            <a:r>
              <a:rPr lang="it-IT" sz="240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 e di tipo </a:t>
            </a:r>
            <a:r>
              <a:rPr lang="it-IT" sz="2400">
                <a:solidFill>
                  <a:srgbClr val="FFFF00"/>
                </a:solidFill>
                <a:latin typeface="Symbol" pitchFamily="18" charset="2"/>
              </a:rPr>
              <a:t>b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 mostrano una forte omologia di sequenza ad indicare una loro origine evolutiva comune </a:t>
            </a:r>
          </a:p>
        </p:txBody>
      </p:sp>
    </p:spTree>
    <p:extLst>
      <p:ext uri="{BB962C8B-B14F-4D97-AF65-F5344CB8AC3E}">
        <p14:creationId xmlns:p14="http://schemas.microsoft.com/office/powerpoint/2010/main" val="355191092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971550" y="3429000"/>
            <a:ext cx="72009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</a:rPr>
              <a:t>In entrambi i cluster ci sono delle regioni regolative (LCR = Locus Control Region) che regolano l’espressione temporale dei geni del cluster</a:t>
            </a:r>
          </a:p>
        </p:txBody>
      </p:sp>
      <p:sp>
        <p:nvSpPr>
          <p:cNvPr id="29699" name="Text Box 6"/>
          <p:cNvSpPr txBox="1">
            <a:spLocks noChangeArrowheads="1"/>
          </p:cNvSpPr>
          <p:nvPr/>
        </p:nvSpPr>
        <p:spPr bwMode="auto">
          <a:xfrm>
            <a:off x="1100138" y="1298575"/>
            <a:ext cx="691356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I geni globinici sono di piccole dimensione (&lt; 2k</a:t>
            </a:r>
            <a:r>
              <a:rPr lang="it-IT" sz="2400">
                <a:solidFill>
                  <a:srgbClr val="FFFF00"/>
                </a:solidFill>
              </a:rPr>
              <a:t>b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) e constano di 3 esoni e 2 introni </a:t>
            </a:r>
          </a:p>
        </p:txBody>
      </p:sp>
    </p:spTree>
    <p:extLst>
      <p:ext uri="{BB962C8B-B14F-4D97-AF65-F5344CB8AC3E}">
        <p14:creationId xmlns:p14="http://schemas.microsoft.com/office/powerpoint/2010/main" val="179408188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4813"/>
            <a:ext cx="7343775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6018213"/>
            <a:ext cx="24669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811383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525463" y="3500438"/>
            <a:ext cx="806450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389438" indent="-43894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Symbol" pitchFamily="18" charset="2"/>
              </a:rPr>
              <a:t>alfa talassemie </a:t>
            </a: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 </a:t>
            </a:r>
            <a:r>
              <a:rPr lang="it-IT" sz="200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/</a:t>
            </a:r>
            <a:r>
              <a:rPr lang="it-IT" sz="2000">
                <a:solidFill>
                  <a:srgbClr val="FFFF00"/>
                </a:solidFill>
                <a:sym typeface="Wingdings" pitchFamily="2" charset="2"/>
              </a:rPr>
              <a:t>non</a:t>
            </a: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-</a:t>
            </a:r>
            <a:r>
              <a:rPr lang="it-IT" sz="200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 &lt; 1 (</a:t>
            </a:r>
            <a:r>
              <a:rPr lang="it-IT" sz="16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c’è un difetto di catene </a:t>
            </a:r>
            <a:r>
              <a:rPr lang="it-IT" sz="160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16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)</a:t>
            </a:r>
            <a:endParaRPr lang="it-IT" sz="2000">
              <a:solidFill>
                <a:srgbClr val="FFFF00"/>
              </a:solidFill>
              <a:latin typeface="Copperplate Gothic Bold" pitchFamily="34" charset="0"/>
              <a:sym typeface="Wingdings" pitchFamily="2" charset="2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beta talassemie  </a:t>
            </a:r>
            <a:r>
              <a:rPr lang="it-IT" sz="200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/</a:t>
            </a:r>
            <a:r>
              <a:rPr lang="it-IT" sz="2000">
                <a:solidFill>
                  <a:srgbClr val="FFFF00"/>
                </a:solidFill>
                <a:sym typeface="Wingdings" pitchFamily="2" charset="2"/>
              </a:rPr>
              <a:t>non</a:t>
            </a: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-</a:t>
            </a:r>
            <a:r>
              <a:rPr lang="it-IT" sz="200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20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 &gt; 1 </a:t>
            </a:r>
            <a:r>
              <a:rPr lang="it-IT" sz="16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(c’è un difetto di catene </a:t>
            </a:r>
            <a:r>
              <a:rPr lang="it-IT" sz="1600">
                <a:solidFill>
                  <a:srgbClr val="FFFF00"/>
                </a:solidFill>
                <a:sym typeface="Wingdings" pitchFamily="2" charset="2"/>
              </a:rPr>
              <a:t>non</a:t>
            </a:r>
            <a:r>
              <a:rPr lang="it-IT" sz="16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 </a:t>
            </a:r>
            <a:r>
              <a:rPr lang="it-IT" sz="160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16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, che nell’adulto sono sostanzialmente le </a:t>
            </a:r>
            <a:r>
              <a:rPr lang="it-IT" sz="160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b</a:t>
            </a:r>
            <a:r>
              <a:rPr lang="it-IT" sz="1600">
                <a:solidFill>
                  <a:srgbClr val="FFFF00"/>
                </a:solidFill>
                <a:latin typeface="Copperplate Gothic Bold" pitchFamily="34" charset="0"/>
                <a:sym typeface="Wingdings" pitchFamily="2" charset="2"/>
              </a:rPr>
              <a:t>)</a:t>
            </a:r>
            <a:endParaRPr lang="it-IT" sz="2000">
              <a:solidFill>
                <a:srgbClr val="FFFF00"/>
              </a:solidFill>
              <a:latin typeface="Copperplate Gothic Bold" pitchFamily="34" charset="0"/>
              <a:sym typeface="Symbol" pitchFamily="18" charset="2"/>
            </a:endParaRP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669925" y="44450"/>
            <a:ext cx="7775575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</a:rPr>
              <a:t>In ogni momento della vita di un individuo (periodo embrionale, fetale e post-natale) il rapporto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FFFF00"/>
              </a:solidFill>
              <a:latin typeface="Copperplate Gothic Bold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</a:rPr>
              <a:t>n° catene </a:t>
            </a:r>
            <a:r>
              <a:rPr lang="it-IT" sz="2400">
                <a:solidFill>
                  <a:srgbClr val="FFFF00"/>
                </a:solidFill>
                <a:latin typeface="Symbol" pitchFamily="18" charset="2"/>
                <a:cs typeface="Arial" pitchFamily="34" charset="0"/>
              </a:rPr>
              <a:t>a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</a:rPr>
              <a:t>/n° catene </a:t>
            </a:r>
            <a:r>
              <a:rPr lang="it-IT" sz="24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non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</a:rPr>
              <a:t>-</a:t>
            </a:r>
            <a:r>
              <a:rPr lang="it-IT" sz="2400">
                <a:solidFill>
                  <a:srgbClr val="FFFF00"/>
                </a:solidFill>
                <a:latin typeface="Symbol" pitchFamily="18" charset="2"/>
                <a:cs typeface="Arial" pitchFamily="34" charset="0"/>
              </a:rPr>
              <a:t>a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</a:rPr>
              <a:t> = 1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FFFF00"/>
              </a:solidFill>
              <a:latin typeface="Copperplate Gothic Bold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</a:rPr>
              <a:t>Si definisce talassemia la condizione in cui tale rapporto </a:t>
            </a:r>
            <a:r>
              <a:rPr lang="it-IT" sz="2400">
                <a:solidFill>
                  <a:srgbClr val="FFFF00"/>
                </a:solidFill>
                <a:latin typeface="Copperplate Gothic Bold" pitchFamily="34" charset="0"/>
                <a:cs typeface="Arial" pitchFamily="34" charset="0"/>
                <a:sym typeface="Symbol" pitchFamily="18" charset="2"/>
              </a:rPr>
              <a:t> 1</a:t>
            </a:r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309563" y="5084763"/>
            <a:ext cx="84963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it-IT" sz="2400">
                <a:solidFill>
                  <a:srgbClr val="FFFF00"/>
                </a:solidFill>
                <a:latin typeface="Copperplate Gothic Bold" pitchFamily="34" charset="0"/>
              </a:rPr>
              <a:t>Le talassemie sono quindi un difetto QUANTITATIVO generalmente dovuto a perdita di funzione</a:t>
            </a:r>
          </a:p>
        </p:txBody>
      </p:sp>
    </p:spTree>
    <p:extLst>
      <p:ext uri="{BB962C8B-B14F-4D97-AF65-F5344CB8AC3E}">
        <p14:creationId xmlns:p14="http://schemas.microsoft.com/office/powerpoint/2010/main" val="89500391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057275" y="188913"/>
            <a:ext cx="6985000" cy="244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Aft>
                <a:spcPts val="600"/>
              </a:spcAft>
              <a:defRPr/>
            </a:pPr>
            <a:r>
              <a:rPr lang="it-IT" sz="2800" b="1" dirty="0" smtClean="0">
                <a:solidFill>
                  <a:srgbClr val="FFFF00"/>
                </a:solidFill>
                <a:latin typeface="Palatino Linotype"/>
              </a:rPr>
              <a:t>Nomenclatura</a:t>
            </a:r>
          </a:p>
          <a:p>
            <a:pPr marL="531813" indent="-531813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Microcitemia 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o</a:t>
            </a: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 Talassemia minor 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o</a:t>
            </a: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 Trait talassemico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 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 sono sinonimi e indicano la condizione </a:t>
            </a:r>
            <a:r>
              <a:rPr lang="it-IT" sz="2000" b="1" u="sng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CLINICAMENTE   ASINTOMATICA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 degli eterozigoti facilmente individuabili attraverso un semplice esame ematologico</a:t>
            </a: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1042988" y="2781300"/>
            <a:ext cx="7058025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531813" indent="-531813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Anemia mediterranea 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o</a:t>
            </a: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 Morbo di </a:t>
            </a:r>
            <a:r>
              <a:rPr lang="it-IT" sz="2400" b="1" dirty="0" err="1" smtClean="0">
                <a:solidFill>
                  <a:srgbClr val="FFFF00"/>
                </a:solidFill>
                <a:latin typeface="Palatino Linotype"/>
              </a:rPr>
              <a:t>Cooley</a:t>
            </a: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 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o</a:t>
            </a:r>
            <a:r>
              <a:rPr lang="it-IT" sz="2400" b="1" dirty="0" smtClean="0">
                <a:solidFill>
                  <a:srgbClr val="FFFF00"/>
                </a:solidFill>
                <a:latin typeface="Palatino Linotype"/>
              </a:rPr>
              <a:t> Talassemia major </a:t>
            </a:r>
            <a:r>
              <a:rPr lang="it-IT" sz="24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 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sono sinonimi e indicano il quadro clinico, molto grave (mortale in assenza di cure) degli individui omozigoti (o eterozigoti composti per alleli non funzionanti)</a:t>
            </a:r>
            <a:endParaRPr lang="it-IT" sz="2000" b="1" dirty="0" smtClean="0">
              <a:solidFill>
                <a:srgbClr val="FFFF00"/>
              </a:solidFill>
              <a:latin typeface="Palatino Linotype"/>
            </a:endParaRPr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927100" y="4851400"/>
            <a:ext cx="7272338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00225" indent="-18002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alleli </a:t>
            </a:r>
            <a:r>
              <a:rPr lang="it-IT" sz="2000" b="1" dirty="0" smtClean="0">
                <a:solidFill>
                  <a:srgbClr val="FFFF00"/>
                </a:solidFill>
                <a:latin typeface="Symbol" pitchFamily="18" charset="2"/>
              </a:rPr>
              <a:t>b</a:t>
            </a:r>
            <a:r>
              <a:rPr lang="it-IT" sz="2000" b="1" baseline="30000" dirty="0" smtClean="0">
                <a:solidFill>
                  <a:srgbClr val="FFFF00"/>
                </a:solidFill>
                <a:latin typeface="Palatino Linotype"/>
              </a:rPr>
              <a:t>thal0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 (</a:t>
            </a:r>
            <a:r>
              <a:rPr lang="it-IT" sz="2000" b="1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000" b="1" baseline="30000" dirty="0" smtClean="0">
                <a:solidFill>
                  <a:srgbClr val="FFFF00"/>
                </a:solidFill>
                <a:latin typeface="Palatino Linotype"/>
              </a:rPr>
              <a:t>thal0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)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 causano assenza completa di catene </a:t>
            </a:r>
            <a:r>
              <a:rPr lang="it-IT" sz="2000" b="1" dirty="0" smtClean="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b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 (</a:t>
            </a:r>
            <a:r>
              <a:rPr lang="it-IT" sz="2000" b="1" dirty="0" smtClean="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)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alleli </a:t>
            </a:r>
            <a:r>
              <a:rPr lang="it-IT" sz="2000" b="1" dirty="0" err="1" smtClean="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b</a:t>
            </a:r>
            <a:r>
              <a:rPr lang="it-IT" sz="2000" b="1" baseline="30000" dirty="0" err="1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thal</a:t>
            </a:r>
            <a:r>
              <a:rPr lang="it-IT" sz="2000" b="1" baseline="30000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+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 (</a:t>
            </a:r>
            <a:r>
              <a:rPr lang="it-IT" sz="2000" b="1" dirty="0" err="1" smtClean="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2000" b="1" baseline="30000" dirty="0" err="1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thal</a:t>
            </a:r>
            <a:r>
              <a:rPr lang="it-IT" sz="2000" b="1" baseline="30000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+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) causano una riduzione più o meno marcata di catene </a:t>
            </a:r>
            <a:r>
              <a:rPr lang="it-IT" sz="2000" b="1" dirty="0" smtClean="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b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 (</a:t>
            </a:r>
            <a:r>
              <a:rPr lang="it-IT" sz="2000" b="1" dirty="0" smtClean="0">
                <a:solidFill>
                  <a:srgbClr val="FFFF00"/>
                </a:solidFill>
                <a:latin typeface="Symbol" pitchFamily="18" charset="2"/>
                <a:sym typeface="Wingdings" pitchFamily="2" charset="2"/>
              </a:rPr>
              <a:t>a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  <a:sym typeface="Wingdings" pitchFamily="2" charset="2"/>
              </a:rPr>
              <a:t>)</a:t>
            </a:r>
            <a:endParaRPr lang="it-IT" sz="2000" b="1" dirty="0" smtClean="0">
              <a:solidFill>
                <a:srgbClr val="FFFF00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8774256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100013"/>
            <a:ext cx="9144000" cy="1143001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b="1" smtClean="0">
                <a:solidFill>
                  <a:srgbClr val="FFFF00"/>
                </a:solidFill>
                <a:effectLst/>
                <a:latin typeface="Verdana" pitchFamily="34" charset="0"/>
              </a:rPr>
              <a:t>I principali parametri ematologici che risultano alterati nei microcitemici</a:t>
            </a:r>
            <a:endParaRPr lang="en-US" sz="2400" b="1" smtClean="0"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160771" name="Text Box 3"/>
          <p:cNvSpPr txBox="1">
            <a:spLocks noChangeArrowheads="1"/>
          </p:cNvSpPr>
          <p:nvPr/>
        </p:nvSpPr>
        <p:spPr bwMode="auto">
          <a:xfrm>
            <a:off x="457200" y="4365625"/>
            <a:ext cx="8229600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nei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microcitemici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la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quantità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totale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di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Hb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è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ridotta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mentre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il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numero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di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globuli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rossi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è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aumentato</a:t>
            </a:r>
            <a:endParaRPr lang="en-US" sz="2000" b="1" dirty="0">
              <a:solidFill>
                <a:srgbClr val="FFFF00"/>
              </a:solidFill>
              <a:cs typeface="Arial" charset="0"/>
            </a:endParaRP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gli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eritrociti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sono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però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più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piccoli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il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ridotto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contenuto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di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Hb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determina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un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appiattimento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delle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emazie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e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una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loro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maggiore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resistenza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all’emolisi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in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soluzione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salina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cs typeface="Arial" charset="0"/>
              </a:rPr>
              <a:t>ipotonica</a:t>
            </a:r>
            <a:r>
              <a:rPr lang="en-US" sz="2000" b="1" dirty="0">
                <a:solidFill>
                  <a:srgbClr val="FFFF00"/>
                </a:solidFill>
                <a:cs typeface="Arial" charset="0"/>
              </a:rPr>
              <a:t>.</a:t>
            </a:r>
          </a:p>
        </p:txBody>
      </p:sp>
      <p:pic>
        <p:nvPicPr>
          <p:cNvPr id="33796" name="Picture 4" descr="C:\Lezione\CARATTERI DEL SANGUE MICRO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1354138"/>
            <a:ext cx="6462713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1252538" y="1200150"/>
            <a:ext cx="6634162" cy="2909888"/>
          </a:xfrm>
          <a:prstGeom prst="roundRect">
            <a:avLst>
              <a:gd name="adj" fmla="val 16667"/>
            </a:avLst>
          </a:prstGeom>
          <a:noFill/>
          <a:ln w="508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543300" y="2365375"/>
            <a:ext cx="571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z="1600">
                <a:solidFill>
                  <a:srgbClr val="000000"/>
                </a:solidFill>
              </a:rPr>
              <a:t>g/dl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543300" y="2708275"/>
            <a:ext cx="933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z="1600">
                <a:solidFill>
                  <a:srgbClr val="000000"/>
                </a:solidFill>
              </a:rPr>
              <a:t>per </a:t>
            </a:r>
            <a:r>
              <a:rPr lang="it-IT" sz="160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it-IT" sz="1600">
                <a:solidFill>
                  <a:srgbClr val="000000"/>
                </a:solidFill>
              </a:rPr>
              <a:t>l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3543300" y="3394075"/>
            <a:ext cx="571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z="1600" b="1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it-IT" sz="1600" baseline="30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6743700" y="2403475"/>
            <a:ext cx="571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z="1600">
                <a:solidFill>
                  <a:srgbClr val="000000"/>
                </a:solidFill>
              </a:rPr>
              <a:t>g/dl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6743700" y="2746375"/>
            <a:ext cx="933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z="1600">
                <a:solidFill>
                  <a:srgbClr val="000000"/>
                </a:solidFill>
              </a:rPr>
              <a:t>per </a:t>
            </a:r>
            <a:r>
              <a:rPr lang="it-IT" sz="160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it-IT" sz="1600">
                <a:solidFill>
                  <a:srgbClr val="000000"/>
                </a:solidFill>
              </a:rPr>
              <a:t>l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686550" y="3413125"/>
            <a:ext cx="571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z="1600" b="1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it-IT" sz="1600" baseline="30000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2868745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677863" y="4378325"/>
            <a:ext cx="7750175" cy="20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in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soluzione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ipotonica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l’emolisi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delle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emazie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normali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è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totale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e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il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liquido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color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rosa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è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limpido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; </a:t>
            </a:r>
          </a:p>
          <a:p>
            <a:pPr algn="ctr" eaLnBrk="0" fontAlgn="base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le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emazie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microcitemiche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vengono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distrutte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solo in parte e la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soluzione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resta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torbida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.</a:t>
            </a:r>
          </a:p>
        </p:txBody>
      </p:sp>
      <p:pic>
        <p:nvPicPr>
          <p:cNvPr id="34819" name="Picture 11" descr="C:\Diapositive\RESISTENZA OSMOTICA GLOBULAR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5" y="381000"/>
            <a:ext cx="5407025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12"/>
          <p:cNvSpPr>
            <a:spLocks noChangeArrowheads="1"/>
          </p:cNvSpPr>
          <p:nvPr/>
        </p:nvSpPr>
        <p:spPr bwMode="auto">
          <a:xfrm>
            <a:off x="1828800" y="381000"/>
            <a:ext cx="5410200" cy="3733800"/>
          </a:xfrm>
          <a:prstGeom prst="rect">
            <a:avLst/>
          </a:prstGeom>
          <a:noFill/>
          <a:ln w="508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8772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037" descr="C:\Diapositive\SANGUE MICRO 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"/>
            <a:ext cx="4246563" cy="5715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1036" descr="C:\Diapositive\SANGUE NORMALE 1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4283075" cy="5715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Text Box 1028"/>
          <p:cNvSpPr txBox="1">
            <a:spLocks noChangeArrowheads="1"/>
          </p:cNvSpPr>
          <p:nvPr/>
        </p:nvSpPr>
        <p:spPr bwMode="auto">
          <a:xfrm>
            <a:off x="990600" y="6049963"/>
            <a:ext cx="2743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NORMALE</a:t>
            </a:r>
            <a:endParaRPr lang="en-US" sz="2400" b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18437" name="Text Box 1029"/>
          <p:cNvSpPr txBox="1">
            <a:spLocks noChangeArrowheads="1"/>
          </p:cNvSpPr>
          <p:nvPr/>
        </p:nvSpPr>
        <p:spPr bwMode="auto">
          <a:xfrm>
            <a:off x="4648200" y="6049963"/>
            <a:ext cx="4191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Arial" charset="0"/>
              </a:rPr>
              <a:t>MICROCITEMICO</a:t>
            </a:r>
          </a:p>
        </p:txBody>
      </p:sp>
      <p:sp>
        <p:nvSpPr>
          <p:cNvPr id="35846" name="Rectangle 1038"/>
          <p:cNvSpPr>
            <a:spLocks noChangeArrowheads="1"/>
          </p:cNvSpPr>
          <p:nvPr/>
        </p:nvSpPr>
        <p:spPr bwMode="auto">
          <a:xfrm>
            <a:off x="304800" y="228600"/>
            <a:ext cx="4267200" cy="5715000"/>
          </a:xfrm>
          <a:prstGeom prst="rect">
            <a:avLst/>
          </a:prstGeom>
          <a:noFill/>
          <a:ln w="508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847" name="Rectangle 1039"/>
          <p:cNvSpPr>
            <a:spLocks noChangeArrowheads="1"/>
          </p:cNvSpPr>
          <p:nvPr/>
        </p:nvSpPr>
        <p:spPr bwMode="auto">
          <a:xfrm>
            <a:off x="4572000" y="228600"/>
            <a:ext cx="4267200" cy="5715000"/>
          </a:xfrm>
          <a:prstGeom prst="rect">
            <a:avLst/>
          </a:prstGeom>
          <a:noFill/>
          <a:ln w="508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1887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228600" y="476250"/>
            <a:ext cx="4953000" cy="584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i globuli rossi dei malati sono quasi completamente privi di </a:t>
            </a:r>
            <a:r>
              <a:rPr lang="it-IT" sz="2800" b="1" dirty="0" err="1">
                <a:solidFill>
                  <a:srgbClr val="FFFF00"/>
                </a:solidFill>
                <a:cs typeface="Arial" charset="0"/>
              </a:rPr>
              <a:t>Hb</a:t>
            </a: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, sono molto pochi e presentano marcate  alterazioni morfologiche, alcuni sono solo dei frammenti, tutti vanno incontro ad una precoce distruzione</a:t>
            </a:r>
            <a:endParaRPr lang="en-US" sz="2800" b="1" dirty="0">
              <a:solidFill>
                <a:srgbClr val="FFFF00"/>
              </a:solidFill>
              <a:cs typeface="Arial" charset="0"/>
            </a:endParaRPr>
          </a:p>
        </p:txBody>
      </p:sp>
      <p:pic>
        <p:nvPicPr>
          <p:cNvPr id="36867" name="Picture 8" descr="C:\Diapositive\SANGUE COOLEY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0"/>
            <a:ext cx="313213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9"/>
          <p:cNvSpPr>
            <a:spLocks noChangeArrowheads="1"/>
          </p:cNvSpPr>
          <p:nvPr/>
        </p:nvSpPr>
        <p:spPr bwMode="auto">
          <a:xfrm>
            <a:off x="5486400" y="1066800"/>
            <a:ext cx="3124200" cy="4876800"/>
          </a:xfrm>
          <a:prstGeom prst="rect">
            <a:avLst/>
          </a:prstGeom>
          <a:noFill/>
          <a:ln w="508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56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6" descr="C:\Diapositive\MALATI NON CURATI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838200"/>
            <a:ext cx="32861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139700" y="333375"/>
            <a:ext cx="4287838" cy="590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NEI MALATI NON CURATI SI OSSERVANO GRAVISSIME DEFORMAZIONI     DEL CRANIO E DELLA FACCIA, OLTRE A </a:t>
            </a:r>
          </a:p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EPATO- E SPLENOMEGALIA</a:t>
            </a:r>
            <a:endParaRPr lang="en-US" sz="28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5105400" y="838200"/>
            <a:ext cx="3276600" cy="5029200"/>
          </a:xfrm>
          <a:prstGeom prst="rect">
            <a:avLst/>
          </a:prstGeom>
          <a:noFill/>
          <a:ln w="508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950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035050"/>
            <a:ext cx="7920037" cy="54181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44488"/>
            <a:ext cx="6480175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2200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539750" y="228600"/>
            <a:ext cx="8001000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FFFF00"/>
                </a:solidFill>
                <a:cs typeface="Arial" charset="0"/>
              </a:rPr>
              <a:t>FREQUENZA DELLA MICROCITEMIA NEL MONDO</a:t>
            </a:r>
          </a:p>
          <a:p>
            <a:pPr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FFFF00"/>
                </a:solidFill>
                <a:cs typeface="Arial" charset="0"/>
              </a:rPr>
              <a:t>La microcitemia è frequente in tutti i paesi che si affacciano sul Mediterraneo (da cui il nome di anemia mediterranea) e in tutto il sud-est asiatico.</a:t>
            </a: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FFFF00"/>
                </a:solidFill>
                <a:cs typeface="Arial" charset="0"/>
              </a:rPr>
              <a:t>si calcola che i portatori sani nel mondo siano circa 180.000.000; in assenza di prevenzione le nascite di nuovi malati sarebbero 70.000 ogni anno</a:t>
            </a:r>
          </a:p>
        </p:txBody>
      </p:sp>
      <p:pic>
        <p:nvPicPr>
          <p:cNvPr id="39939" name="Picture 10" descr="C:\Lezione\MONDO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3798888"/>
            <a:ext cx="4110038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AutoShape 11"/>
          <p:cNvSpPr>
            <a:spLocks noChangeArrowheads="1"/>
          </p:cNvSpPr>
          <p:nvPr/>
        </p:nvSpPr>
        <p:spPr bwMode="auto">
          <a:xfrm>
            <a:off x="1954213" y="3630613"/>
            <a:ext cx="4868862" cy="2822575"/>
          </a:xfrm>
          <a:prstGeom prst="roundRect">
            <a:avLst>
              <a:gd name="adj" fmla="val 16667"/>
            </a:avLst>
          </a:prstGeom>
          <a:noFill/>
          <a:ln w="508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90607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368300" y="1447800"/>
            <a:ext cx="391636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in Italia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vivono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circa 2.500.000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microcitemici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sani</a:t>
            </a:r>
            <a:endParaRPr lang="en-US" sz="2400" b="1" dirty="0">
              <a:solidFill>
                <a:srgbClr val="FFFF00"/>
              </a:solidFill>
              <a:cs typeface="Arial" charset="0"/>
            </a:endParaRP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grazie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alla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prevenzione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le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nascite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di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individui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malati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sono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molto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limitate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la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frequenza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dei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portatori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sani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è molto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alta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nelle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regioni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meridionali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, in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Sardegna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, in Sicilia e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nella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cs typeface="Arial" charset="0"/>
              </a:rPr>
              <a:t>regione</a:t>
            </a:r>
            <a:r>
              <a:rPr lang="en-US" sz="2400" b="1" dirty="0">
                <a:solidFill>
                  <a:srgbClr val="FFFF00"/>
                </a:solidFill>
                <a:cs typeface="Arial" charset="0"/>
              </a:rPr>
              <a:t> del delta del Po</a:t>
            </a: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0" y="533400"/>
            <a:ext cx="9144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FREQUENZA DELLE MICROCITEMIE IN ITALIA</a:t>
            </a:r>
          </a:p>
        </p:txBody>
      </p:sp>
      <p:pic>
        <p:nvPicPr>
          <p:cNvPr id="40964" name="Picture 12" descr="C:\Lezione\ITALIA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88" y="1758950"/>
            <a:ext cx="369252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AutoShape 13"/>
          <p:cNvSpPr>
            <a:spLocks noChangeArrowheads="1"/>
          </p:cNvSpPr>
          <p:nvPr/>
        </p:nvSpPr>
        <p:spPr bwMode="auto">
          <a:xfrm>
            <a:off x="4940300" y="1639888"/>
            <a:ext cx="3933825" cy="4321175"/>
          </a:xfrm>
          <a:prstGeom prst="roundRect">
            <a:avLst>
              <a:gd name="adj" fmla="val 16667"/>
            </a:avLst>
          </a:prstGeom>
          <a:noFill/>
          <a:ln w="508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41488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252413" y="188913"/>
            <a:ext cx="6767512" cy="637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CATENA di EVENTI che PORTA dal GENE al PRODOTTO POLIPEPTIDICO FUNZIONANTE</a:t>
            </a:r>
          </a:p>
          <a:p>
            <a:pPr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Il gene deve essere presente;</a:t>
            </a:r>
          </a:p>
          <a:p>
            <a:pPr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Il gene deve essere trascritto;</a:t>
            </a:r>
          </a:p>
          <a:p>
            <a:pPr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Il trascritto deve essere maturato:  rimozione degli introni, aggiunta del CAP,  aggiunta del poli-A</a:t>
            </a:r>
          </a:p>
          <a:p>
            <a:pPr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L’</a:t>
            </a:r>
            <a:r>
              <a:rPr lang="it-IT" sz="2000" b="1" dirty="0" err="1" smtClean="0">
                <a:solidFill>
                  <a:srgbClr val="FFFF00"/>
                </a:solidFill>
                <a:latin typeface="Palatino Linotype"/>
              </a:rPr>
              <a:t>mRNA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 maturo deve essere portato nel citoplasma e caricato sui ribosomi;</a:t>
            </a:r>
          </a:p>
          <a:p>
            <a:pPr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La traduzione deve avere inizio;</a:t>
            </a:r>
          </a:p>
          <a:p>
            <a:pPr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Tx/>
              <a:buAutoNum type="arabicPeriod"/>
              <a:tabLst>
                <a:tab pos="7000875" algn="l"/>
                <a:tab pos="7710488" algn="l"/>
              </a:tabLst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L’</a:t>
            </a:r>
            <a:r>
              <a:rPr lang="it-IT" sz="2000" b="1" dirty="0" err="1" smtClean="0">
                <a:solidFill>
                  <a:srgbClr val="FFFF00"/>
                </a:solidFill>
                <a:latin typeface="Palatino Linotype"/>
              </a:rPr>
              <a:t>mRNA</a:t>
            </a: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 deve essere tradotto per  tutta la sua lunghezza;</a:t>
            </a:r>
          </a:p>
          <a:p>
            <a:pPr eaLnBrk="1" fontAlgn="base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FontTx/>
              <a:buAutoNum type="arabicPeriod"/>
              <a:tabLst>
                <a:tab pos="7000875" algn="l"/>
                <a:tab pos="7710488" algn="l"/>
              </a:tabLst>
              <a:defRPr/>
            </a:pPr>
            <a:r>
              <a:rPr lang="it-IT" sz="2000" b="1" dirty="0" smtClean="0">
                <a:solidFill>
                  <a:srgbClr val="FFFF00"/>
                </a:solidFill>
                <a:latin typeface="Palatino Linotype"/>
              </a:rPr>
              <a:t>La catena polipeptidica deve essere stabile e in grado di svolgere la sua funzione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3" r="16872" b="30460"/>
          <a:stretch>
            <a:fillRect/>
          </a:stretch>
        </p:blipFill>
        <p:spPr bwMode="auto">
          <a:xfrm>
            <a:off x="6964363" y="3860800"/>
            <a:ext cx="2170112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3672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52"/>
          <a:stretch>
            <a:fillRect/>
          </a:stretch>
        </p:blipFill>
        <p:spPr bwMode="auto">
          <a:xfrm>
            <a:off x="2051050" y="862013"/>
            <a:ext cx="5040313" cy="476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356736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298575"/>
            <a:ext cx="5715000" cy="52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787400" y="188913"/>
            <a:ext cx="7559675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Rimozione degli introni dal trascritto primario </a:t>
            </a:r>
          </a:p>
        </p:txBody>
      </p:sp>
    </p:spTree>
    <p:extLst>
      <p:ext uri="{BB962C8B-B14F-4D97-AF65-F5344CB8AC3E}">
        <p14:creationId xmlns:p14="http://schemas.microsoft.com/office/powerpoint/2010/main" val="275538159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689" name="Group 257"/>
          <p:cNvGraphicFramePr>
            <a:graphicFrameLocks noGrp="1"/>
          </p:cNvGraphicFramePr>
          <p:nvPr/>
        </p:nvGraphicFramePr>
        <p:xfrm>
          <a:off x="382588" y="252413"/>
          <a:ext cx="8337550" cy="6272277"/>
        </p:xfrm>
        <a:graphic>
          <a:graphicData uri="http://schemas.openxmlformats.org/drawingml/2006/table">
            <a:tbl>
              <a:tblPr/>
              <a:tblGrid>
                <a:gridCol w="2089150"/>
                <a:gridCol w="1511300"/>
                <a:gridCol w="1152525"/>
                <a:gridCol w="936625"/>
                <a:gridCol w="2647950"/>
              </a:tblGrid>
              <a:tr h="9158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EVENTO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COMPROMESSO</a:t>
                      </a:r>
                    </a:p>
                  </a:txBody>
                  <a:tcPr marL="90000" marR="90000" marT="46763" marB="46763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REGIONE GENICA MUTATA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TIPO DI ALLELE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N° DI ALLELI NOTI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CONSEGUENZA FUNZIONALE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Trascrizione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90000" marR="90000" marT="46763" marB="46763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Promotore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(+)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19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L’attività trascrizionale residua varia tra il 20 e il 50%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13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Splicing</a:t>
                      </a:r>
                    </a:p>
                  </a:txBody>
                  <a:tcPr marL="90000" marR="90000" marT="46763" marB="46763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Introne, sito donatore o accettore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Introne, sequenze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consesus</a:t>
                      </a: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Introne, attivazione di un sito criptico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Esone, attivazione di un sito criptico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(+)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(3 MS e 2 SS)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Exon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skipping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 o ritenzione dell’introne (o di parte di esso)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mRNA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 normale presente in quantità ridotta +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mRNA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 anormale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Come sopra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Come sopra, inoltre in caso di mutazione MS la globina prodotta presenta una SSA</a:t>
                      </a:r>
                    </a:p>
                  </a:txBody>
                  <a:tcPr marL="90000" marR="90000" marT="46763" marB="46763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21063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53" name="Group 297"/>
          <p:cNvGraphicFramePr>
            <a:graphicFrameLocks noGrp="1"/>
          </p:cNvGraphicFramePr>
          <p:nvPr/>
        </p:nvGraphicFramePr>
        <p:xfrm>
          <a:off x="250825" y="125413"/>
          <a:ext cx="8482013" cy="6669087"/>
        </p:xfrm>
        <a:graphic>
          <a:graphicData uri="http://schemas.openxmlformats.org/drawingml/2006/table">
            <a:tbl>
              <a:tblPr/>
              <a:tblGrid>
                <a:gridCol w="2233101"/>
                <a:gridCol w="1511424"/>
                <a:gridCol w="1152619"/>
                <a:gridCol w="936702"/>
                <a:gridCol w="2648167"/>
              </a:tblGrid>
              <a:tr h="97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EVENTO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COMPROMESSO</a:t>
                      </a:r>
                    </a:p>
                  </a:txBody>
                  <a:tcPr marL="90007" marR="90007" marT="46800" marB="46800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REGIONE GENICA MUTATA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TIPO DI ALLELE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N° DI ALLELI NOTI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CONSEGUENZA FUNZIONALE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2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Taglio dell’RNA e poliadenilazione</a:t>
                      </a:r>
                    </a:p>
                  </a:txBody>
                  <a:tcPr marL="90007" marR="90007" marT="46800" marB="46800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Sito di adenilaz.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AATAAA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(+)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6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RNA normali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RNA instabili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2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Capping</a:t>
                      </a:r>
                    </a:p>
                  </a:txBody>
                  <a:tcPr marL="90007" marR="90007" marT="46800" marB="46800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Sito del capping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(+)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1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RNA normali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RNA instabili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Attacco al ribosoma</a:t>
                      </a:r>
                    </a:p>
                  </a:txBody>
                  <a:tcPr marL="90007" marR="90007" marT="46800" marB="46800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5’ UTR RBS=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Ribos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.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Binding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 Site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(+)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7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Assenza di traduzione 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6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Inizio traduzione</a:t>
                      </a:r>
                    </a:p>
                  </a:txBody>
                  <a:tcPr marL="90007" marR="90007" marT="46800" marB="46800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1° codone (AUG)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(0)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7 (max poss 9)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Assenza di traduzione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1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Traduzione</a:t>
                      </a:r>
                    </a:p>
                  </a:txBody>
                  <a:tcPr marL="90007" marR="90007" marT="46800" marB="46800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codificante codone senso</a:t>
                      </a: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  <a:sym typeface="Wingdings" pitchFamily="2" charset="2"/>
                        </a:rPr>
                        <a:t>STOP</a:t>
                      </a:r>
                      <a:endParaRPr kumimoji="0" lang="it-IT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(0)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16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mRNA instabile per presenza di un codone di stop prematuro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Traduzione</a:t>
                      </a:r>
                    </a:p>
                  </a:txBody>
                  <a:tcPr marL="90007" marR="90007" marT="46800" marB="46800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codificante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indel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Thal (0)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&gt; 60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Come sopra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1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Traduzione</a:t>
                      </a:r>
                    </a:p>
                  </a:txBody>
                  <a:tcPr marL="90007" marR="90007" marT="46800" marB="46800"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codificante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MS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Il polipeptide presenta una singola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sostit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j-lt"/>
                          <a:cs typeface="Arial" charset="0"/>
                        </a:rPr>
                        <a:t>. aa, le conseguenze funzionali dipendono da sede e proprietà di aa. sostituito e aa. sostituente</a:t>
                      </a:r>
                    </a:p>
                  </a:txBody>
                  <a:tcPr marL="90007" marR="90007" marT="46800" marB="46800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02311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asellaDiTesto 1"/>
          <p:cNvSpPr txBox="1">
            <a:spLocks noChangeArrowheads="1"/>
          </p:cNvSpPr>
          <p:nvPr/>
        </p:nvSpPr>
        <p:spPr bwMode="auto">
          <a:xfrm>
            <a:off x="931863" y="333375"/>
            <a:ext cx="7272337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55600" indent="-355600" eaLnBrk="1" fontAlgn="base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it-IT" sz="2000" b="1" dirty="0" err="1" smtClean="0">
                <a:solidFill>
                  <a:prstClr val="white"/>
                </a:solidFill>
                <a:latin typeface="Palatino Linotype"/>
              </a:rPr>
              <a:t>mRNA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</a:rPr>
              <a:t> con codoni di STOP che cadono prima dell’ultimo esone sono instabili e vengono degradati 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 meccanismo attraverso il quale viene impedita la produzione di ‘monconi polipeptidici’ che potrebbero essere dannosi per la cellula</a:t>
            </a:r>
          </a:p>
          <a:p>
            <a:pPr marL="355600" indent="-355600" eaLnBrk="1" fontAlgn="base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NMD  Nonsense-</a:t>
            </a:r>
            <a:r>
              <a:rPr lang="it-IT" sz="2000" b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Mediated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 </a:t>
            </a:r>
            <a:r>
              <a:rPr lang="it-IT" sz="2000" b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Decay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 = degradazione mediata da codoni non-senso</a:t>
            </a:r>
          </a:p>
          <a:p>
            <a:pPr marL="355600" indent="-355600" eaLnBrk="1" fontAlgn="base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Quando gli </a:t>
            </a:r>
            <a:r>
              <a:rPr lang="it-IT" sz="2000" b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mRNA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 arrivano nel citoplasma  sono ancora legati, in corrispondenza dei punti di </a:t>
            </a:r>
            <a:r>
              <a:rPr lang="it-IT" sz="2000" b="1" i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splicing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, a complessi proteici (EJC = </a:t>
            </a:r>
            <a:r>
              <a:rPr lang="it-IT" sz="2000" b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Exon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 Junction </a:t>
            </a:r>
            <a:r>
              <a:rPr lang="it-IT" sz="2000" b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Complex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) che vengono rimossi solo durante il primo round di traduzione. </a:t>
            </a:r>
            <a:r>
              <a:rPr lang="it-IT" sz="2000" b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mRNA</a:t>
            </a:r>
            <a:r>
              <a:rPr lang="it-IT" sz="20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 da cui non vengano rimossi gli EJC sono instabili e vengono degradati</a:t>
            </a:r>
            <a:endParaRPr lang="it-IT" sz="2000" b="1" dirty="0" smtClean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37761926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Immagine 1" descr="13_1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62"/>
          <a:stretch>
            <a:fillRect/>
          </a:stretch>
        </p:blipFill>
        <p:spPr bwMode="auto">
          <a:xfrm>
            <a:off x="103188" y="115888"/>
            <a:ext cx="8937625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CasellaDiTesto 2"/>
          <p:cNvSpPr txBox="1">
            <a:spLocks noChangeArrowheads="1"/>
          </p:cNvSpPr>
          <p:nvPr/>
        </p:nvSpPr>
        <p:spPr bwMode="auto">
          <a:xfrm>
            <a:off x="625475" y="3716338"/>
            <a:ext cx="7848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55600" indent="-3556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 smtClean="0">
                <a:solidFill>
                  <a:prstClr val="white"/>
                </a:solidFill>
                <a:latin typeface="Palatino Linotype"/>
              </a:rPr>
              <a:t>Frecce verdi </a:t>
            </a:r>
            <a:r>
              <a:rPr lang="it-IT" sz="24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 formazione di codoni di STOP prematuri prima dell’ultimo esone, </a:t>
            </a:r>
            <a:r>
              <a:rPr lang="it-IT" sz="2400" b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mRNA</a:t>
            </a:r>
            <a:r>
              <a:rPr lang="it-IT" sz="24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 instabili &gt; non produzione di ‘tronconi polipeptidici’</a:t>
            </a:r>
          </a:p>
          <a:p>
            <a:pPr marL="355600" indent="-3556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it-IT" sz="2400" b="1" dirty="0" smtClean="0">
              <a:solidFill>
                <a:prstClr val="white"/>
              </a:solidFill>
              <a:latin typeface="Palatino Linotype"/>
              <a:sym typeface="Wingdings" pitchFamily="2" charset="2"/>
            </a:endParaRPr>
          </a:p>
          <a:p>
            <a:pPr marL="355600" indent="-3556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Frecce rosse  formazione di codoni di STOP prematuri nell’ultimo esone, </a:t>
            </a:r>
            <a:r>
              <a:rPr lang="it-IT" sz="2400" b="1" dirty="0" err="1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mRNA</a:t>
            </a:r>
            <a:r>
              <a:rPr lang="it-IT" sz="2400" b="1" dirty="0" smtClean="0">
                <a:solidFill>
                  <a:prstClr val="white"/>
                </a:solidFill>
                <a:latin typeface="Palatino Linotype"/>
                <a:sym typeface="Wingdings" pitchFamily="2" charset="2"/>
              </a:rPr>
              <a:t> stabili &gt; produzione di ‘tronconi polipeptidici’. In genere comportano conseguenze fenotipiche più gravi</a:t>
            </a:r>
            <a:endParaRPr lang="it-IT" sz="2400" b="1" dirty="0" smtClean="0">
              <a:solidFill>
                <a:prstClr val="white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45836341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65100" y="333375"/>
            <a:ext cx="8859838" cy="590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531813" indent="-531813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800" b="1" dirty="0" smtClean="0">
                <a:solidFill>
                  <a:srgbClr val="FFFF00"/>
                </a:solidFill>
                <a:latin typeface="Palatino Linotype"/>
              </a:rPr>
              <a:t>Le </a:t>
            </a:r>
            <a:r>
              <a:rPr lang="it-IT" sz="2800" b="1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800" b="1" dirty="0" smtClean="0">
                <a:solidFill>
                  <a:srgbClr val="FFFF00"/>
                </a:solidFill>
                <a:latin typeface="Palatino Linotype"/>
              </a:rPr>
              <a:t> talassemie sono spesso dovute a delezione di uno o più geni </a:t>
            </a:r>
            <a:r>
              <a:rPr lang="it-IT" sz="2800" b="1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</a:p>
          <a:p>
            <a:pPr marL="531813" indent="-531813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800" b="1" dirty="0" smtClean="0">
                <a:solidFill>
                  <a:srgbClr val="FFFF00"/>
                </a:solidFill>
                <a:latin typeface="Palatino Linotype"/>
              </a:rPr>
              <a:t>La gravità clinica del fenotipo dipende dal numero di geni </a:t>
            </a:r>
            <a:r>
              <a:rPr lang="it-IT" sz="2800" b="1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800" b="1" dirty="0" smtClean="0">
                <a:solidFill>
                  <a:srgbClr val="FFFF00"/>
                </a:solidFill>
                <a:latin typeface="Palatino Linotype"/>
              </a:rPr>
              <a:t> residui</a:t>
            </a:r>
          </a:p>
          <a:p>
            <a:pPr marL="531813" indent="-531813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800" b="1" dirty="0" smtClean="0">
                <a:solidFill>
                  <a:srgbClr val="FFFF00"/>
                </a:solidFill>
                <a:latin typeface="Palatino Linotype"/>
              </a:rPr>
              <a:t>L’individuo normale ha 4 geni </a:t>
            </a:r>
            <a:r>
              <a:rPr lang="it-IT" sz="2800" b="1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800" b="1" dirty="0" smtClean="0">
                <a:solidFill>
                  <a:srgbClr val="FFFF00"/>
                </a:solidFill>
                <a:latin typeface="Palatino Linotype"/>
              </a:rPr>
              <a:t> per assetto diploide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it-IT" sz="2800" dirty="0" smtClean="0">
              <a:solidFill>
                <a:srgbClr val="FFFF00"/>
              </a:solidFill>
              <a:latin typeface="Palatino Linotype"/>
            </a:endParaRP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Individuo con 3 geni </a:t>
            </a:r>
            <a:r>
              <a:rPr lang="it-IT" sz="2400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 		    	normale</a:t>
            </a: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Individuo con 2 geni </a:t>
            </a:r>
            <a:r>
              <a:rPr lang="it-IT" sz="2400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 (-</a:t>
            </a:r>
            <a:r>
              <a:rPr lang="it-IT" sz="2400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/-</a:t>
            </a:r>
            <a:r>
              <a:rPr lang="it-IT" sz="2400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; --/</a:t>
            </a:r>
            <a:r>
              <a:rPr lang="it-IT" sz="2400" dirty="0" smtClean="0">
                <a:solidFill>
                  <a:srgbClr val="FFFF00"/>
                </a:solidFill>
                <a:latin typeface="Symbol" pitchFamily="18" charset="2"/>
              </a:rPr>
              <a:t>aa</a:t>
            </a: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)  lieve anemia</a:t>
            </a: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Individuo con 1 gene </a:t>
            </a:r>
            <a:r>
              <a:rPr lang="it-IT" sz="2400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			talassemia major</a:t>
            </a:r>
          </a:p>
          <a:p>
            <a:pPr marL="457200" indent="-457200" eaLnBrk="1" fontAlgn="base" hangingPunct="1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Individuo con  0 geni </a:t>
            </a:r>
            <a:r>
              <a:rPr lang="it-IT" sz="2400" dirty="0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it-IT" sz="2400" dirty="0" smtClean="0">
                <a:solidFill>
                  <a:srgbClr val="FFFF00"/>
                </a:solidFill>
                <a:latin typeface="Palatino Linotype"/>
              </a:rPr>
              <a:t>		    	idrope fetale                    						    (letale in utero)</a:t>
            </a:r>
          </a:p>
        </p:txBody>
      </p:sp>
    </p:spTree>
    <p:extLst>
      <p:ext uri="{BB962C8B-B14F-4D97-AF65-F5344CB8AC3E}">
        <p14:creationId xmlns:p14="http://schemas.microsoft.com/office/powerpoint/2010/main" val="325143225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69913" y="692150"/>
            <a:ext cx="79930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Perché le delezioni dei geni </a:t>
            </a:r>
            <a:r>
              <a:rPr lang="it-IT" sz="2800" b="1" dirty="0">
                <a:solidFill>
                  <a:srgbClr val="FFFF00"/>
                </a:solidFill>
                <a:latin typeface="Symbol" pitchFamily="18" charset="2"/>
                <a:cs typeface="Arial" charset="0"/>
              </a:rPr>
              <a:t>a</a:t>
            </a: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 sono frequenti ?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1412875"/>
            <a:ext cx="6665913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985838" y="5300663"/>
            <a:ext cx="71294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FFFF00"/>
                </a:solidFill>
                <a:cs typeface="Arial" charset="0"/>
              </a:rPr>
              <a:t>Elevata frequenza di </a:t>
            </a:r>
            <a:r>
              <a:rPr lang="it-IT" sz="2400" b="1" dirty="0" err="1">
                <a:solidFill>
                  <a:srgbClr val="FFFF00"/>
                </a:solidFill>
                <a:cs typeface="Arial" charset="0"/>
              </a:rPr>
              <a:t>crossing</a:t>
            </a:r>
            <a:r>
              <a:rPr lang="it-IT" sz="2400" b="1" dirty="0">
                <a:solidFill>
                  <a:srgbClr val="FFFF00"/>
                </a:solidFill>
                <a:cs typeface="Arial" charset="0"/>
              </a:rPr>
              <a:t> over dislocati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srgbClr val="FFFF00"/>
                </a:solidFill>
                <a:cs typeface="Arial" charset="0"/>
              </a:rPr>
              <a:t>favoriti dall’elevata omologia dell’intera regione</a:t>
            </a:r>
          </a:p>
        </p:txBody>
      </p:sp>
    </p:spTree>
    <p:extLst>
      <p:ext uri="{BB962C8B-B14F-4D97-AF65-F5344CB8AC3E}">
        <p14:creationId xmlns:p14="http://schemas.microsoft.com/office/powerpoint/2010/main" val="1549136264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7" b="42284"/>
          <a:stretch>
            <a:fillRect/>
          </a:stretch>
        </p:blipFill>
        <p:spPr bwMode="auto">
          <a:xfrm>
            <a:off x="250825" y="188913"/>
            <a:ext cx="4684713" cy="87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468313" y="6084888"/>
            <a:ext cx="82073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dirty="0">
                <a:solidFill>
                  <a:srgbClr val="FFFF00"/>
                </a:solidFill>
                <a:cs typeface="Arial" charset="0"/>
              </a:rPr>
              <a:t>X, Y e Z = blocchi di omologia</a:t>
            </a: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0" b="39900"/>
          <a:stretch>
            <a:fillRect/>
          </a:stretch>
        </p:blipFill>
        <p:spPr bwMode="auto">
          <a:xfrm>
            <a:off x="250825" y="1066800"/>
            <a:ext cx="4684713" cy="88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1" b="42284"/>
          <a:stretch>
            <a:fillRect/>
          </a:stretch>
        </p:blipFill>
        <p:spPr bwMode="auto">
          <a:xfrm>
            <a:off x="250825" y="2205038"/>
            <a:ext cx="468471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1" b="39900"/>
          <a:stretch>
            <a:fillRect/>
          </a:stretch>
        </p:blipFill>
        <p:spPr bwMode="auto">
          <a:xfrm>
            <a:off x="2051050" y="3082925"/>
            <a:ext cx="4684713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1" b="42284"/>
          <a:stretch>
            <a:fillRect/>
          </a:stretch>
        </p:blipFill>
        <p:spPr bwMode="auto">
          <a:xfrm>
            <a:off x="2119313" y="4273550"/>
            <a:ext cx="4684712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1" b="39900"/>
          <a:stretch>
            <a:fillRect/>
          </a:stretch>
        </p:blipFill>
        <p:spPr bwMode="auto">
          <a:xfrm>
            <a:off x="247650" y="5160963"/>
            <a:ext cx="4684713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5435600" y="476250"/>
            <a:ext cx="3240088" cy="95408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APPAIAMENTO CORRETTO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588000" y="2087563"/>
            <a:ext cx="3240088" cy="95408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APPAIAMENTO DISLOCATO 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740400" y="5211763"/>
            <a:ext cx="3240088" cy="95408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APPAIAMENTO DISLOCATO II</a:t>
            </a:r>
          </a:p>
        </p:txBody>
      </p:sp>
    </p:spTree>
    <p:extLst>
      <p:ext uri="{BB962C8B-B14F-4D97-AF65-F5344CB8AC3E}">
        <p14:creationId xmlns:p14="http://schemas.microsoft.com/office/powerpoint/2010/main" val="379772927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188" y="260350"/>
            <a:ext cx="7921625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00113" indent="-9001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dirty="0" err="1">
                <a:solidFill>
                  <a:srgbClr val="FFFF00"/>
                </a:solidFill>
                <a:cs typeface="Arial" charset="0"/>
              </a:rPr>
              <a:t>HbS</a:t>
            </a:r>
            <a:r>
              <a:rPr lang="it-IT" sz="2400" dirty="0">
                <a:solidFill>
                  <a:srgbClr val="FFFF00"/>
                </a:solidFill>
                <a:cs typeface="Arial" charset="0"/>
              </a:rPr>
              <a:t>	beta 6 Glu </a:t>
            </a: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 Val, allele responsabile dell’anemia a cellule falciformi (malattia autosomica recessiva), a livello di DNA la mutazione consiste in un cambiamento A &gt; T (il codone GAG diventa GTG)</a:t>
            </a:r>
          </a:p>
          <a:p>
            <a:pPr marL="355600" indent="-3556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gli eterozigoti </a:t>
            </a:r>
            <a:r>
              <a:rPr lang="it-IT" sz="2400" dirty="0" err="1">
                <a:solidFill>
                  <a:srgbClr val="FFFF00"/>
                </a:solidFill>
                <a:cs typeface="Arial" charset="0"/>
                <a:sym typeface="Wingdings" pitchFamily="2" charset="2"/>
              </a:rPr>
              <a:t>betaA</a:t>
            </a: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/</a:t>
            </a:r>
            <a:r>
              <a:rPr lang="it-IT" sz="2400" dirty="0" err="1">
                <a:solidFill>
                  <a:srgbClr val="FFFF00"/>
                </a:solidFill>
                <a:cs typeface="Arial" charset="0"/>
                <a:sym typeface="Wingdings" pitchFamily="2" charset="2"/>
              </a:rPr>
              <a:t>betaS</a:t>
            </a: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 sono portatori sani, i loro </a:t>
            </a:r>
            <a:r>
              <a:rPr lang="it-IT" sz="2400" dirty="0" err="1">
                <a:solidFill>
                  <a:srgbClr val="FFFF00"/>
                </a:solidFill>
                <a:cs typeface="Arial" charset="0"/>
                <a:sym typeface="Wingdings" pitchFamily="2" charset="2"/>
              </a:rPr>
              <a:t>gl.rossi</a:t>
            </a: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 vanno incontro al fenomeno della </a:t>
            </a:r>
            <a:r>
              <a:rPr lang="it-IT" sz="2400" dirty="0" err="1">
                <a:solidFill>
                  <a:srgbClr val="FFFF00"/>
                </a:solidFill>
                <a:cs typeface="Arial" charset="0"/>
                <a:sym typeface="Wingdings" pitchFamily="2" charset="2"/>
              </a:rPr>
              <a:t>falcizzazione</a:t>
            </a: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 in condizioni di bassa pressione di O</a:t>
            </a:r>
            <a:r>
              <a:rPr lang="it-IT" sz="2400" baseline="-250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2</a:t>
            </a:r>
          </a:p>
          <a:p>
            <a:pPr marL="355600" indent="-3556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gli omozigoti </a:t>
            </a:r>
            <a:r>
              <a:rPr lang="it-IT" sz="2400" dirty="0" err="1">
                <a:solidFill>
                  <a:srgbClr val="FFFF00"/>
                </a:solidFill>
                <a:cs typeface="Arial" charset="0"/>
                <a:sym typeface="Wingdings" pitchFamily="2" charset="2"/>
              </a:rPr>
              <a:t>betaS</a:t>
            </a: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/</a:t>
            </a:r>
            <a:r>
              <a:rPr lang="it-IT" sz="2400" dirty="0" err="1">
                <a:solidFill>
                  <a:srgbClr val="FFFF00"/>
                </a:solidFill>
                <a:cs typeface="Arial" charset="0"/>
                <a:sym typeface="Wingdings" pitchFamily="2" charset="2"/>
              </a:rPr>
              <a:t>betaS</a:t>
            </a: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 presentano una grave anemia emolitica e i loro </a:t>
            </a:r>
            <a:r>
              <a:rPr lang="it-IT" sz="2400" dirty="0" err="1">
                <a:solidFill>
                  <a:srgbClr val="FFFF00"/>
                </a:solidFill>
                <a:cs typeface="Arial" charset="0"/>
                <a:sym typeface="Wingdings" pitchFamily="2" charset="2"/>
              </a:rPr>
              <a:t>gl.rossi</a:t>
            </a:r>
            <a:r>
              <a:rPr lang="it-IT" sz="2400" dirty="0">
                <a:solidFill>
                  <a:srgbClr val="FFFF00"/>
                </a:solidFill>
                <a:cs typeface="Arial" charset="0"/>
                <a:sym typeface="Wingdings" pitchFamily="2" charset="2"/>
              </a:rPr>
              <a:t> sono a forma di falce</a:t>
            </a:r>
            <a:endParaRPr lang="it-IT" sz="2400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476375" y="4437063"/>
            <a:ext cx="20875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dirty="0" err="1">
                <a:solidFill>
                  <a:srgbClr val="FFFF00"/>
                </a:solidFill>
                <a:cs typeface="Arial" charset="0"/>
              </a:rPr>
              <a:t>Gl.rossi</a:t>
            </a:r>
            <a:r>
              <a:rPr lang="it-IT" dirty="0">
                <a:solidFill>
                  <a:srgbClr val="FFFF00"/>
                </a:solidFill>
                <a:cs typeface="Arial" charset="0"/>
              </a:rPr>
              <a:t> normali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476375" y="5580063"/>
            <a:ext cx="20875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dirty="0" err="1">
                <a:solidFill>
                  <a:srgbClr val="FFFF00"/>
                </a:solidFill>
                <a:cs typeface="Arial" charset="0"/>
              </a:rPr>
              <a:t>Gl.rosso</a:t>
            </a:r>
            <a:r>
              <a:rPr lang="it-IT" dirty="0">
                <a:solidFill>
                  <a:srgbClr val="FFFF00"/>
                </a:solidFill>
                <a:cs typeface="Arial" charset="0"/>
              </a:rPr>
              <a:t> falcemico</a:t>
            </a:r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4365625"/>
            <a:ext cx="1954213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Connettore 2 7"/>
          <p:cNvCxnSpPr/>
          <p:nvPr/>
        </p:nvCxnSpPr>
        <p:spPr>
          <a:xfrm flipV="1">
            <a:off x="3132138" y="5765800"/>
            <a:ext cx="1152525" cy="18415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241069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27088" y="692150"/>
            <a:ext cx="74898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Perché i </a:t>
            </a:r>
            <a:r>
              <a:rPr lang="it-IT" sz="2800" b="1" dirty="0" err="1">
                <a:solidFill>
                  <a:srgbClr val="FFFF00"/>
                </a:solidFill>
                <a:cs typeface="Arial" charset="0"/>
              </a:rPr>
              <a:t>gl.rossi</a:t>
            </a: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 assumono la forma a falce ?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>
            <a:lum bright="-26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1557338"/>
            <a:ext cx="6642100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3252" name="Text Box 3"/>
          <p:cNvSpPr txBox="1">
            <a:spLocks noChangeArrowheads="1"/>
          </p:cNvSpPr>
          <p:nvPr/>
        </p:nvSpPr>
        <p:spPr bwMode="auto">
          <a:xfrm>
            <a:off x="1116013" y="3500438"/>
            <a:ext cx="4319587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it-IT" sz="1600" b="1">
                <a:solidFill>
                  <a:srgbClr val="FFFF00"/>
                </a:solidFill>
                <a:latin typeface="Times New Roman" pitchFamily="18" charset="0"/>
                <a:ea typeface="SimSun"/>
                <a:cs typeface="SimSun"/>
              </a:rPr>
              <a:t>Ossi HbA    Deossi HbA  Ossi HbS   Deossi HbS</a:t>
            </a:r>
          </a:p>
        </p:txBody>
      </p:sp>
      <p:sp>
        <p:nvSpPr>
          <p:cNvPr id="53253" name="Text Box 4"/>
          <p:cNvSpPr txBox="1">
            <a:spLocks noChangeArrowheads="1"/>
          </p:cNvSpPr>
          <p:nvPr/>
        </p:nvSpPr>
        <p:spPr bwMode="auto">
          <a:xfrm>
            <a:off x="5600700" y="3525838"/>
            <a:ext cx="30035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it-IT" sz="1600" b="1">
                <a:solidFill>
                  <a:srgbClr val="FFFF00"/>
                </a:solidFill>
                <a:latin typeface="Times New Roman" pitchFamily="18" charset="0"/>
                <a:ea typeface="SimSun"/>
                <a:cs typeface="SimSun"/>
              </a:rPr>
              <a:t>La deossiHbS polimerizza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it-IT" sz="1600" b="1">
                <a:solidFill>
                  <a:srgbClr val="FFFF00"/>
                </a:solidFill>
                <a:latin typeface="Times New Roman" pitchFamily="18" charset="0"/>
                <a:ea typeface="SimSun"/>
                <a:cs typeface="SimSun"/>
              </a:rPr>
              <a:t>formando dei filamenti di lunghezza superiore al diametro del gl.rosso</a:t>
            </a:r>
          </a:p>
        </p:txBody>
      </p:sp>
    </p:spTree>
    <p:extLst>
      <p:ext uri="{BB962C8B-B14F-4D97-AF65-F5344CB8AC3E}">
        <p14:creationId xmlns:p14="http://schemas.microsoft.com/office/powerpoint/2010/main" val="425190212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768350"/>
            <a:ext cx="2592387" cy="546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572000" y="1125538"/>
            <a:ext cx="3960813" cy="4400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I </a:t>
            </a:r>
            <a:r>
              <a:rPr lang="it-IT" sz="2800" b="1" dirty="0" err="1">
                <a:solidFill>
                  <a:srgbClr val="FFFF00"/>
                </a:solidFill>
                <a:cs typeface="Arial" charset="0"/>
              </a:rPr>
              <a:t>gl.rossi</a:t>
            </a: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 falcemici sono più rigidi dei </a:t>
            </a:r>
            <a:r>
              <a:rPr lang="it-IT" sz="2800" b="1" dirty="0" err="1">
                <a:solidFill>
                  <a:srgbClr val="FFFF00"/>
                </a:solidFill>
                <a:cs typeface="Arial" charset="0"/>
              </a:rPr>
              <a:t>gl.rossi</a:t>
            </a:r>
            <a:r>
              <a:rPr lang="it-IT" sz="2800" b="1" dirty="0">
                <a:solidFill>
                  <a:srgbClr val="FFFF00"/>
                </a:solidFill>
                <a:cs typeface="Arial" charset="0"/>
              </a:rPr>
              <a:t> normali e non passano attraverso i capillari di piccolo calibro provocando in tal modo ostruzioni del circolo sanguigno e conseguente ischemia dei tessuti</a:t>
            </a:r>
          </a:p>
        </p:txBody>
      </p:sp>
    </p:spTree>
    <p:extLst>
      <p:ext uri="{BB962C8B-B14F-4D97-AF65-F5344CB8AC3E}">
        <p14:creationId xmlns:p14="http://schemas.microsoft.com/office/powerpoint/2010/main" val="417261852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9"/>
          <a:stretch>
            <a:fillRect/>
          </a:stretch>
        </p:blipFill>
        <p:spPr bwMode="auto">
          <a:xfrm>
            <a:off x="358775" y="836613"/>
            <a:ext cx="8426450" cy="403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88753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e">
  <a:themeElements>
    <a:clrScheme name="Elementa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1338</Words>
  <Application>Microsoft Office PowerPoint</Application>
  <PresentationFormat>Presentazione su schermo (4:3)</PresentationFormat>
  <Paragraphs>205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Elementare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 principali parametri ematologici che risultano alterati nei microcitemici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BIANCA MARIA</dc:creator>
  <cp:lastModifiedBy>BIANCA MARIA</cp:lastModifiedBy>
  <cp:revision>1</cp:revision>
  <dcterms:created xsi:type="dcterms:W3CDTF">2012-11-08T15:05:06Z</dcterms:created>
  <dcterms:modified xsi:type="dcterms:W3CDTF">2012-11-08T15:06:07Z</dcterms:modified>
</cp:coreProperties>
</file>