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71" r:id="rId4"/>
    <p:sldId id="276" r:id="rId5"/>
    <p:sldId id="278" r:id="rId6"/>
    <p:sldId id="279" r:id="rId7"/>
    <p:sldId id="280" r:id="rId8"/>
    <p:sldId id="256" r:id="rId9"/>
    <p:sldId id="270" r:id="rId10"/>
    <p:sldId id="272" r:id="rId11"/>
    <p:sldId id="274" r:id="rId12"/>
    <p:sldId id="281" r:id="rId13"/>
    <p:sldId id="282" r:id="rId14"/>
    <p:sldId id="283" r:id="rId15"/>
    <p:sldId id="284" r:id="rId16"/>
    <p:sldId id="285" r:id="rId17"/>
    <p:sldId id="286" r:id="rId18"/>
    <p:sldId id="287" r:id="rId19"/>
    <p:sldId id="289" r:id="rId20"/>
    <p:sldId id="290" r:id="rId21"/>
    <p:sldId id="291" r:id="rId22"/>
    <p:sldId id="292" r:id="rId23"/>
    <p:sldId id="293" r:id="rId24"/>
    <p:sldId id="294" r:id="rId25"/>
    <p:sldId id="295" r:id="rId26"/>
    <p:sldId id="296" r:id="rId27"/>
    <p:sldId id="297" r:id="rId28"/>
    <p:sldId id="257" r:id="rId29"/>
    <p:sldId id="298" r:id="rId30"/>
    <p:sldId id="299" r:id="rId31"/>
    <p:sldId id="258" r:id="rId32"/>
    <p:sldId id="301" r:id="rId33"/>
    <p:sldId id="259" r:id="rId34"/>
    <p:sldId id="260" r:id="rId35"/>
    <p:sldId id="261" r:id="rId36"/>
    <p:sldId id="302" r:id="rId37"/>
    <p:sldId id="262" r:id="rId38"/>
    <p:sldId id="263" r:id="rId39"/>
    <p:sldId id="264" r:id="rId40"/>
    <p:sldId id="265" r:id="rId41"/>
    <p:sldId id="266" r:id="rId42"/>
    <p:sldId id="267" r:id="rId43"/>
  </p:sldIdLst>
  <p:sldSz cx="9144000" cy="6858000" type="screen4x3"/>
  <p:notesSz cx="6881813" cy="100028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4762CE6-10C0-4667-9E9F-10D5F2AE96F2}" type="datetimeFigureOut">
              <a:rPr lang="it-IT" smtClean="0"/>
              <a:pPr/>
              <a:t>18/10/2015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292ADEE-25DB-4BE7-9363-1306E5BB1BA7}"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62CE6-10C0-4667-9E9F-10D5F2AE96F2}" type="datetimeFigureOut">
              <a:rPr lang="it-IT" smtClean="0"/>
              <a:pPr/>
              <a:t>18/10/2015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2ADEE-25DB-4BE7-9363-1306E5BB1BA7}"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larapedia.com/termodinamica/termodinamica_clip_image001.gif"/>
          <p:cNvPicPr>
            <a:picLocks noChangeAspect="1" noChangeArrowheads="1"/>
          </p:cNvPicPr>
          <p:nvPr/>
        </p:nvPicPr>
        <p:blipFill>
          <a:blip r:embed="rId2" cstate="print"/>
          <a:srcRect/>
          <a:stretch>
            <a:fillRect/>
          </a:stretch>
        </p:blipFill>
        <p:spPr bwMode="auto">
          <a:xfrm>
            <a:off x="0" y="1196752"/>
            <a:ext cx="3131840" cy="3816424"/>
          </a:xfrm>
          <a:prstGeom prst="rect">
            <a:avLst/>
          </a:prstGeom>
          <a:noFill/>
        </p:spPr>
      </p:pic>
      <p:sp>
        <p:nvSpPr>
          <p:cNvPr id="2" name="Titolo 1"/>
          <p:cNvSpPr>
            <a:spLocks noGrp="1"/>
          </p:cNvSpPr>
          <p:nvPr>
            <p:ph type="ctrTitle"/>
          </p:nvPr>
        </p:nvSpPr>
        <p:spPr>
          <a:xfrm>
            <a:off x="755576" y="260648"/>
            <a:ext cx="7772400" cy="1470025"/>
          </a:xfrm>
        </p:spPr>
        <p:txBody>
          <a:bodyPr/>
          <a:lstStyle/>
          <a:p>
            <a:r>
              <a:rPr lang="it-IT" b="1" dirty="0" smtClean="0">
                <a:solidFill>
                  <a:srgbClr val="FF0000"/>
                </a:solidFill>
                <a:latin typeface="Times New Roman" pitchFamily="18" charset="0"/>
                <a:cs typeface="Times New Roman" pitchFamily="18" charset="0"/>
              </a:rPr>
              <a:t>TERMODINAMICA</a:t>
            </a:r>
            <a:endParaRPr lang="it-IT" b="1" dirty="0">
              <a:solidFill>
                <a:srgbClr val="FF0000"/>
              </a:solidFill>
              <a:latin typeface="Times New Roman" pitchFamily="18" charset="0"/>
              <a:cs typeface="Times New Roman" pitchFamily="18" charset="0"/>
            </a:endParaRPr>
          </a:p>
        </p:txBody>
      </p:sp>
      <p:sp>
        <p:nvSpPr>
          <p:cNvPr id="3" name="Sottotitolo 2"/>
          <p:cNvSpPr>
            <a:spLocks noGrp="1"/>
          </p:cNvSpPr>
          <p:nvPr>
            <p:ph type="subTitle" idx="1"/>
          </p:nvPr>
        </p:nvSpPr>
        <p:spPr>
          <a:xfrm>
            <a:off x="3131840" y="1988840"/>
            <a:ext cx="5760640" cy="4154016"/>
          </a:xfrm>
        </p:spPr>
        <p:txBody>
          <a:bodyPr>
            <a:normAutofit fontScale="40000" lnSpcReduction="20000"/>
          </a:bodyPr>
          <a:lstStyle/>
          <a:p>
            <a:pPr algn="just"/>
            <a:r>
              <a:rPr lang="it-IT" sz="5100" dirty="0" smtClean="0">
                <a:solidFill>
                  <a:schemeClr val="tx1"/>
                </a:solidFill>
                <a:latin typeface="Times New Roman" pitchFamily="18" charset="0"/>
                <a:cs typeface="Times New Roman" pitchFamily="18" charset="0"/>
              </a:rPr>
              <a:t>Una parte dell’universo (sistema), che sia oggetto di studio dal punto di vista termodinamico, è costituito da un numero di particelle molto grande (es. 1 mole di gas).</a:t>
            </a:r>
          </a:p>
          <a:p>
            <a:pPr algn="just"/>
            <a:endParaRPr lang="it-IT" sz="5100" dirty="0" smtClean="0">
              <a:solidFill>
                <a:schemeClr val="tx1"/>
              </a:solidFill>
              <a:latin typeface="Times New Roman" pitchFamily="18" charset="0"/>
              <a:cs typeface="Times New Roman" pitchFamily="18" charset="0"/>
            </a:endParaRPr>
          </a:p>
          <a:p>
            <a:pPr algn="just"/>
            <a:endParaRPr lang="it-IT" sz="5100" dirty="0" smtClean="0">
              <a:solidFill>
                <a:schemeClr val="tx1"/>
              </a:solidFill>
              <a:latin typeface="Times New Roman" pitchFamily="18" charset="0"/>
              <a:cs typeface="Times New Roman" pitchFamily="18" charset="0"/>
            </a:endParaRPr>
          </a:p>
          <a:p>
            <a:pPr algn="just"/>
            <a:endParaRPr lang="it-IT" sz="5100" dirty="0" smtClean="0">
              <a:solidFill>
                <a:schemeClr val="tx1"/>
              </a:solidFill>
              <a:latin typeface="Times New Roman" pitchFamily="18" charset="0"/>
              <a:cs typeface="Times New Roman" pitchFamily="18" charset="0"/>
            </a:endParaRPr>
          </a:p>
          <a:p>
            <a:pPr algn="just"/>
            <a:endParaRPr lang="it-IT" sz="5100" dirty="0" smtClean="0">
              <a:solidFill>
                <a:schemeClr val="tx1"/>
              </a:solidFill>
              <a:latin typeface="Times New Roman" pitchFamily="18" charset="0"/>
              <a:cs typeface="Times New Roman" pitchFamily="18" charset="0"/>
            </a:endParaRPr>
          </a:p>
          <a:p>
            <a:pPr algn="just"/>
            <a:r>
              <a:rPr lang="it-IT" sz="5100" dirty="0" smtClean="0">
                <a:solidFill>
                  <a:schemeClr val="tx1"/>
                </a:solidFill>
                <a:latin typeface="Times New Roman" pitchFamily="18" charset="0"/>
                <a:cs typeface="Times New Roman" pitchFamily="18" charset="0"/>
              </a:rPr>
              <a:t>Studio del comportamento del sistema attraverso PROPRIETÀ MACROSCOPICHE  che risultano dal concorso delle </a:t>
            </a:r>
            <a:r>
              <a:rPr lang="it-IT" sz="5100" u="sng" dirty="0" smtClean="0">
                <a:solidFill>
                  <a:schemeClr val="tx1"/>
                </a:solidFill>
                <a:latin typeface="Times New Roman" pitchFamily="18" charset="0"/>
                <a:cs typeface="Times New Roman" pitchFamily="18" charset="0"/>
              </a:rPr>
              <a:t>proprietà microscopiche </a:t>
            </a:r>
            <a:r>
              <a:rPr lang="it-IT" sz="5100" dirty="0" smtClean="0">
                <a:solidFill>
                  <a:schemeClr val="tx1"/>
                </a:solidFill>
                <a:latin typeface="Times New Roman" pitchFamily="18" charset="0"/>
                <a:cs typeface="Times New Roman" pitchFamily="18" charset="0"/>
              </a:rPr>
              <a:t>delle singole particelle.</a:t>
            </a:r>
          </a:p>
          <a:p>
            <a:endParaRPr lang="it-IT"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latin typeface="Times New Roman" pitchFamily="18" charset="0"/>
                <a:cs typeface="Times New Roman" pitchFamily="18" charset="0"/>
              </a:rPr>
              <a:t>Sistema termodinamico</a:t>
            </a:r>
            <a:endParaRPr lang="it-IT" b="1" dirty="0">
              <a:solidFill>
                <a:srgbClr val="0070C0"/>
              </a:solidFill>
              <a:latin typeface="Times New Roman" pitchFamily="18" charset="0"/>
              <a:cs typeface="Times New Roman" pitchFamily="18" charset="0"/>
            </a:endParaRPr>
          </a:p>
        </p:txBody>
      </p:sp>
      <p:sp>
        <p:nvSpPr>
          <p:cNvPr id="3" name="Segnaposto contenuto 2"/>
          <p:cNvSpPr>
            <a:spLocks noGrp="1"/>
          </p:cNvSpPr>
          <p:nvPr>
            <p:ph idx="1"/>
          </p:nvPr>
        </p:nvSpPr>
        <p:spPr/>
        <p:txBody>
          <a:bodyPr>
            <a:normAutofit fontScale="85000" lnSpcReduction="20000"/>
          </a:bodyPr>
          <a:lstStyle/>
          <a:p>
            <a:pPr algn="just"/>
            <a:r>
              <a:rPr lang="it-IT" b="1" u="sng" dirty="0" smtClean="0">
                <a:latin typeface="Times New Roman" pitchFamily="18" charset="0"/>
                <a:cs typeface="Times New Roman" pitchFamily="18" charset="0"/>
              </a:rPr>
              <a:t>Temperatura</a:t>
            </a:r>
            <a:r>
              <a:rPr lang="it-IT" dirty="0" smtClean="0">
                <a:latin typeface="Times New Roman" pitchFamily="18" charset="0"/>
                <a:cs typeface="Times New Roman" pitchFamily="18" charset="0"/>
              </a:rPr>
              <a:t>: come manifestazione macroscopica dell’Energia Cinetica media delle molecole di un gas;</a:t>
            </a:r>
          </a:p>
          <a:p>
            <a:pPr algn="just"/>
            <a:endParaRPr lang="it-IT" dirty="0" smtClean="0">
              <a:latin typeface="Times New Roman" pitchFamily="18" charset="0"/>
              <a:cs typeface="Times New Roman" pitchFamily="18" charset="0"/>
            </a:endParaRPr>
          </a:p>
          <a:p>
            <a:pPr algn="just"/>
            <a:r>
              <a:rPr lang="it-IT" b="1" u="sng" dirty="0" smtClean="0">
                <a:latin typeface="Times New Roman" pitchFamily="18" charset="0"/>
                <a:cs typeface="Times New Roman" pitchFamily="18" charset="0"/>
              </a:rPr>
              <a:t>Pressione</a:t>
            </a:r>
            <a:r>
              <a:rPr lang="it-IT" dirty="0" smtClean="0">
                <a:latin typeface="Times New Roman" pitchFamily="18" charset="0"/>
                <a:cs typeface="Times New Roman" pitchFamily="18" charset="0"/>
              </a:rPr>
              <a:t>: come manifestazione macroscopica degli urti tra le molecole di un gas e e le pareti del recipiente.</a:t>
            </a:r>
          </a:p>
          <a:p>
            <a:pPr algn="just"/>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Possiamo, perciò, descrivere il nostro sistema attraverso la misurazione di alcune proprietà macroscopiche che dipendono dallo stato in cui si trova il sistema:</a:t>
            </a:r>
          </a:p>
          <a:p>
            <a:pPr marL="0" indent="0" algn="just">
              <a:buNone/>
            </a:pPr>
            <a:endParaRPr lang="it-IT" dirty="0" smtClean="0">
              <a:latin typeface="Times New Roman" pitchFamily="18" charset="0"/>
              <a:cs typeface="Times New Roman" pitchFamily="18" charset="0"/>
            </a:endParaRPr>
          </a:p>
          <a:p>
            <a:pPr algn="ctr">
              <a:buNone/>
            </a:pPr>
            <a:r>
              <a:rPr lang="it-IT" b="1" dirty="0" smtClean="0">
                <a:solidFill>
                  <a:schemeClr val="accent2"/>
                </a:solidFill>
                <a:latin typeface="Times New Roman" pitchFamily="18" charset="0"/>
                <a:cs typeface="Times New Roman" pitchFamily="18" charset="0"/>
              </a:rPr>
              <a:t>VARIABILI (GRANDEZZE) </a:t>
            </a:r>
            <a:r>
              <a:rPr lang="it-IT" b="1" dirty="0" err="1" smtClean="0">
                <a:solidFill>
                  <a:schemeClr val="accent2"/>
                </a:solidFill>
                <a:latin typeface="Times New Roman" pitchFamily="18" charset="0"/>
                <a:cs typeface="Times New Roman" pitchFamily="18" charset="0"/>
              </a:rPr>
              <a:t>DI</a:t>
            </a:r>
            <a:r>
              <a:rPr lang="it-IT" b="1" dirty="0" smtClean="0">
                <a:solidFill>
                  <a:schemeClr val="accent2"/>
                </a:solidFill>
                <a:latin typeface="Times New Roman" pitchFamily="18" charset="0"/>
                <a:cs typeface="Times New Roman" pitchFamily="18" charset="0"/>
              </a:rPr>
              <a:t> STATO.</a:t>
            </a:r>
            <a:endParaRPr lang="it-IT" b="1" dirty="0">
              <a:solidFill>
                <a:schemeClr val="accent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800" b="1" dirty="0" smtClean="0">
                <a:solidFill>
                  <a:srgbClr val="00B0F0"/>
                </a:solidFill>
                <a:latin typeface="Times New Roman" pitchFamily="18" charset="0"/>
                <a:cs typeface="Times New Roman" pitchFamily="18" charset="0"/>
              </a:rPr>
              <a:t>Variabili di un sistema termodinamico</a:t>
            </a:r>
            <a:endParaRPr lang="it-IT" sz="3800"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p:txBody>
          <a:bodyPr/>
          <a:lstStyle/>
          <a:p>
            <a:r>
              <a:rPr lang="it-IT" b="1" u="sng" dirty="0" smtClean="0">
                <a:latin typeface="Times New Roman" pitchFamily="18" charset="0"/>
                <a:cs typeface="Times New Roman" pitchFamily="18" charset="0"/>
              </a:rPr>
              <a:t>Variabili chimiche</a:t>
            </a:r>
            <a:r>
              <a:rPr lang="it-IT" dirty="0" smtClean="0">
                <a:latin typeface="Times New Roman" pitchFamily="18" charset="0"/>
                <a:cs typeface="Times New Roman" pitchFamily="18" charset="0"/>
              </a:rPr>
              <a:t>: servono per rappresentare la composizione del sistema (e. numero di moli, frazione molare, concentrazioni molari).</a:t>
            </a:r>
          </a:p>
          <a:p>
            <a:endParaRPr lang="it-IT" dirty="0" smtClean="0">
              <a:latin typeface="Times New Roman" pitchFamily="18" charset="0"/>
              <a:cs typeface="Times New Roman" pitchFamily="18" charset="0"/>
            </a:endParaRPr>
          </a:p>
          <a:p>
            <a:r>
              <a:rPr lang="it-IT" b="1" u="sng" dirty="0" smtClean="0">
                <a:latin typeface="Times New Roman" pitchFamily="18" charset="0"/>
                <a:cs typeface="Times New Roman" pitchFamily="18" charset="0"/>
              </a:rPr>
              <a:t>Variabili fisiche</a:t>
            </a:r>
            <a:r>
              <a:rPr lang="it-IT" dirty="0" smtClean="0">
                <a:latin typeface="Times New Roman" pitchFamily="18" charset="0"/>
                <a:cs typeface="Times New Roman" pitchFamily="18" charset="0"/>
              </a:rPr>
              <a:t>: P, T, V.</a:t>
            </a:r>
            <a:endParaRPr lang="it-I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solidFill>
                  <a:srgbClr val="00B0F0"/>
                </a:solidFill>
                <a:latin typeface="Times New Roman" pitchFamily="18" charset="0"/>
                <a:cs typeface="Times New Roman" pitchFamily="18" charset="0"/>
              </a:rPr>
              <a:t>Lo stato di un sistema termodinamico</a:t>
            </a:r>
            <a:endParaRPr lang="it-IT" dirty="0"/>
          </a:p>
        </p:txBody>
      </p:sp>
      <p:sp>
        <p:nvSpPr>
          <p:cNvPr id="3" name="Segnaposto contenuto 2"/>
          <p:cNvSpPr>
            <a:spLocks noGrp="1"/>
          </p:cNvSpPr>
          <p:nvPr>
            <p:ph idx="1"/>
          </p:nvPr>
        </p:nvSpPr>
        <p:spPr/>
        <p:txBody>
          <a:bodyPr>
            <a:normAutofit fontScale="92500" lnSpcReduction="20000"/>
          </a:bodyPr>
          <a:lstStyle/>
          <a:p>
            <a:pPr marL="0" indent="0" algn="just">
              <a:buNone/>
            </a:pPr>
            <a:r>
              <a:rPr lang="it-IT" dirty="0" smtClean="0">
                <a:latin typeface="Times New Roman" pitchFamily="18" charset="0"/>
                <a:cs typeface="Times New Roman" pitchFamily="18" charset="0"/>
              </a:rPr>
              <a:t>Si può dire che un sistema si trova in EQUILIBRIO TERMODINAMICO quando i valori di tutte le variabili che lo descrivono NON cambiano nel tempo. Viceversa, se i valori cambiano nel tempo, il sistema subisce una TRASFORMAZIONE </a:t>
            </a:r>
            <a:r>
              <a:rPr lang="it-IT" dirty="0" err="1" smtClean="0">
                <a:latin typeface="Times New Roman" pitchFamily="18" charset="0"/>
                <a:cs typeface="Times New Roman" pitchFamily="18" charset="0"/>
              </a:rPr>
              <a:t>DI</a:t>
            </a:r>
            <a:r>
              <a:rPr lang="it-IT" dirty="0" smtClean="0">
                <a:latin typeface="Times New Roman" pitchFamily="18" charset="0"/>
                <a:cs typeface="Times New Roman" pitchFamily="18" charset="0"/>
              </a:rPr>
              <a:t> STATO.</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Il cammino (o percorso) della trasformazione è costituito dall’insieme di stati intermedi attraverso i quali passa il sistema per passare dallo stato iniziale a quello finale.</a:t>
            </a:r>
            <a:endParaRPr lang="it-I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Funzioni di Stato e Percorso</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p:txBody>
          <a:bodyPr>
            <a:normAutofit fontScale="70000" lnSpcReduction="20000"/>
          </a:bodyPr>
          <a:lstStyle/>
          <a:p>
            <a:pPr marL="0" indent="0" algn="just">
              <a:buNone/>
            </a:pPr>
            <a:r>
              <a:rPr lang="it-IT" dirty="0" smtClean="0">
                <a:latin typeface="Times New Roman" pitchFamily="18" charset="0"/>
                <a:cs typeface="Times New Roman" pitchFamily="18" charset="0"/>
              </a:rPr>
              <a:t>Il valore assunto da una </a:t>
            </a:r>
            <a:r>
              <a:rPr lang="it-IT" b="1" dirty="0" smtClean="0">
                <a:latin typeface="Times New Roman" pitchFamily="18" charset="0"/>
                <a:cs typeface="Times New Roman" pitchFamily="18" charset="0"/>
              </a:rPr>
              <a:t>funzione  di  stato</a:t>
            </a:r>
            <a:r>
              <a:rPr lang="it-IT" dirty="0" smtClean="0">
                <a:latin typeface="Times New Roman" pitchFamily="18" charset="0"/>
                <a:cs typeface="Times New Roman" pitchFamily="18" charset="0"/>
              </a:rPr>
              <a:t> dipende solamente dalle condizioni in cui si  trova il sistema. È una caratteristica del sistema ed è indipendente dal modo in cui il sistema sia giunto in quelle condizioni. </a:t>
            </a:r>
          </a:p>
          <a:p>
            <a:pPr marL="0" indent="0" algn="just">
              <a:buNone/>
            </a:pPr>
            <a:r>
              <a:rPr lang="it-IT" dirty="0" smtClean="0">
                <a:latin typeface="Times New Roman" pitchFamily="18" charset="0"/>
                <a:cs typeface="Times New Roman" pitchFamily="18" charset="0"/>
              </a:rPr>
              <a:t>Sono funzioni di stato la </a:t>
            </a:r>
            <a:r>
              <a:rPr lang="it-IT" b="1" dirty="0" smtClean="0">
                <a:latin typeface="Times New Roman" pitchFamily="18" charset="0"/>
                <a:cs typeface="Times New Roman" pitchFamily="18" charset="0"/>
              </a:rPr>
              <a:t>temperatura</a:t>
            </a:r>
            <a:r>
              <a:rPr lang="it-IT" dirty="0" smtClean="0">
                <a:latin typeface="Times New Roman" pitchFamily="18" charset="0"/>
                <a:cs typeface="Times New Roman" pitchFamily="18" charset="0"/>
              </a:rPr>
              <a:t>, il </a:t>
            </a:r>
            <a:r>
              <a:rPr lang="it-IT" b="1" dirty="0" smtClean="0">
                <a:latin typeface="Times New Roman" pitchFamily="18" charset="0"/>
                <a:cs typeface="Times New Roman" pitchFamily="18" charset="0"/>
              </a:rPr>
              <a:t>volume</a:t>
            </a:r>
            <a:r>
              <a:rPr lang="it-IT" dirty="0" smtClean="0">
                <a:latin typeface="Times New Roman" pitchFamily="18" charset="0"/>
                <a:cs typeface="Times New Roman" pitchFamily="18" charset="0"/>
              </a:rPr>
              <a:t>, l'</a:t>
            </a:r>
            <a:r>
              <a:rPr lang="it-IT" b="1" dirty="0" smtClean="0">
                <a:latin typeface="Times New Roman" pitchFamily="18" charset="0"/>
                <a:cs typeface="Times New Roman" pitchFamily="18" charset="0"/>
              </a:rPr>
              <a:t>energia</a:t>
            </a:r>
            <a:r>
              <a:rPr lang="it-IT" dirty="0" smtClean="0">
                <a:latin typeface="Times New Roman" pitchFamily="18" charset="0"/>
                <a:cs typeface="Times New Roman" pitchFamily="18" charset="0"/>
              </a:rPr>
              <a:t>.</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Il valore assunto da una </a:t>
            </a:r>
            <a:r>
              <a:rPr lang="it-IT" b="1" dirty="0" smtClean="0">
                <a:latin typeface="Times New Roman" pitchFamily="18" charset="0"/>
                <a:cs typeface="Times New Roman" pitchFamily="18" charset="0"/>
              </a:rPr>
              <a:t>funzione  di  percorso</a:t>
            </a:r>
            <a:r>
              <a:rPr lang="it-IT" dirty="0" smtClean="0">
                <a:latin typeface="Times New Roman" pitchFamily="18" charset="0"/>
                <a:cs typeface="Times New Roman" pitchFamily="18" charset="0"/>
              </a:rPr>
              <a:t> dipende dal percorso effettuato ed è una caratteristica del processo in esame. </a:t>
            </a:r>
          </a:p>
          <a:p>
            <a:pPr marL="0" indent="0" algn="just">
              <a:buNone/>
            </a:pPr>
            <a:r>
              <a:rPr lang="it-IT" dirty="0" smtClean="0">
                <a:latin typeface="Times New Roman" pitchFamily="18" charset="0"/>
                <a:cs typeface="Times New Roman" pitchFamily="18" charset="0"/>
              </a:rPr>
              <a:t>Sono funzioni di percorso il </a:t>
            </a:r>
            <a:r>
              <a:rPr lang="it-IT" b="1" dirty="0" smtClean="0">
                <a:latin typeface="Times New Roman" pitchFamily="18" charset="0"/>
                <a:cs typeface="Times New Roman" pitchFamily="18" charset="0"/>
              </a:rPr>
              <a:t>lavoro</a:t>
            </a:r>
            <a:r>
              <a:rPr lang="it-IT" dirty="0" smtClean="0">
                <a:latin typeface="Times New Roman" pitchFamily="18" charset="0"/>
                <a:cs typeface="Times New Roman" pitchFamily="18" charset="0"/>
              </a:rPr>
              <a:t> e il </a:t>
            </a:r>
            <a:r>
              <a:rPr lang="it-IT" b="1" dirty="0" smtClean="0">
                <a:latin typeface="Times New Roman" pitchFamily="18" charset="0"/>
                <a:cs typeface="Times New Roman" pitchFamily="18" charset="0"/>
              </a:rPr>
              <a:t>calore</a:t>
            </a:r>
            <a:r>
              <a:rPr lang="it-IT" dirty="0" smtClean="0">
                <a:latin typeface="Times New Roman" pitchFamily="18" charset="0"/>
                <a:cs typeface="Times New Roman" pitchFamily="18" charset="0"/>
              </a:rPr>
              <a:t>.</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Ad esempio, l’altezza di una montagna è indipendente dal tragitto effettuato per arrivarci (</a:t>
            </a:r>
            <a:r>
              <a:rPr lang="it-IT" u="sng" dirty="0" smtClean="0">
                <a:latin typeface="Times New Roman" pitchFamily="18" charset="0"/>
                <a:cs typeface="Times New Roman" pitchFamily="18" charset="0"/>
              </a:rPr>
              <a:t>l’altezza è una funzione di stato</a:t>
            </a:r>
            <a:r>
              <a:rPr lang="it-IT" dirty="0" smtClean="0">
                <a:latin typeface="Times New Roman" pitchFamily="18" charset="0"/>
                <a:cs typeface="Times New Roman" pitchFamily="18" charset="0"/>
              </a:rPr>
              <a:t>), mentre la lunghezza della strada dipende dal tragitto scelto per arrivare in cima (</a:t>
            </a:r>
            <a:r>
              <a:rPr lang="it-IT" u="sng" dirty="0" smtClean="0">
                <a:latin typeface="Times New Roman" pitchFamily="18" charset="0"/>
                <a:cs typeface="Times New Roman" pitchFamily="18" charset="0"/>
              </a:rPr>
              <a:t>la lunghezza della strada è una funzione di percorso</a:t>
            </a:r>
            <a:r>
              <a:rPr lang="it-IT" dirty="0" smtClean="0">
                <a:latin typeface="Times New Roman" pitchFamily="18" charset="0"/>
                <a:cs typeface="Times New Roman" pitchFamily="18" charset="0"/>
              </a:rPr>
              <a:t>).</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Trasformazioni di STATO</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p:txBody>
          <a:bodyPr/>
          <a:lstStyle/>
          <a:p>
            <a:pPr marL="0" indent="0" algn="just">
              <a:buNone/>
            </a:pPr>
            <a:r>
              <a:rPr lang="it-IT" dirty="0" smtClean="0">
                <a:latin typeface="Times New Roman" pitchFamily="18" charset="0"/>
                <a:cs typeface="Times New Roman" pitchFamily="18" charset="0"/>
              </a:rPr>
              <a:t>Una trasformazione è </a:t>
            </a:r>
            <a:r>
              <a:rPr lang="it-IT" b="1" dirty="0" smtClean="0">
                <a:latin typeface="Times New Roman" pitchFamily="18" charset="0"/>
                <a:cs typeface="Times New Roman" pitchFamily="18" charset="0"/>
              </a:rPr>
              <a:t>REVERSIBILE</a:t>
            </a:r>
            <a:r>
              <a:rPr lang="it-IT" dirty="0" smtClean="0">
                <a:latin typeface="Times New Roman" pitchFamily="18" charset="0"/>
                <a:cs typeface="Times New Roman" pitchFamily="18" charset="0"/>
              </a:rPr>
              <a:t> se tutti gli stati attraverso i quali passa il sistema sono stati di equilibrio.</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Una trasformazione è </a:t>
            </a:r>
            <a:r>
              <a:rPr lang="it-IT" b="1" dirty="0" smtClean="0">
                <a:latin typeface="Times New Roman" pitchFamily="18" charset="0"/>
                <a:cs typeface="Times New Roman" pitchFamily="18" charset="0"/>
              </a:rPr>
              <a:t>IRREVERSIBILE</a:t>
            </a:r>
            <a:r>
              <a:rPr lang="it-IT" dirty="0" smtClean="0">
                <a:latin typeface="Times New Roman" pitchFamily="18" charset="0"/>
                <a:cs typeface="Times New Roman" pitchFamily="18" charset="0"/>
              </a:rPr>
              <a:t> se alcuni degli stati attraverso i quali passa il sistema non sono stati di equilibrio.</a:t>
            </a:r>
            <a:endParaRPr lang="it-I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TRASFORMAZIONI </a:t>
            </a:r>
            <a:r>
              <a:rPr lang="it-IT" b="1" dirty="0" err="1" smtClean="0">
                <a:solidFill>
                  <a:srgbClr val="00B0F0"/>
                </a:solidFill>
                <a:latin typeface="Times New Roman" pitchFamily="18" charset="0"/>
                <a:cs typeface="Times New Roman" pitchFamily="18" charset="0"/>
              </a:rPr>
              <a:t>DI</a:t>
            </a:r>
            <a:r>
              <a:rPr lang="it-IT" b="1" dirty="0" smtClean="0">
                <a:solidFill>
                  <a:srgbClr val="00B0F0"/>
                </a:solidFill>
                <a:latin typeface="Times New Roman" pitchFamily="18" charset="0"/>
                <a:cs typeface="Times New Roman" pitchFamily="18" charset="0"/>
              </a:rPr>
              <a:t> STATO</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a:xfrm>
            <a:off x="179512" y="1600200"/>
            <a:ext cx="8748464" cy="4525963"/>
          </a:xfrm>
        </p:spPr>
        <p:txBody>
          <a:bodyPr>
            <a:normAutofit fontScale="70000" lnSpcReduction="20000"/>
          </a:bodyPr>
          <a:lstStyle/>
          <a:p>
            <a:pPr marL="0" indent="0" algn="just">
              <a:buNone/>
            </a:pPr>
            <a:r>
              <a:rPr lang="it-IT" dirty="0" smtClean="0">
                <a:latin typeface="Times New Roman" pitchFamily="18" charset="0"/>
                <a:cs typeface="Times New Roman" pitchFamily="18" charset="0"/>
              </a:rPr>
              <a:t>TRASFORMAZIONI REVERSIBILI: </a:t>
            </a:r>
          </a:p>
          <a:p>
            <a:pPr marL="0" indent="0" algn="just">
              <a:buNone/>
            </a:pPr>
            <a:r>
              <a:rPr lang="it-IT" dirty="0" smtClean="0">
                <a:latin typeface="Times New Roman" pitchFamily="18" charset="0"/>
                <a:cs typeface="Times New Roman" pitchFamily="18" charset="0"/>
              </a:rPr>
              <a:t>sono rappresentabili in un diagramma di stato.</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TRASFORMAZIONI IRREVERSIBILI: </a:t>
            </a:r>
          </a:p>
          <a:p>
            <a:pPr marL="0" indent="0" algn="just">
              <a:buNone/>
            </a:pPr>
            <a:r>
              <a:rPr lang="it-IT" dirty="0" smtClean="0">
                <a:latin typeface="Times New Roman" pitchFamily="18" charset="0"/>
                <a:cs typeface="Times New Roman" pitchFamily="18" charset="0"/>
              </a:rPr>
              <a:t>non sono rappresentabili in un diagramma di stato.</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La </a:t>
            </a:r>
            <a:r>
              <a:rPr lang="it-IT" u="sng" dirty="0" smtClean="0">
                <a:latin typeface="Times New Roman" pitchFamily="18" charset="0"/>
                <a:cs typeface="Times New Roman" pitchFamily="18" charset="0"/>
              </a:rPr>
              <a:t>trasformazioni reversibili </a:t>
            </a:r>
            <a:r>
              <a:rPr lang="it-IT" dirty="0" smtClean="0">
                <a:latin typeface="Times New Roman" pitchFamily="18" charset="0"/>
                <a:cs typeface="Times New Roman" pitchFamily="18" charset="0"/>
              </a:rPr>
              <a:t>sono ideali e possono essere approssimate nella realtà solo da processi infinitamente lenti (trasformazioni </a:t>
            </a:r>
            <a:r>
              <a:rPr lang="it-IT" i="1" dirty="0" smtClean="0">
                <a:latin typeface="Times New Roman" pitchFamily="18" charset="0"/>
                <a:cs typeface="Times New Roman" pitchFamily="18" charset="0"/>
              </a:rPr>
              <a:t>quasi statiche</a:t>
            </a:r>
            <a:r>
              <a:rPr lang="it-IT" dirty="0" smtClean="0">
                <a:latin typeface="Times New Roman" pitchFamily="18" charset="0"/>
                <a:cs typeface="Times New Roman" pitchFamily="18" charset="0"/>
              </a:rPr>
              <a:t>) che avvengono per effetto di gradienti molto piccoli infinitesimali.</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Le </a:t>
            </a:r>
            <a:r>
              <a:rPr lang="it-IT" u="sng" dirty="0" smtClean="0">
                <a:latin typeface="Times New Roman" pitchFamily="18" charset="0"/>
                <a:cs typeface="Times New Roman" pitchFamily="18" charset="0"/>
              </a:rPr>
              <a:t>trasformazioni reali</a:t>
            </a:r>
            <a:r>
              <a:rPr lang="it-IT" dirty="0" smtClean="0">
                <a:latin typeface="Times New Roman" pitchFamily="18" charset="0"/>
                <a:cs typeface="Times New Roman" pitchFamily="18" charset="0"/>
              </a:rPr>
              <a:t>, che avvengono in tempi finiti, sono IRREVERSIBILI.</a:t>
            </a:r>
            <a:endParaRPr lang="it-I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b="86227"/>
          <a:stretch>
            <a:fillRect/>
          </a:stretch>
        </p:blipFill>
        <p:spPr bwMode="auto">
          <a:xfrm>
            <a:off x="395288" y="188640"/>
            <a:ext cx="8353425" cy="648072"/>
          </a:xfrm>
          <a:prstGeom prst="rect">
            <a:avLst/>
          </a:prstGeom>
          <a:noFill/>
          <a:ln w="9525">
            <a:noFill/>
            <a:miter lim="800000"/>
            <a:headEnd/>
            <a:tailEnd/>
          </a:ln>
        </p:spPr>
      </p:pic>
      <p:sp>
        <p:nvSpPr>
          <p:cNvPr id="3" name="CasellaDiTesto 2"/>
          <p:cNvSpPr txBox="1"/>
          <p:nvPr/>
        </p:nvSpPr>
        <p:spPr>
          <a:xfrm>
            <a:off x="467544" y="1031825"/>
            <a:ext cx="8064895" cy="3693319"/>
          </a:xfrm>
          <a:prstGeom prst="rect">
            <a:avLst/>
          </a:prstGeom>
          <a:noFill/>
        </p:spPr>
        <p:txBody>
          <a:bodyPr wrap="square" rtlCol="0">
            <a:spAutoFit/>
          </a:bodyPr>
          <a:lstStyle/>
          <a:p>
            <a:pPr algn="just"/>
            <a:r>
              <a:rPr lang="it-IT" dirty="0" smtClean="0">
                <a:latin typeface="Times New Roman" pitchFamily="18" charset="0"/>
                <a:cs typeface="Times New Roman" pitchFamily="18" charset="0"/>
              </a:rPr>
              <a:t>Il termine </a:t>
            </a:r>
            <a:r>
              <a:rPr lang="it-IT" b="1" u="sng" dirty="0" smtClean="0">
                <a:latin typeface="Times New Roman" pitchFamily="18" charset="0"/>
                <a:cs typeface="Times New Roman" pitchFamily="18" charset="0"/>
              </a:rPr>
              <a:t>SISTEMA</a:t>
            </a:r>
            <a:r>
              <a:rPr lang="it-IT" dirty="0" smtClean="0">
                <a:latin typeface="Times New Roman" pitchFamily="18" charset="0"/>
                <a:cs typeface="Times New Roman" pitchFamily="18" charset="0"/>
              </a:rPr>
              <a:t> viene qui impiegato per descrivere la regione di spazio cui vengono limitate le nostre osservazioni. Tutto ciò che non appartiene al sistema è detto </a:t>
            </a:r>
            <a:r>
              <a:rPr lang="it-IT" b="1" dirty="0" smtClean="0">
                <a:latin typeface="Times New Roman" pitchFamily="18" charset="0"/>
                <a:cs typeface="Times New Roman" pitchFamily="18" charset="0"/>
              </a:rPr>
              <a:t>ambiente</a:t>
            </a:r>
            <a:r>
              <a:rPr lang="it-IT" dirty="0" smtClean="0">
                <a:latin typeface="Times New Roman" pitchFamily="18" charset="0"/>
                <a:cs typeface="Times New Roman" pitchFamily="18" charset="0"/>
              </a:rPr>
              <a:t> </a:t>
            </a:r>
            <a:r>
              <a:rPr lang="it-IT" b="1" dirty="0" smtClean="0">
                <a:latin typeface="Times New Roman" pitchFamily="18" charset="0"/>
                <a:cs typeface="Times New Roman" pitchFamily="18" charset="0"/>
              </a:rPr>
              <a:t>esterno</a:t>
            </a:r>
            <a:r>
              <a:rPr lang="it-IT" dirty="0" smtClean="0">
                <a:latin typeface="Times New Roman" pitchFamily="18" charset="0"/>
                <a:cs typeface="Times New Roman" pitchFamily="18" charset="0"/>
              </a:rPr>
              <a:t> o </a:t>
            </a:r>
            <a:r>
              <a:rPr lang="it-IT" b="1" dirty="0" smtClean="0">
                <a:latin typeface="Times New Roman" pitchFamily="18" charset="0"/>
                <a:cs typeface="Times New Roman" pitchFamily="18" charset="0"/>
              </a:rPr>
              <a:t>intorno</a:t>
            </a:r>
            <a:r>
              <a:rPr lang="it-IT" dirty="0" smtClean="0">
                <a:latin typeface="Times New Roman" pitchFamily="18" charset="0"/>
                <a:cs typeface="Times New Roman" pitchFamily="18" charset="0"/>
              </a:rPr>
              <a:t> del sistema. Il sistema più il suo intorno costituiscono complessivamente l’</a:t>
            </a:r>
            <a:r>
              <a:rPr lang="it-IT" b="1" dirty="0" smtClean="0">
                <a:latin typeface="Times New Roman" pitchFamily="18" charset="0"/>
                <a:cs typeface="Times New Roman" pitchFamily="18" charset="0"/>
              </a:rPr>
              <a:t>universo. </a:t>
            </a:r>
          </a:p>
          <a:p>
            <a:pPr algn="just"/>
            <a:r>
              <a:rPr lang="it-IT" dirty="0" smtClean="0">
                <a:latin typeface="Times New Roman" pitchFamily="18" charset="0"/>
                <a:cs typeface="Times New Roman" pitchFamily="18" charset="0"/>
              </a:rPr>
              <a:t/>
            </a:r>
            <a:br>
              <a:rPr lang="it-IT" dirty="0" smtClean="0">
                <a:latin typeface="Times New Roman" pitchFamily="18" charset="0"/>
                <a:cs typeface="Times New Roman" pitchFamily="18" charset="0"/>
              </a:rPr>
            </a:br>
            <a:r>
              <a:rPr lang="it-IT" dirty="0" smtClean="0">
                <a:latin typeface="Times New Roman" pitchFamily="18" charset="0"/>
                <a:cs typeface="Times New Roman" pitchFamily="18" charset="0"/>
              </a:rPr>
              <a:t>In linea di principio l’universo è costituito dall’universo propriamente detto, ma in pratica con questo termine si indica solo il sistema e quella parte dell’ambiente esterno con cui il sistema è a diretto contatto. </a:t>
            </a:r>
          </a:p>
          <a:p>
            <a:pPr algn="just"/>
            <a:endParaRPr lang="it-IT" dirty="0" smtClean="0">
              <a:latin typeface="Times New Roman" pitchFamily="18" charset="0"/>
              <a:cs typeface="Times New Roman" pitchFamily="18" charset="0"/>
            </a:endParaRPr>
          </a:p>
          <a:p>
            <a:pPr algn="just"/>
            <a:r>
              <a:rPr lang="it-IT" b="1" dirty="0" smtClean="0">
                <a:solidFill>
                  <a:schemeClr val="accent6">
                    <a:lumMod val="75000"/>
                  </a:schemeClr>
                </a:solidFill>
                <a:latin typeface="Times New Roman" pitchFamily="18" charset="0"/>
                <a:cs typeface="Times New Roman" pitchFamily="18" charset="0"/>
              </a:rPr>
              <a:t>Un SISTEMA CHIMICO è tipicamente composto dalle specie chimiche coinvolte nella reazione, mentre possiamo in pratica limitare l'ambiente esterno al recipiente che le contiene ed alla porzione di spazio circostante con cui il sistema intrattiene eventuali scambi di energia e/o di materia.</a:t>
            </a:r>
            <a:endParaRPr lang="it-IT" b="1" dirty="0">
              <a:solidFill>
                <a:schemeClr val="accent6">
                  <a:lumMod val="75000"/>
                </a:schemeClr>
              </a:solidFill>
              <a:latin typeface="Times New Roman" pitchFamily="18" charset="0"/>
              <a:cs typeface="Times New Roman" pitchFamily="18" charset="0"/>
            </a:endParaRPr>
          </a:p>
        </p:txBody>
      </p:sp>
      <p:pic>
        <p:nvPicPr>
          <p:cNvPr id="4" name="Picture 2"/>
          <p:cNvPicPr>
            <a:picLocks noChangeAspect="1" noChangeArrowheads="1"/>
          </p:cNvPicPr>
          <p:nvPr/>
        </p:nvPicPr>
        <p:blipFill>
          <a:blip r:embed="rId2" cstate="print"/>
          <a:srcRect t="24566" b="31636"/>
          <a:stretch>
            <a:fillRect/>
          </a:stretch>
        </p:blipFill>
        <p:spPr bwMode="auto">
          <a:xfrm>
            <a:off x="395536" y="4653136"/>
            <a:ext cx="8353425" cy="20608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Termodinamica chimica</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a:xfrm>
            <a:off x="457200" y="1600200"/>
            <a:ext cx="8229600" cy="4853135"/>
          </a:xfrm>
        </p:spPr>
        <p:txBody>
          <a:bodyPr>
            <a:normAutofit fontScale="62500" lnSpcReduction="20000"/>
          </a:bodyPr>
          <a:lstStyle/>
          <a:p>
            <a:pPr marL="0" indent="0" algn="just">
              <a:buNone/>
            </a:pPr>
            <a:r>
              <a:rPr lang="it-IT" dirty="0" smtClean="0">
                <a:latin typeface="Times New Roman" pitchFamily="18" charset="0"/>
                <a:cs typeface="Times New Roman" pitchFamily="18" charset="0"/>
              </a:rPr>
              <a:t>Per descrivere in modo completo una reazione chimica </a:t>
            </a:r>
            <a:r>
              <a:rPr lang="it-IT" u="sng" dirty="0" smtClean="0">
                <a:latin typeface="Times New Roman" pitchFamily="18" charset="0"/>
                <a:cs typeface="Times New Roman" pitchFamily="18" charset="0"/>
              </a:rPr>
              <a:t>non è sufficiente </a:t>
            </a:r>
            <a:r>
              <a:rPr lang="it-IT" dirty="0" smtClean="0">
                <a:latin typeface="Times New Roman" pitchFamily="18" charset="0"/>
                <a:cs typeface="Times New Roman" pitchFamily="18" charset="0"/>
              </a:rPr>
              <a:t>specificare il numero di moli di reagenti e prodotti di reazione che vi partecipano, ma è necessario descrivere anche i fenomeni energetici che l’accompagnano.</a:t>
            </a:r>
          </a:p>
          <a:p>
            <a:pPr marL="0" indent="0" algn="just">
              <a:buNone/>
            </a:pPr>
            <a:r>
              <a:rPr lang="it-IT" dirty="0" smtClean="0">
                <a:latin typeface="Times New Roman" pitchFamily="18" charset="0"/>
                <a:cs typeface="Times New Roman" pitchFamily="18" charset="0"/>
              </a:rPr>
              <a:t/>
            </a:r>
            <a:br>
              <a:rPr lang="it-IT" dirty="0" smtClean="0">
                <a:latin typeface="Times New Roman" pitchFamily="18" charset="0"/>
                <a:cs typeface="Times New Roman" pitchFamily="18" charset="0"/>
              </a:rPr>
            </a:br>
            <a:r>
              <a:rPr lang="it-IT" dirty="0" smtClean="0">
                <a:latin typeface="Times New Roman" pitchFamily="18" charset="0"/>
                <a:cs typeface="Times New Roman" pitchFamily="18" charset="0"/>
              </a:rPr>
              <a:t>Tale descrizione è compito della </a:t>
            </a:r>
            <a:r>
              <a:rPr lang="it-IT" b="1" dirty="0" smtClean="0">
                <a:latin typeface="Times New Roman" pitchFamily="18" charset="0"/>
                <a:cs typeface="Times New Roman" pitchFamily="18" charset="0"/>
              </a:rPr>
              <a:t>TERMODINAMICA</a:t>
            </a:r>
            <a:r>
              <a:rPr lang="it-IT" dirty="0" smtClean="0">
                <a:latin typeface="Times New Roman" pitchFamily="18" charset="0"/>
                <a:cs typeface="Times New Roman" pitchFamily="18" charset="0"/>
              </a:rPr>
              <a:t> la quale permette di stabilire se una reazione chimica, scritta sulla carta, avvenga effettivamente in pratica.</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In definitiva, attraverso lo studio delle trasformazioni energetiche che accompagnano sempre i fenomeni chimici, è possibile evidenziare i criteri di spontaneità delle reazioni e definire quali sono le condizioni termodinamiche affinché una reazione possa prodursi con la massima efficienza.</a:t>
            </a:r>
          </a:p>
          <a:p>
            <a:pPr marL="0" indent="0" algn="just">
              <a:buNone/>
            </a:pPr>
            <a:endParaRPr lang="it-IT" dirty="0" smtClean="0">
              <a:latin typeface="Times New Roman" pitchFamily="18" charset="0"/>
              <a:cs typeface="Times New Roman" pitchFamily="18" charset="0"/>
            </a:endParaRPr>
          </a:p>
          <a:p>
            <a:pPr marL="0" indent="0" algn="just">
              <a:buNone/>
            </a:pPr>
            <a:r>
              <a:rPr lang="it-IT" i="1" dirty="0" smtClean="0">
                <a:latin typeface="Times New Roman" pitchFamily="18" charset="0"/>
                <a:cs typeface="Times New Roman" pitchFamily="18" charset="0"/>
              </a:rPr>
              <a:t>E' bene comunque ricordare che la termodinamica, occupandosi dei sistemi al punto di equilibrio, non è in grado di stabilire con che velocità una reazione avviene, ma solo se si produce e in che proporzione.</a:t>
            </a:r>
          </a:p>
          <a:p>
            <a:pPr>
              <a:buNone/>
            </a:pPr>
            <a:endParaRPr lang="it-IT"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cstate="print"/>
          <a:srcRect/>
          <a:stretch>
            <a:fillRect/>
          </a:stretch>
        </p:blipFill>
        <p:spPr bwMode="auto">
          <a:xfrm>
            <a:off x="2915816" y="4365104"/>
            <a:ext cx="2952328" cy="2263018"/>
          </a:xfrm>
          <a:prstGeom prst="rect">
            <a:avLst/>
          </a:prstGeom>
          <a:noFill/>
          <a:ln w="9525">
            <a:noFill/>
            <a:miter lim="800000"/>
            <a:headEnd/>
            <a:tailEnd/>
          </a:ln>
        </p:spPr>
      </p:pic>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Termodinamica chimica</a:t>
            </a:r>
            <a:endParaRPr lang="it-IT" dirty="0"/>
          </a:p>
        </p:txBody>
      </p:sp>
      <p:sp>
        <p:nvSpPr>
          <p:cNvPr id="3" name="Segnaposto contenuto 2"/>
          <p:cNvSpPr>
            <a:spLocks noGrp="1"/>
          </p:cNvSpPr>
          <p:nvPr>
            <p:ph idx="1"/>
          </p:nvPr>
        </p:nvSpPr>
        <p:spPr>
          <a:xfrm>
            <a:off x="457200" y="1340769"/>
            <a:ext cx="8229600" cy="3384376"/>
          </a:xfrm>
        </p:spPr>
        <p:txBody>
          <a:bodyPr/>
          <a:lstStyle/>
          <a:p>
            <a:pPr algn="just">
              <a:buNone/>
            </a:pPr>
            <a:r>
              <a:rPr lang="it-IT" dirty="0" smtClean="0">
                <a:latin typeface="Times New Roman" pitchFamily="18" charset="0"/>
                <a:cs typeface="Times New Roman" pitchFamily="18" charset="0"/>
              </a:rPr>
              <a:t>a) Si definiscono </a:t>
            </a:r>
            <a:r>
              <a:rPr lang="it-IT" i="1" u="sng" dirty="0" smtClean="0">
                <a:latin typeface="Times New Roman" pitchFamily="18" charset="0"/>
                <a:cs typeface="Times New Roman" pitchFamily="18" charset="0"/>
              </a:rPr>
              <a:t>aperti</a:t>
            </a:r>
            <a:r>
              <a:rPr lang="it-IT" dirty="0" smtClean="0">
                <a:latin typeface="Times New Roman" pitchFamily="18" charset="0"/>
                <a:cs typeface="Times New Roman" pitchFamily="18" charset="0"/>
              </a:rPr>
              <a:t> i sistemi in grado di </a:t>
            </a:r>
            <a:r>
              <a:rPr lang="it-IT" u="sng" dirty="0" smtClean="0">
                <a:latin typeface="Times New Roman" pitchFamily="18" charset="0"/>
                <a:cs typeface="Times New Roman" pitchFamily="18" charset="0"/>
              </a:rPr>
              <a:t>scambiare energia e materia</a:t>
            </a:r>
            <a:r>
              <a:rPr lang="it-IT" dirty="0" smtClean="0">
                <a:latin typeface="Times New Roman" pitchFamily="18" charset="0"/>
                <a:cs typeface="Times New Roman" pitchFamily="18" charset="0"/>
              </a:rPr>
              <a:t> con l'ambiente</a:t>
            </a:r>
          </a:p>
          <a:p>
            <a:pPr algn="just">
              <a:buNone/>
            </a:pPr>
            <a:r>
              <a:rPr lang="it-IT" dirty="0" smtClean="0">
                <a:latin typeface="Times New Roman" pitchFamily="18" charset="0"/>
                <a:cs typeface="Times New Roman" pitchFamily="18" charset="0"/>
              </a:rPr>
              <a:t>b) Si definiscono </a:t>
            </a:r>
            <a:r>
              <a:rPr lang="it-IT" i="1" u="sng" dirty="0" smtClean="0">
                <a:latin typeface="Times New Roman" pitchFamily="18" charset="0"/>
                <a:cs typeface="Times New Roman" pitchFamily="18" charset="0"/>
              </a:rPr>
              <a:t>chiusi</a:t>
            </a:r>
            <a:r>
              <a:rPr lang="it-IT" dirty="0" smtClean="0">
                <a:latin typeface="Times New Roman" pitchFamily="18" charset="0"/>
                <a:cs typeface="Times New Roman" pitchFamily="18" charset="0"/>
              </a:rPr>
              <a:t> i sistemi in grado di </a:t>
            </a:r>
            <a:r>
              <a:rPr lang="it-IT" u="sng" dirty="0" smtClean="0">
                <a:latin typeface="Times New Roman" pitchFamily="18" charset="0"/>
                <a:cs typeface="Times New Roman" pitchFamily="18" charset="0"/>
              </a:rPr>
              <a:t>scambiare solo energia</a:t>
            </a:r>
            <a:r>
              <a:rPr lang="it-IT" dirty="0" smtClean="0">
                <a:latin typeface="Times New Roman" pitchFamily="18" charset="0"/>
                <a:cs typeface="Times New Roman" pitchFamily="18" charset="0"/>
              </a:rPr>
              <a:t> con l'ambiente</a:t>
            </a:r>
          </a:p>
          <a:p>
            <a:pPr algn="just">
              <a:buNone/>
            </a:pPr>
            <a:r>
              <a:rPr lang="it-IT" dirty="0" smtClean="0">
                <a:latin typeface="Times New Roman" pitchFamily="18" charset="0"/>
                <a:cs typeface="Times New Roman" pitchFamily="18" charset="0"/>
              </a:rPr>
              <a:t>c) Si definiscono </a:t>
            </a:r>
            <a:r>
              <a:rPr lang="it-IT" i="1" u="sng" dirty="0" smtClean="0">
                <a:latin typeface="Times New Roman" pitchFamily="18" charset="0"/>
                <a:cs typeface="Times New Roman" pitchFamily="18" charset="0"/>
              </a:rPr>
              <a:t>isolati</a:t>
            </a:r>
            <a:r>
              <a:rPr lang="it-IT" dirty="0" smtClean="0">
                <a:latin typeface="Times New Roman" pitchFamily="18" charset="0"/>
                <a:cs typeface="Times New Roman" pitchFamily="18" charset="0"/>
              </a:rPr>
              <a:t> i sistemi che non sono in grado di effettuare scambi con l'ambiente.</a:t>
            </a:r>
          </a:p>
          <a:p>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600200"/>
            <a:ext cx="8229600" cy="4637111"/>
          </a:xfrm>
        </p:spPr>
        <p:txBody>
          <a:bodyPr>
            <a:normAutofit fontScale="40000" lnSpcReduction="20000"/>
          </a:bodyPr>
          <a:lstStyle/>
          <a:p>
            <a:pPr marL="0" indent="0" algn="just">
              <a:buNone/>
            </a:pPr>
            <a:r>
              <a:rPr lang="it-IT" sz="4600" dirty="0" smtClean="0">
                <a:latin typeface="Times New Roman" pitchFamily="18" charset="0"/>
                <a:cs typeface="Times New Roman" pitchFamily="18" charset="0"/>
              </a:rPr>
              <a:t>Come tutti i sistemi anche un sistema chimico possiede energia.</a:t>
            </a:r>
          </a:p>
          <a:p>
            <a:pPr marL="0" indent="0" algn="just">
              <a:buNone/>
            </a:pPr>
            <a:endParaRPr lang="it-IT" sz="4600" dirty="0" smtClean="0">
              <a:latin typeface="Times New Roman" pitchFamily="18" charset="0"/>
              <a:cs typeface="Times New Roman" pitchFamily="18" charset="0"/>
            </a:endParaRPr>
          </a:p>
          <a:p>
            <a:pPr marL="0" indent="0" algn="just">
              <a:buNone/>
            </a:pPr>
            <a:r>
              <a:rPr lang="it-IT" sz="4600" dirty="0" smtClean="0">
                <a:latin typeface="Times New Roman" pitchFamily="18" charset="0"/>
                <a:cs typeface="Times New Roman" pitchFamily="18" charset="0"/>
              </a:rPr>
              <a:t>L'</a:t>
            </a:r>
            <a:r>
              <a:rPr lang="it-IT" sz="4600" b="1" i="1" u="sng" dirty="0" smtClean="0">
                <a:latin typeface="Times New Roman" pitchFamily="18" charset="0"/>
                <a:cs typeface="Times New Roman" pitchFamily="18" charset="0"/>
              </a:rPr>
              <a:t>energia</a:t>
            </a:r>
            <a:r>
              <a:rPr lang="it-IT" sz="4600" i="1" u="sng" dirty="0" smtClean="0">
                <a:latin typeface="Times New Roman" pitchFamily="18" charset="0"/>
                <a:cs typeface="Times New Roman" pitchFamily="18" charset="0"/>
              </a:rPr>
              <a:t> viene definita come la capacità di compiere lavoro o di trasferire calore</a:t>
            </a:r>
            <a:r>
              <a:rPr lang="it-IT" sz="4600" dirty="0" smtClean="0">
                <a:latin typeface="Times New Roman" pitchFamily="18" charset="0"/>
                <a:cs typeface="Times New Roman" pitchFamily="18" charset="0"/>
              </a:rPr>
              <a:t>.  Le unità di misura dell'energia sono quindi le stesse del lavoro e del calore.</a:t>
            </a:r>
          </a:p>
          <a:p>
            <a:pPr marL="0" indent="0" algn="just">
              <a:buNone/>
            </a:pPr>
            <a:endParaRPr lang="it-IT" sz="4600" dirty="0" smtClean="0">
              <a:latin typeface="Times New Roman" pitchFamily="18" charset="0"/>
              <a:cs typeface="Times New Roman" pitchFamily="18" charset="0"/>
            </a:endParaRPr>
          </a:p>
          <a:p>
            <a:pPr marL="0" indent="0" algn="just">
              <a:buNone/>
            </a:pPr>
            <a:r>
              <a:rPr lang="it-IT" sz="4600" dirty="0" smtClean="0">
                <a:latin typeface="Times New Roman" pitchFamily="18" charset="0"/>
                <a:cs typeface="Times New Roman" pitchFamily="18" charset="0"/>
              </a:rPr>
              <a:t>Il</a:t>
            </a:r>
            <a:r>
              <a:rPr lang="it-IT" sz="4600" b="1" dirty="0" smtClean="0">
                <a:latin typeface="Times New Roman" pitchFamily="18" charset="0"/>
                <a:cs typeface="Times New Roman" pitchFamily="18" charset="0"/>
              </a:rPr>
              <a:t> calore (</a:t>
            </a:r>
            <a:r>
              <a:rPr lang="it-IT" sz="4600" b="1" i="1" dirty="0" smtClean="0">
                <a:latin typeface="Times New Roman" pitchFamily="18" charset="0"/>
                <a:cs typeface="Times New Roman" pitchFamily="18" charset="0"/>
              </a:rPr>
              <a:t>q</a:t>
            </a:r>
            <a:r>
              <a:rPr lang="it-IT" sz="4600" b="1" dirty="0" smtClean="0">
                <a:latin typeface="Times New Roman" pitchFamily="18" charset="0"/>
                <a:cs typeface="Times New Roman" pitchFamily="18" charset="0"/>
              </a:rPr>
              <a:t>) </a:t>
            </a:r>
            <a:r>
              <a:rPr lang="it-IT" sz="4600" dirty="0" smtClean="0">
                <a:latin typeface="Times New Roman" pitchFamily="18" charset="0"/>
                <a:cs typeface="Times New Roman" pitchFamily="18" charset="0"/>
              </a:rPr>
              <a:t>è l’energia termica trasferita tra il sistema e l’ambiente come risultato di differenze di temperatura.</a:t>
            </a:r>
          </a:p>
          <a:p>
            <a:pPr marL="0" indent="0" algn="just">
              <a:buNone/>
            </a:pPr>
            <a:r>
              <a:rPr lang="it-IT" sz="4600" dirty="0" smtClean="0">
                <a:latin typeface="Times New Roman" pitchFamily="18" charset="0"/>
                <a:cs typeface="Times New Roman" pitchFamily="18" charset="0"/>
              </a:rPr>
              <a:t/>
            </a:r>
            <a:br>
              <a:rPr lang="it-IT" sz="4600" dirty="0" smtClean="0">
                <a:latin typeface="Times New Roman" pitchFamily="18" charset="0"/>
                <a:cs typeface="Times New Roman" pitchFamily="18" charset="0"/>
              </a:rPr>
            </a:br>
            <a:r>
              <a:rPr lang="it-IT" sz="4600" dirty="0" smtClean="0">
                <a:latin typeface="Times New Roman" pitchFamily="18" charset="0"/>
                <a:cs typeface="Times New Roman" pitchFamily="18" charset="0"/>
              </a:rPr>
              <a:t>Il</a:t>
            </a:r>
            <a:r>
              <a:rPr lang="it-IT" sz="4600" b="1" dirty="0" smtClean="0">
                <a:latin typeface="Times New Roman" pitchFamily="18" charset="0"/>
                <a:cs typeface="Times New Roman" pitchFamily="18" charset="0"/>
              </a:rPr>
              <a:t> lavoro (</a:t>
            </a:r>
            <a:r>
              <a:rPr lang="it-IT" sz="4600" b="1" i="1" dirty="0" smtClean="0">
                <a:latin typeface="Times New Roman" pitchFamily="18" charset="0"/>
                <a:cs typeface="Times New Roman" pitchFamily="18" charset="0"/>
              </a:rPr>
              <a:t>w</a:t>
            </a:r>
            <a:r>
              <a:rPr lang="it-IT" sz="4600" b="1" dirty="0" smtClean="0">
                <a:latin typeface="Times New Roman" pitchFamily="18" charset="0"/>
                <a:cs typeface="Times New Roman" pitchFamily="18" charset="0"/>
              </a:rPr>
              <a:t>) </a:t>
            </a:r>
            <a:r>
              <a:rPr lang="it-IT" sz="4600" dirty="0" smtClean="0">
                <a:latin typeface="Times New Roman" pitchFamily="18" charset="0"/>
                <a:cs typeface="Times New Roman" pitchFamily="18" charset="0"/>
              </a:rPr>
              <a:t>è l’energia trasferita tra il sistema e l’ambiente come risultato di una forza che opera su una distanza.</a:t>
            </a:r>
          </a:p>
          <a:p>
            <a:pPr marL="0" indent="0" algn="ctr">
              <a:buNone/>
            </a:pPr>
            <a:r>
              <a:rPr lang="it-IT" sz="4600" dirty="0" smtClean="0">
                <a:latin typeface="Times New Roman" pitchFamily="18" charset="0"/>
                <a:cs typeface="Times New Roman" pitchFamily="18" charset="0"/>
              </a:rPr>
              <a:t/>
            </a:r>
            <a:br>
              <a:rPr lang="it-IT" sz="4600" dirty="0" smtClean="0">
                <a:latin typeface="Times New Roman" pitchFamily="18" charset="0"/>
                <a:cs typeface="Times New Roman" pitchFamily="18" charset="0"/>
              </a:rPr>
            </a:br>
            <a:r>
              <a:rPr lang="it-IT" sz="4600" i="1" dirty="0" smtClean="0">
                <a:latin typeface="Times New Roman" pitchFamily="18" charset="0"/>
                <a:cs typeface="Times New Roman" pitchFamily="18" charset="0"/>
              </a:rPr>
              <a:t>lavoro </a:t>
            </a:r>
            <a:r>
              <a:rPr lang="it-IT" sz="4600" dirty="0" smtClean="0">
                <a:latin typeface="Times New Roman" pitchFamily="18" charset="0"/>
                <a:cs typeface="Times New Roman" pitchFamily="18" charset="0"/>
              </a:rPr>
              <a:t>= </a:t>
            </a:r>
            <a:r>
              <a:rPr lang="it-IT" sz="4600" i="1" dirty="0" smtClean="0">
                <a:latin typeface="Times New Roman" pitchFamily="18" charset="0"/>
                <a:cs typeface="Times New Roman" pitchFamily="18" charset="0"/>
              </a:rPr>
              <a:t>forza x </a:t>
            </a:r>
            <a:r>
              <a:rPr lang="it-IT" sz="4600" dirty="0" smtClean="0">
                <a:latin typeface="Times New Roman" pitchFamily="18" charset="0"/>
                <a:cs typeface="Times New Roman" pitchFamily="18" charset="0"/>
              </a:rPr>
              <a:t>distanza</a:t>
            </a:r>
          </a:p>
          <a:p>
            <a:pPr marL="0" indent="0" algn="just">
              <a:buNone/>
            </a:pPr>
            <a:r>
              <a:rPr lang="it-IT" sz="4600" dirty="0" smtClean="0">
                <a:latin typeface="Times New Roman" pitchFamily="18" charset="0"/>
                <a:cs typeface="Times New Roman" pitchFamily="18" charset="0"/>
              </a:rPr>
              <a:t/>
            </a:r>
            <a:br>
              <a:rPr lang="it-IT" sz="4600" dirty="0" smtClean="0">
                <a:latin typeface="Times New Roman" pitchFamily="18" charset="0"/>
                <a:cs typeface="Times New Roman" pitchFamily="18" charset="0"/>
              </a:rPr>
            </a:br>
            <a:r>
              <a:rPr lang="it-IT" sz="4600" dirty="0" smtClean="0">
                <a:latin typeface="Times New Roman" pitchFamily="18" charset="0"/>
                <a:cs typeface="Times New Roman" pitchFamily="18" charset="0"/>
              </a:rPr>
              <a:t>Le unità di misura maggiormente utilizzate in chimica sono il </a:t>
            </a:r>
            <a:r>
              <a:rPr lang="it-IT" sz="4600" b="1" dirty="0" smtClean="0">
                <a:latin typeface="Times New Roman" pitchFamily="18" charset="0"/>
                <a:cs typeface="Times New Roman" pitchFamily="18" charset="0"/>
              </a:rPr>
              <a:t>joule</a:t>
            </a:r>
            <a:r>
              <a:rPr lang="it-IT" sz="4600" dirty="0" smtClean="0">
                <a:latin typeface="Times New Roman" pitchFamily="18" charset="0"/>
                <a:cs typeface="Times New Roman" pitchFamily="18" charset="0"/>
              </a:rPr>
              <a:t> (1 </a:t>
            </a:r>
            <a:r>
              <a:rPr lang="it-IT" sz="4600" i="1" dirty="0" smtClean="0">
                <a:latin typeface="Times New Roman" pitchFamily="18" charset="0"/>
                <a:cs typeface="Times New Roman" pitchFamily="18" charset="0"/>
              </a:rPr>
              <a:t>J</a:t>
            </a:r>
            <a:r>
              <a:rPr lang="it-IT" sz="4600" dirty="0" smtClean="0">
                <a:latin typeface="Times New Roman" pitchFamily="18" charset="0"/>
                <a:cs typeface="Times New Roman" pitchFamily="18" charset="0"/>
              </a:rPr>
              <a:t> = Newton x metro = 1 </a:t>
            </a:r>
            <a:r>
              <a:rPr lang="it-IT" sz="4600" i="1" dirty="0" smtClean="0">
                <a:latin typeface="Times New Roman" pitchFamily="18" charset="0"/>
                <a:cs typeface="Times New Roman" pitchFamily="18" charset="0"/>
              </a:rPr>
              <a:t>kg</a:t>
            </a:r>
            <a:r>
              <a:rPr lang="it-IT" sz="4600" dirty="0" smtClean="0">
                <a:latin typeface="Times New Roman" pitchFamily="18" charset="0"/>
                <a:cs typeface="Times New Roman" pitchFamily="18" charset="0"/>
              </a:rPr>
              <a:t> x </a:t>
            </a:r>
            <a:r>
              <a:rPr lang="it-IT" sz="4600" i="1" dirty="0" smtClean="0">
                <a:latin typeface="Times New Roman" pitchFamily="18" charset="0"/>
                <a:cs typeface="Times New Roman" pitchFamily="18" charset="0"/>
              </a:rPr>
              <a:t>m</a:t>
            </a:r>
            <a:r>
              <a:rPr lang="it-IT" sz="4600" i="1" baseline="30000" dirty="0" smtClean="0">
                <a:latin typeface="Times New Roman" pitchFamily="18" charset="0"/>
                <a:cs typeface="Times New Roman" pitchFamily="18" charset="0"/>
              </a:rPr>
              <a:t>2</a:t>
            </a:r>
            <a:r>
              <a:rPr lang="it-IT" sz="4600" i="1" dirty="0" smtClean="0">
                <a:latin typeface="Times New Roman" pitchFamily="18" charset="0"/>
                <a:cs typeface="Times New Roman" pitchFamily="18" charset="0"/>
              </a:rPr>
              <a:t> . s-2</a:t>
            </a:r>
            <a:r>
              <a:rPr lang="it-IT" sz="4600" dirty="0" smtClean="0">
                <a:latin typeface="Times New Roman" pitchFamily="18" charset="0"/>
                <a:cs typeface="Times New Roman" pitchFamily="18" charset="0"/>
              </a:rPr>
              <a:t>) e la </a:t>
            </a:r>
            <a:r>
              <a:rPr lang="it-IT" sz="4600" b="1" dirty="0" smtClean="0">
                <a:latin typeface="Times New Roman" pitchFamily="18" charset="0"/>
                <a:cs typeface="Times New Roman" pitchFamily="18" charset="0"/>
              </a:rPr>
              <a:t>caloria</a:t>
            </a:r>
            <a:r>
              <a:rPr lang="it-IT" sz="4600" dirty="0" smtClean="0">
                <a:latin typeface="Times New Roman" pitchFamily="18" charset="0"/>
                <a:cs typeface="Times New Roman" pitchFamily="18" charset="0"/>
              </a:rPr>
              <a:t> (1 </a:t>
            </a:r>
            <a:r>
              <a:rPr lang="it-IT" sz="4600" i="1" dirty="0" err="1" smtClean="0">
                <a:latin typeface="Times New Roman" pitchFamily="18" charset="0"/>
                <a:cs typeface="Times New Roman" pitchFamily="18" charset="0"/>
              </a:rPr>
              <a:t>cal</a:t>
            </a:r>
            <a:r>
              <a:rPr lang="it-IT" sz="4600" dirty="0" smtClean="0">
                <a:latin typeface="Times New Roman" pitchFamily="18" charset="0"/>
                <a:cs typeface="Times New Roman" pitchFamily="18" charset="0"/>
              </a:rPr>
              <a:t> = energia necessaria per aumentare di 1</a:t>
            </a:r>
            <a:r>
              <a:rPr lang="it-IT" sz="4600" i="1" dirty="0" smtClean="0">
                <a:latin typeface="Times New Roman" pitchFamily="18" charset="0"/>
                <a:cs typeface="Times New Roman" pitchFamily="18" charset="0"/>
              </a:rPr>
              <a:t>°C</a:t>
            </a:r>
            <a:r>
              <a:rPr lang="it-IT" sz="4600" dirty="0" smtClean="0">
                <a:latin typeface="Times New Roman" pitchFamily="18" charset="0"/>
                <a:cs typeface="Times New Roman" pitchFamily="18" charset="0"/>
              </a:rPr>
              <a:t> la temperatura di 1 </a:t>
            </a:r>
            <a:r>
              <a:rPr lang="it-IT" sz="4600" i="1" dirty="0" smtClean="0">
                <a:latin typeface="Times New Roman" pitchFamily="18" charset="0"/>
                <a:cs typeface="Times New Roman" pitchFamily="18" charset="0"/>
              </a:rPr>
              <a:t>g</a:t>
            </a:r>
            <a:r>
              <a:rPr lang="it-IT" sz="4600" dirty="0" smtClean="0">
                <a:latin typeface="Times New Roman" pitchFamily="18" charset="0"/>
                <a:cs typeface="Times New Roman" pitchFamily="18" charset="0"/>
              </a:rPr>
              <a:t> d'acqua)</a:t>
            </a:r>
          </a:p>
          <a:p>
            <a:pPr marL="0" indent="0" algn="just">
              <a:buNone/>
            </a:pPr>
            <a:endParaRPr lang="it-IT" sz="4600" dirty="0" smtClean="0">
              <a:latin typeface="Times New Roman" pitchFamily="18" charset="0"/>
              <a:cs typeface="Times New Roman" pitchFamily="18" charset="0"/>
            </a:endParaRPr>
          </a:p>
          <a:p>
            <a:pPr marL="0" indent="0" algn="ctr">
              <a:buNone/>
            </a:pPr>
            <a:r>
              <a:rPr lang="it-IT" sz="4600" dirty="0" smtClean="0">
                <a:latin typeface="Times New Roman" pitchFamily="18" charset="0"/>
                <a:cs typeface="Times New Roman" pitchFamily="18" charset="0"/>
              </a:rPr>
              <a:t>1 </a:t>
            </a:r>
            <a:r>
              <a:rPr lang="it-IT" sz="4600" i="1" dirty="0" err="1" smtClean="0">
                <a:latin typeface="Times New Roman" pitchFamily="18" charset="0"/>
                <a:cs typeface="Times New Roman" pitchFamily="18" charset="0"/>
              </a:rPr>
              <a:t>cal</a:t>
            </a:r>
            <a:r>
              <a:rPr lang="it-IT" sz="4600" dirty="0" smtClean="0">
                <a:latin typeface="Times New Roman" pitchFamily="18" charset="0"/>
                <a:cs typeface="Times New Roman" pitchFamily="18" charset="0"/>
              </a:rPr>
              <a:t>   =  4,184 </a:t>
            </a:r>
            <a:r>
              <a:rPr lang="it-IT" sz="4600" i="1" dirty="0" smtClean="0">
                <a:latin typeface="Times New Roman" pitchFamily="18" charset="0"/>
                <a:cs typeface="Times New Roman" pitchFamily="18" charset="0"/>
              </a:rPr>
              <a:t>J</a:t>
            </a:r>
            <a:endParaRPr lang="it-IT" sz="4600" dirty="0" smtClean="0">
              <a:latin typeface="Times New Roman" pitchFamily="18" charset="0"/>
              <a:cs typeface="Times New Roman" pitchFamily="18" charset="0"/>
            </a:endParaRPr>
          </a:p>
          <a:p>
            <a:pPr>
              <a:buNone/>
            </a:pPr>
            <a:endParaRPr lang="it-IT" dirty="0"/>
          </a:p>
        </p:txBody>
      </p:sp>
      <p:sp>
        <p:nvSpPr>
          <p:cNvPr id="4"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Termodinamica chimica</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ENERGIA, CALORE, LAVORO</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p:txBody>
          <a:bodyPr/>
          <a:lstStyle/>
          <a:p>
            <a:pPr marL="0" indent="0" algn="just">
              <a:buNone/>
            </a:pPr>
            <a:r>
              <a:rPr lang="it-IT" dirty="0" smtClean="0">
                <a:latin typeface="Times New Roman" pitchFamily="18" charset="0"/>
                <a:cs typeface="Times New Roman" pitchFamily="18" charset="0"/>
              </a:rPr>
              <a:t>Energia: posiamo definirla come la capacità che ha un sistema di compiere lavoro o di fornire calore.</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La legge di conservazione dell’energia afferma che l’energia non può essere né creata né distrutta, ma solo trasformata da una forma all’altra.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ENERGIA INTERNA (E)</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a:xfrm>
            <a:off x="457200" y="1340768"/>
            <a:ext cx="8229600" cy="5328591"/>
          </a:xfrm>
        </p:spPr>
        <p:txBody>
          <a:bodyPr>
            <a:normAutofit fontScale="32500" lnSpcReduction="20000"/>
          </a:bodyPr>
          <a:lstStyle/>
          <a:p>
            <a:pPr marL="0" indent="0" algn="just">
              <a:buNone/>
            </a:pPr>
            <a:r>
              <a:rPr lang="it-IT" sz="6200" dirty="0" smtClean="0">
                <a:latin typeface="Times New Roman" pitchFamily="18" charset="0"/>
                <a:cs typeface="Times New Roman" pitchFamily="18" charset="0"/>
              </a:rPr>
              <a:t>L'energia posseduta da un sistema viene definita </a:t>
            </a:r>
            <a:r>
              <a:rPr lang="it-IT" sz="6200" b="1" dirty="0" smtClean="0">
                <a:latin typeface="Times New Roman" pitchFamily="18" charset="0"/>
                <a:cs typeface="Times New Roman" pitchFamily="18" charset="0"/>
              </a:rPr>
              <a:t>Energia interna</a:t>
            </a:r>
            <a:r>
              <a:rPr lang="it-IT" sz="6200" dirty="0" smtClean="0">
                <a:latin typeface="Times New Roman" pitchFamily="18" charset="0"/>
                <a:cs typeface="Times New Roman" pitchFamily="18" charset="0"/>
              </a:rPr>
              <a:t> </a:t>
            </a:r>
            <a:r>
              <a:rPr lang="it-IT" sz="6200" b="1" i="1" dirty="0" smtClean="0">
                <a:latin typeface="Times New Roman" pitchFamily="18" charset="0"/>
                <a:cs typeface="Times New Roman" pitchFamily="18" charset="0"/>
              </a:rPr>
              <a:t>E</a:t>
            </a:r>
            <a:r>
              <a:rPr lang="it-IT" sz="6200" dirty="0" smtClean="0">
                <a:latin typeface="Times New Roman" pitchFamily="18" charset="0"/>
                <a:cs typeface="Times New Roman" pitchFamily="18" charset="0"/>
              </a:rPr>
              <a:t> (spesso indicata anche come </a:t>
            </a:r>
            <a:r>
              <a:rPr lang="it-IT" sz="6200" b="1" i="1" dirty="0" smtClean="0">
                <a:latin typeface="Times New Roman" pitchFamily="18" charset="0"/>
                <a:cs typeface="Times New Roman" pitchFamily="18" charset="0"/>
              </a:rPr>
              <a:t>U</a:t>
            </a:r>
            <a:r>
              <a:rPr lang="it-IT" sz="6200" dirty="0" smtClean="0">
                <a:latin typeface="Times New Roman" pitchFamily="18" charset="0"/>
                <a:cs typeface="Times New Roman" pitchFamily="18" charset="0"/>
              </a:rPr>
              <a:t>). </a:t>
            </a:r>
          </a:p>
          <a:p>
            <a:pPr marL="0" indent="0" algn="just">
              <a:buNone/>
            </a:pPr>
            <a:r>
              <a:rPr lang="it-IT" sz="6200" dirty="0" smtClean="0">
                <a:latin typeface="Times New Roman" pitchFamily="18" charset="0"/>
                <a:cs typeface="Times New Roman" pitchFamily="18" charset="0"/>
              </a:rPr>
              <a:t/>
            </a:r>
            <a:br>
              <a:rPr lang="it-IT" sz="6200" dirty="0" smtClean="0">
                <a:latin typeface="Times New Roman" pitchFamily="18" charset="0"/>
                <a:cs typeface="Times New Roman" pitchFamily="18" charset="0"/>
              </a:rPr>
            </a:br>
            <a:r>
              <a:rPr lang="it-IT" sz="6200" dirty="0" smtClean="0">
                <a:latin typeface="Times New Roman" pitchFamily="18" charset="0"/>
                <a:cs typeface="Times New Roman" pitchFamily="18" charset="0"/>
              </a:rPr>
              <a:t>L'energia interna di un sistema dipende esclusivamente dalla </a:t>
            </a:r>
            <a:r>
              <a:rPr lang="it-IT" sz="6200" b="1" dirty="0" smtClean="0">
                <a:latin typeface="Times New Roman" pitchFamily="18" charset="0"/>
                <a:cs typeface="Times New Roman" pitchFamily="18" charset="0"/>
              </a:rPr>
              <a:t>pressione</a:t>
            </a:r>
            <a:r>
              <a:rPr lang="it-IT" sz="6200" dirty="0" smtClean="0">
                <a:latin typeface="Times New Roman" pitchFamily="18" charset="0"/>
                <a:cs typeface="Times New Roman" pitchFamily="18" charset="0"/>
              </a:rPr>
              <a:t>, dalla </a:t>
            </a:r>
            <a:r>
              <a:rPr lang="it-IT" sz="6200" b="1" dirty="0" smtClean="0">
                <a:latin typeface="Times New Roman" pitchFamily="18" charset="0"/>
                <a:cs typeface="Times New Roman" pitchFamily="18" charset="0"/>
              </a:rPr>
              <a:t>temperatura</a:t>
            </a:r>
            <a:r>
              <a:rPr lang="it-IT" sz="6200" dirty="0" smtClean="0">
                <a:latin typeface="Times New Roman" pitchFamily="18" charset="0"/>
                <a:cs typeface="Times New Roman" pitchFamily="18" charset="0"/>
              </a:rPr>
              <a:t>, dal </a:t>
            </a:r>
            <a:r>
              <a:rPr lang="it-IT" sz="6200" b="1" dirty="0" smtClean="0">
                <a:latin typeface="Times New Roman" pitchFamily="18" charset="0"/>
                <a:cs typeface="Times New Roman" pitchFamily="18" charset="0"/>
              </a:rPr>
              <a:t>volume </a:t>
            </a:r>
            <a:r>
              <a:rPr lang="it-IT" sz="6200" dirty="0" smtClean="0">
                <a:latin typeface="Times New Roman" pitchFamily="18" charset="0"/>
                <a:cs typeface="Times New Roman" pitchFamily="18" charset="0"/>
              </a:rPr>
              <a:t>e dalla </a:t>
            </a:r>
            <a:r>
              <a:rPr lang="it-IT" sz="6200" b="1" dirty="0" smtClean="0">
                <a:latin typeface="Times New Roman" pitchFamily="18" charset="0"/>
                <a:cs typeface="Times New Roman" pitchFamily="18" charset="0"/>
              </a:rPr>
              <a:t>composizione chimica</a:t>
            </a:r>
            <a:r>
              <a:rPr lang="it-IT" sz="6200" dirty="0" smtClean="0">
                <a:latin typeface="Times New Roman" pitchFamily="18" charset="0"/>
                <a:cs typeface="Times New Roman" pitchFamily="18" charset="0"/>
              </a:rPr>
              <a:t> del sistema (tipo ed intensità delle interazioni tra particelle costituenti).</a:t>
            </a:r>
          </a:p>
          <a:p>
            <a:pPr marL="0" indent="0" algn="just">
              <a:buNone/>
            </a:pPr>
            <a:r>
              <a:rPr lang="it-IT" sz="6200" dirty="0" smtClean="0">
                <a:latin typeface="Times New Roman" pitchFamily="18" charset="0"/>
                <a:cs typeface="Times New Roman" pitchFamily="18" charset="0"/>
              </a:rPr>
              <a:t/>
            </a:r>
            <a:br>
              <a:rPr lang="it-IT" sz="6200" dirty="0" smtClean="0">
                <a:latin typeface="Times New Roman" pitchFamily="18" charset="0"/>
                <a:cs typeface="Times New Roman" pitchFamily="18" charset="0"/>
              </a:rPr>
            </a:br>
            <a:r>
              <a:rPr lang="it-IT" sz="6200" dirty="0" smtClean="0">
                <a:latin typeface="Times New Roman" pitchFamily="18" charset="0"/>
                <a:cs typeface="Times New Roman" pitchFamily="18" charset="0"/>
              </a:rPr>
              <a:t>Per questo motivo l'energia interna è una </a:t>
            </a:r>
            <a:r>
              <a:rPr lang="it-IT" sz="6200" i="1" u="sng" dirty="0" smtClean="0">
                <a:latin typeface="Times New Roman" pitchFamily="18" charset="0"/>
                <a:cs typeface="Times New Roman" pitchFamily="18" charset="0"/>
              </a:rPr>
              <a:t>funzione di stato</a:t>
            </a:r>
            <a:r>
              <a:rPr lang="it-IT" sz="6200" dirty="0" smtClean="0">
                <a:latin typeface="Times New Roman" pitchFamily="18" charset="0"/>
                <a:cs typeface="Times New Roman" pitchFamily="18" charset="0"/>
              </a:rPr>
              <a:t>. Il suo valore dipende cioè dallo stato termodinamico del sistema e non dal modo in cui tale condizione è stata raggiunta.</a:t>
            </a:r>
          </a:p>
          <a:p>
            <a:pPr marL="0" indent="0" algn="just">
              <a:buNone/>
            </a:pPr>
            <a:r>
              <a:rPr lang="it-IT" sz="5100" dirty="0" smtClean="0">
                <a:latin typeface="Times New Roman" pitchFamily="18" charset="0"/>
                <a:cs typeface="Times New Roman" pitchFamily="18" charset="0"/>
              </a:rPr>
              <a:t/>
            </a:r>
            <a:br>
              <a:rPr lang="it-IT" sz="5100" dirty="0" smtClean="0">
                <a:latin typeface="Times New Roman" pitchFamily="18" charset="0"/>
                <a:cs typeface="Times New Roman" pitchFamily="18" charset="0"/>
              </a:rPr>
            </a:br>
            <a:r>
              <a:rPr lang="it-IT" sz="5100" dirty="0" smtClean="0">
                <a:latin typeface="Times New Roman" pitchFamily="18" charset="0"/>
                <a:cs typeface="Times New Roman" pitchFamily="18" charset="0"/>
              </a:rPr>
              <a:t>L'energia interna di 100 g di acqua a 25°c e 1 </a:t>
            </a:r>
            <a:r>
              <a:rPr lang="it-IT" sz="5100" dirty="0" err="1" smtClean="0">
                <a:latin typeface="Times New Roman" pitchFamily="18" charset="0"/>
                <a:cs typeface="Times New Roman" pitchFamily="18" charset="0"/>
              </a:rPr>
              <a:t>atm</a:t>
            </a:r>
            <a:r>
              <a:rPr lang="it-IT" sz="5100" dirty="0" smtClean="0">
                <a:latin typeface="Times New Roman" pitchFamily="18" charset="0"/>
                <a:cs typeface="Times New Roman" pitchFamily="18" charset="0"/>
              </a:rPr>
              <a:t> è la medesima che l'acqua sia stata ottenuta per condensazione di 100 g di vapore,  per reazione tra idrogeno ed ossigeno o per liquefazione di 100 g di ghiaccio.</a:t>
            </a:r>
          </a:p>
          <a:p>
            <a:pPr marL="0" indent="0" algn="just">
              <a:buNone/>
            </a:pPr>
            <a:endParaRPr lang="it-IT" sz="5100" dirty="0" smtClean="0">
              <a:latin typeface="Times New Roman" pitchFamily="18" charset="0"/>
              <a:cs typeface="Times New Roman" pitchFamily="18" charset="0"/>
            </a:endParaRPr>
          </a:p>
          <a:p>
            <a:pPr marL="0" indent="0" algn="just">
              <a:buNone/>
            </a:pPr>
            <a:r>
              <a:rPr lang="it-IT" sz="6200" dirty="0" smtClean="0">
                <a:latin typeface="Times New Roman" pitchFamily="18" charset="0"/>
                <a:cs typeface="Times New Roman" pitchFamily="18" charset="0"/>
              </a:rPr>
              <a:t>Inoltre l'energia interna è una </a:t>
            </a:r>
            <a:r>
              <a:rPr lang="it-IT" sz="6200" i="1" u="sng" dirty="0" smtClean="0">
                <a:latin typeface="Times New Roman" pitchFamily="18" charset="0"/>
                <a:cs typeface="Times New Roman" pitchFamily="18" charset="0"/>
              </a:rPr>
              <a:t>proprietà estensiva</a:t>
            </a:r>
            <a:r>
              <a:rPr lang="it-IT" sz="6200" dirty="0" smtClean="0">
                <a:latin typeface="Times New Roman" pitchFamily="18" charset="0"/>
                <a:cs typeface="Times New Roman" pitchFamily="18" charset="0"/>
              </a:rPr>
              <a:t>, è cioè proporzionale alla quantità di materia presente nel sistema.</a:t>
            </a:r>
          </a:p>
          <a:p>
            <a:pPr marL="0" indent="0" algn="just">
              <a:buNone/>
            </a:pPr>
            <a:r>
              <a:rPr lang="it-IT" sz="5100" dirty="0" smtClean="0">
                <a:latin typeface="Times New Roman" pitchFamily="18" charset="0"/>
                <a:cs typeface="Times New Roman" pitchFamily="18" charset="0"/>
              </a:rPr>
              <a:t/>
            </a:r>
            <a:br>
              <a:rPr lang="it-IT" sz="5100" dirty="0" smtClean="0">
                <a:latin typeface="Times New Roman" pitchFamily="18" charset="0"/>
                <a:cs typeface="Times New Roman" pitchFamily="18" charset="0"/>
              </a:rPr>
            </a:br>
            <a:r>
              <a:rPr lang="it-IT" sz="5100" dirty="0" smtClean="0">
                <a:latin typeface="Times New Roman" pitchFamily="18" charset="0"/>
                <a:cs typeface="Times New Roman" pitchFamily="18" charset="0"/>
              </a:rPr>
              <a:t>100 g di acqua a 25°C e 1 </a:t>
            </a:r>
            <a:r>
              <a:rPr lang="it-IT" sz="5100" dirty="0" err="1" smtClean="0">
                <a:latin typeface="Times New Roman" pitchFamily="18" charset="0"/>
                <a:cs typeface="Times New Roman" pitchFamily="18" charset="0"/>
              </a:rPr>
              <a:t>atm</a:t>
            </a:r>
            <a:r>
              <a:rPr lang="it-IT" sz="5100" dirty="0" smtClean="0">
                <a:latin typeface="Times New Roman" pitchFamily="18" charset="0"/>
                <a:cs typeface="Times New Roman" pitchFamily="18" charset="0"/>
              </a:rPr>
              <a:t> possiedono un'energia interna doppia rispetto a 50 g di acqua nelle stesse condizioni termodinamiche.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229600" cy="1143000"/>
          </a:xfrm>
        </p:spPr>
        <p:txBody>
          <a:bodyPr/>
          <a:lstStyle/>
          <a:p>
            <a:r>
              <a:rPr lang="it-IT" b="1" dirty="0" smtClean="0">
                <a:solidFill>
                  <a:srgbClr val="00B0F0"/>
                </a:solidFill>
                <a:latin typeface="Times New Roman" pitchFamily="18" charset="0"/>
                <a:cs typeface="Times New Roman" pitchFamily="18" charset="0"/>
              </a:rPr>
              <a:t>ENERGIA INTERNA (E)</a:t>
            </a:r>
            <a:endParaRPr lang="it-IT" dirty="0"/>
          </a:p>
        </p:txBody>
      </p:sp>
      <p:sp>
        <p:nvSpPr>
          <p:cNvPr id="3" name="Segnaposto contenuto 2"/>
          <p:cNvSpPr>
            <a:spLocks noGrp="1"/>
          </p:cNvSpPr>
          <p:nvPr>
            <p:ph idx="1"/>
          </p:nvPr>
        </p:nvSpPr>
        <p:spPr>
          <a:xfrm>
            <a:off x="395536" y="908720"/>
            <a:ext cx="8229600" cy="5904656"/>
          </a:xfrm>
        </p:spPr>
        <p:txBody>
          <a:bodyPr>
            <a:noAutofit/>
          </a:bodyPr>
          <a:lstStyle/>
          <a:p>
            <a:pPr marL="0" indent="0" algn="just">
              <a:buNone/>
            </a:pPr>
            <a:r>
              <a:rPr lang="it-IT" sz="2200" b="1" dirty="0" smtClean="0">
                <a:solidFill>
                  <a:srgbClr val="FF0000"/>
                </a:solidFill>
                <a:latin typeface="Times New Roman" pitchFamily="18" charset="0"/>
                <a:cs typeface="Times New Roman" pitchFamily="18" charset="0"/>
              </a:rPr>
              <a:t>L'energia interna di un sistema chimico è uguale alla somma dell'energia cinetica e dell'energia potenziale di tutte le molecole che formano il sistema </a:t>
            </a:r>
            <a:r>
              <a:rPr lang="it-IT" sz="2200" dirty="0" smtClean="0">
                <a:latin typeface="Times New Roman" pitchFamily="18" charset="0"/>
                <a:cs typeface="Times New Roman" pitchFamily="18" charset="0"/>
              </a:rPr>
              <a:t>ed è associata ai </a:t>
            </a:r>
            <a:r>
              <a:rPr lang="it-IT" sz="2200" i="1" dirty="0" smtClean="0">
                <a:latin typeface="Times New Roman" pitchFamily="18" charset="0"/>
                <a:cs typeface="Times New Roman" pitchFamily="18" charset="0"/>
              </a:rPr>
              <a:t>moti traslatori, rotazionali, vibrazionali, elettronici e nucleari </a:t>
            </a:r>
            <a:r>
              <a:rPr lang="it-IT" sz="2200" dirty="0" smtClean="0">
                <a:latin typeface="Times New Roman" pitchFamily="18" charset="0"/>
                <a:cs typeface="Times New Roman" pitchFamily="18" charset="0"/>
              </a:rPr>
              <a:t>delle molecole, nonché </a:t>
            </a:r>
            <a:r>
              <a:rPr lang="it-IT" sz="2200" i="1" dirty="0" smtClean="0">
                <a:latin typeface="Times New Roman" pitchFamily="18" charset="0"/>
                <a:cs typeface="Times New Roman" pitchFamily="18" charset="0"/>
              </a:rPr>
              <a:t>alle interazioni interatomiche </a:t>
            </a:r>
            <a:r>
              <a:rPr lang="it-IT" sz="2200" dirty="0" smtClean="0">
                <a:latin typeface="Times New Roman" pitchFamily="18" charset="0"/>
                <a:cs typeface="Times New Roman" pitchFamily="18" charset="0"/>
              </a:rPr>
              <a:t>(legami intramolecolari) ed intermolecolari.</a:t>
            </a:r>
          </a:p>
          <a:p>
            <a:pPr marL="0" indent="0" algn="just">
              <a:buNone/>
            </a:pPr>
            <a:endParaRPr lang="it-IT" sz="1000" dirty="0" smtClean="0">
              <a:latin typeface="Times New Roman" pitchFamily="18" charset="0"/>
              <a:cs typeface="Times New Roman" pitchFamily="18" charset="0"/>
            </a:endParaRPr>
          </a:p>
          <a:p>
            <a:pPr marL="0" indent="0" algn="ctr">
              <a:buNone/>
            </a:pPr>
            <a:r>
              <a:rPr lang="it-IT" sz="2200" i="1" dirty="0" smtClean="0">
                <a:latin typeface="Times New Roman" pitchFamily="18" charset="0"/>
                <a:cs typeface="Times New Roman" pitchFamily="18" charset="0"/>
              </a:rPr>
              <a:t>E</a:t>
            </a:r>
            <a:r>
              <a:rPr lang="it-IT" sz="2200" dirty="0" smtClean="0">
                <a:latin typeface="Times New Roman" pitchFamily="18" charset="0"/>
                <a:cs typeface="Times New Roman" pitchFamily="18" charset="0"/>
              </a:rPr>
              <a:t> = (</a:t>
            </a:r>
            <a:r>
              <a:rPr lang="it-IT" sz="2200" i="1" dirty="0" err="1" smtClean="0">
                <a:latin typeface="Times New Roman" pitchFamily="18" charset="0"/>
                <a:cs typeface="Times New Roman" pitchFamily="18" charset="0"/>
              </a:rPr>
              <a:t>E</a:t>
            </a:r>
            <a:r>
              <a:rPr lang="it-IT" sz="2200" baseline="-25000" dirty="0" err="1" smtClean="0">
                <a:latin typeface="Times New Roman" pitchFamily="18" charset="0"/>
                <a:cs typeface="Times New Roman" pitchFamily="18" charset="0"/>
              </a:rPr>
              <a:t>c</a:t>
            </a:r>
            <a:r>
              <a:rPr lang="it-IT" sz="2200" dirty="0" smtClean="0">
                <a:latin typeface="Times New Roman" pitchFamily="18" charset="0"/>
                <a:cs typeface="Times New Roman" pitchFamily="18" charset="0"/>
              </a:rPr>
              <a:t> + </a:t>
            </a:r>
            <a:r>
              <a:rPr lang="it-IT" sz="2200" i="1" dirty="0" err="1" smtClean="0">
                <a:latin typeface="Times New Roman" pitchFamily="18" charset="0"/>
                <a:cs typeface="Times New Roman" pitchFamily="18" charset="0"/>
              </a:rPr>
              <a:t>E</a:t>
            </a:r>
            <a:r>
              <a:rPr lang="it-IT" sz="2200" baseline="-25000" dirty="0" err="1" smtClean="0">
                <a:latin typeface="Times New Roman" pitchFamily="18" charset="0"/>
                <a:cs typeface="Times New Roman" pitchFamily="18" charset="0"/>
              </a:rPr>
              <a:t>p</a:t>
            </a:r>
            <a:r>
              <a:rPr lang="it-IT" sz="2200" dirty="0" smtClean="0">
                <a:latin typeface="Times New Roman" pitchFamily="18" charset="0"/>
                <a:cs typeface="Times New Roman" pitchFamily="18" charset="0"/>
              </a:rPr>
              <a:t>)</a:t>
            </a:r>
          </a:p>
          <a:p>
            <a:pPr marL="0" indent="0" algn="just">
              <a:buNone/>
            </a:pPr>
            <a:endParaRPr lang="it-IT" sz="1000" dirty="0" smtClean="0">
              <a:latin typeface="Times New Roman" pitchFamily="18" charset="0"/>
              <a:cs typeface="Times New Roman" pitchFamily="18" charset="0"/>
            </a:endParaRPr>
          </a:p>
          <a:p>
            <a:pPr marL="0" indent="0" algn="just">
              <a:buNone/>
            </a:pPr>
            <a:r>
              <a:rPr lang="it-IT" sz="2200" dirty="0" smtClean="0">
                <a:latin typeface="Times New Roman" pitchFamily="18" charset="0"/>
                <a:cs typeface="Times New Roman" pitchFamily="18" charset="0"/>
              </a:rPr>
              <a:t>L’energia interna non </a:t>
            </a:r>
            <a:r>
              <a:rPr lang="it-IT" sz="2200" dirty="0" smtClean="0">
                <a:latin typeface="Times New Roman" pitchFamily="18" charset="0"/>
                <a:cs typeface="Times New Roman" pitchFamily="18" charset="0"/>
              </a:rPr>
              <a:t>include, invece,</a:t>
            </a:r>
            <a:r>
              <a:rPr lang="it-IT" sz="2200" dirty="0" smtClean="0">
                <a:latin typeface="Times New Roman" pitchFamily="18" charset="0"/>
                <a:cs typeface="Times New Roman" pitchFamily="18" charset="0"/>
              </a:rPr>
              <a:t> </a:t>
            </a:r>
            <a:r>
              <a:rPr lang="it-IT" sz="2200" dirty="0" smtClean="0">
                <a:latin typeface="Times New Roman" pitchFamily="18" charset="0"/>
                <a:cs typeface="Times New Roman" pitchFamily="18" charset="0"/>
              </a:rPr>
              <a:t>l'energia </a:t>
            </a:r>
            <a:r>
              <a:rPr lang="it-IT" sz="2200" dirty="0" smtClean="0">
                <a:latin typeface="Times New Roman" pitchFamily="18" charset="0"/>
                <a:cs typeface="Times New Roman" pitchFamily="18" charset="0"/>
              </a:rPr>
              <a:t>cinetica e potenziale  associata al sistema nel suo complesso, ad esempio, se il sistema è in movimento o si trova in un campo gravitazionale o elettromagnetico.</a:t>
            </a:r>
          </a:p>
          <a:p>
            <a:pPr marL="0" indent="0" algn="just">
              <a:buNone/>
            </a:pPr>
            <a:endParaRPr lang="it-IT" sz="1000" dirty="0" smtClean="0">
              <a:latin typeface="Times New Roman" pitchFamily="18" charset="0"/>
              <a:cs typeface="Times New Roman" pitchFamily="18" charset="0"/>
            </a:endParaRPr>
          </a:p>
          <a:p>
            <a:pPr marL="0" indent="0" algn="just">
              <a:buNone/>
            </a:pPr>
            <a:r>
              <a:rPr lang="it-IT" sz="2200" dirty="0" smtClean="0">
                <a:latin typeface="Times New Roman" pitchFamily="18" charset="0"/>
                <a:cs typeface="Times New Roman" pitchFamily="18" charset="0"/>
              </a:rPr>
              <a:t>L'</a:t>
            </a:r>
            <a:r>
              <a:rPr lang="it-IT" sz="2200" b="1" dirty="0" smtClean="0">
                <a:latin typeface="Times New Roman" pitchFamily="18" charset="0"/>
                <a:cs typeface="Times New Roman" pitchFamily="18" charset="0"/>
              </a:rPr>
              <a:t>energia cinetica</a:t>
            </a:r>
            <a:r>
              <a:rPr lang="it-IT" sz="2200" dirty="0" smtClean="0">
                <a:latin typeface="Times New Roman" pitchFamily="18" charset="0"/>
                <a:cs typeface="Times New Roman" pitchFamily="18" charset="0"/>
              </a:rPr>
              <a:t> di un corpo (</a:t>
            </a:r>
            <a:r>
              <a:rPr lang="it-IT" sz="2200" i="1" dirty="0" err="1" smtClean="0">
                <a:latin typeface="Times New Roman" pitchFamily="18" charset="0"/>
                <a:cs typeface="Times New Roman" pitchFamily="18" charset="0"/>
              </a:rPr>
              <a:t>E</a:t>
            </a:r>
            <a:r>
              <a:rPr lang="it-IT" sz="2200" dirty="0" err="1" smtClean="0">
                <a:latin typeface="Times New Roman" pitchFamily="18" charset="0"/>
                <a:cs typeface="Times New Roman" pitchFamily="18" charset="0"/>
              </a:rPr>
              <a:t>c</a:t>
            </a:r>
            <a:r>
              <a:rPr lang="it-IT" sz="2200" dirty="0" smtClean="0">
                <a:latin typeface="Times New Roman" pitchFamily="18" charset="0"/>
                <a:cs typeface="Times New Roman" pitchFamily="18" charset="0"/>
              </a:rPr>
              <a:t>) è la capacità di compiere lavoro per effetto del suo moto. Essa dipende dalla massa m e dalla velocità v ed è pari a</a:t>
            </a:r>
          </a:p>
          <a:p>
            <a:pPr marL="0" indent="0" algn="just">
              <a:buNone/>
            </a:pPr>
            <a:endParaRPr lang="it-IT" sz="1000" dirty="0" smtClean="0">
              <a:latin typeface="Times New Roman" pitchFamily="18" charset="0"/>
              <a:cs typeface="Times New Roman" pitchFamily="18" charset="0"/>
            </a:endParaRPr>
          </a:p>
          <a:p>
            <a:pPr marL="0" indent="0" algn="ctr">
              <a:buNone/>
            </a:pPr>
            <a:r>
              <a:rPr lang="it-IT" sz="2200" dirty="0" err="1" smtClean="0">
                <a:latin typeface="Times New Roman" pitchFamily="18" charset="0"/>
                <a:cs typeface="Times New Roman" pitchFamily="18" charset="0"/>
              </a:rPr>
              <a:t>E</a:t>
            </a:r>
            <a:r>
              <a:rPr lang="it-IT" sz="2200" baseline="-25000" dirty="0" err="1" smtClean="0">
                <a:latin typeface="Times New Roman" pitchFamily="18" charset="0"/>
                <a:cs typeface="Times New Roman" pitchFamily="18" charset="0"/>
              </a:rPr>
              <a:t>c</a:t>
            </a:r>
            <a:r>
              <a:rPr lang="it-IT" sz="2200" dirty="0" smtClean="0">
                <a:latin typeface="Times New Roman" pitchFamily="18" charset="0"/>
                <a:cs typeface="Times New Roman" pitchFamily="18" charset="0"/>
              </a:rPr>
              <a:t> = ½ x mv</a:t>
            </a:r>
            <a:r>
              <a:rPr lang="it-IT" sz="2200" baseline="30000" dirty="0" smtClean="0">
                <a:latin typeface="Times New Roman" pitchFamily="18" charset="0"/>
                <a:cs typeface="Times New Roman" pitchFamily="18" charset="0"/>
              </a:rPr>
              <a:t>2</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ENERGIA INTERNA (E)</a:t>
            </a:r>
            <a:endParaRPr lang="it-IT" dirty="0"/>
          </a:p>
        </p:txBody>
      </p:sp>
      <p:sp>
        <p:nvSpPr>
          <p:cNvPr id="3" name="Segnaposto contenuto 2"/>
          <p:cNvSpPr>
            <a:spLocks noGrp="1"/>
          </p:cNvSpPr>
          <p:nvPr>
            <p:ph idx="1"/>
          </p:nvPr>
        </p:nvSpPr>
        <p:spPr>
          <a:xfrm>
            <a:off x="457200" y="1600201"/>
            <a:ext cx="8229600" cy="1540767"/>
          </a:xfrm>
        </p:spPr>
        <p:txBody>
          <a:bodyPr>
            <a:normAutofit fontScale="85000" lnSpcReduction="20000"/>
          </a:bodyPr>
          <a:lstStyle/>
          <a:p>
            <a:pPr marL="0" indent="0" algn="just">
              <a:buNone/>
            </a:pPr>
            <a:r>
              <a:rPr lang="it-IT" dirty="0" smtClean="0">
                <a:latin typeface="Times New Roman" pitchFamily="18" charset="0"/>
                <a:cs typeface="Times New Roman" pitchFamily="18" charset="0"/>
              </a:rPr>
              <a:t>Nel caso di un </a:t>
            </a:r>
            <a:r>
              <a:rPr lang="it-IT" i="1" dirty="0" smtClean="0">
                <a:latin typeface="Times New Roman" pitchFamily="18" charset="0"/>
                <a:cs typeface="Times New Roman" pitchFamily="18" charset="0"/>
              </a:rPr>
              <a:t>sistema di molecole</a:t>
            </a:r>
            <a:r>
              <a:rPr lang="it-IT" dirty="0" smtClean="0">
                <a:latin typeface="Times New Roman" pitchFamily="18" charset="0"/>
                <a:cs typeface="Times New Roman" pitchFamily="18" charset="0"/>
              </a:rPr>
              <a:t>, l'energia cinetica non è legata solo al movimento di traslazione, ma vi sono altri contributi connessi con i  moti di rotazione  e di vibrazione interna delle singole particelle.</a:t>
            </a:r>
            <a:endParaRPr lang="it-IT" dirty="0">
              <a:latin typeface="Times New Roman" pitchFamily="18" charset="0"/>
              <a:cs typeface="Times New Roman" pitchFamily="18" charset="0"/>
            </a:endParaRPr>
          </a:p>
        </p:txBody>
      </p:sp>
      <p:pic>
        <p:nvPicPr>
          <p:cNvPr id="27650" name="Picture 2"/>
          <p:cNvPicPr>
            <a:picLocks noChangeAspect="1" noChangeArrowheads="1"/>
          </p:cNvPicPr>
          <p:nvPr/>
        </p:nvPicPr>
        <p:blipFill>
          <a:blip r:embed="rId2" cstate="print"/>
          <a:srcRect/>
          <a:stretch>
            <a:fillRect/>
          </a:stretch>
        </p:blipFill>
        <p:spPr bwMode="auto">
          <a:xfrm>
            <a:off x="3131840" y="2924944"/>
            <a:ext cx="3096344" cy="35040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500" b="1" dirty="0" smtClean="0">
                <a:solidFill>
                  <a:srgbClr val="00B0F0"/>
                </a:solidFill>
                <a:latin typeface="Times New Roman" pitchFamily="18" charset="0"/>
                <a:cs typeface="Times New Roman" pitchFamily="18" charset="0"/>
              </a:rPr>
              <a:t>ENERGIA CINETICA e POTENZIALE</a:t>
            </a:r>
            <a:endParaRPr lang="it-IT" sz="3500" dirty="0"/>
          </a:p>
        </p:txBody>
      </p:sp>
      <p:sp>
        <p:nvSpPr>
          <p:cNvPr id="3" name="Segnaposto contenuto 2"/>
          <p:cNvSpPr>
            <a:spLocks noGrp="1"/>
          </p:cNvSpPr>
          <p:nvPr>
            <p:ph idx="1"/>
          </p:nvPr>
        </p:nvSpPr>
        <p:spPr/>
        <p:txBody>
          <a:bodyPr>
            <a:normAutofit fontScale="85000" lnSpcReduction="20000"/>
          </a:bodyPr>
          <a:lstStyle/>
          <a:p>
            <a:pPr marL="0" indent="0" algn="just">
              <a:buNone/>
            </a:pPr>
            <a:r>
              <a:rPr lang="it-IT" dirty="0" smtClean="0">
                <a:latin typeface="Times New Roman" pitchFamily="18" charset="0"/>
                <a:cs typeface="Times New Roman" pitchFamily="18" charset="0"/>
              </a:rPr>
              <a:t>La meccanica statistica dimostra che il valore medio dell'energia cinetica di un sistema di particelle è legato alla temperatura del sistema dalla relazione</a:t>
            </a:r>
          </a:p>
          <a:p>
            <a:pPr marL="0" indent="0" algn="just">
              <a:buNone/>
            </a:pPr>
            <a:endParaRPr lang="it-IT" dirty="0" smtClean="0">
              <a:latin typeface="Times New Roman" pitchFamily="18" charset="0"/>
              <a:cs typeface="Times New Roman" pitchFamily="18" charset="0"/>
            </a:endParaRPr>
          </a:p>
          <a:p>
            <a:pPr marL="0" indent="0" algn="ctr">
              <a:buNone/>
            </a:pPr>
            <a:r>
              <a:rPr lang="it-IT" dirty="0" err="1" smtClean="0">
                <a:latin typeface="Times New Roman" pitchFamily="18" charset="0"/>
                <a:cs typeface="Times New Roman" pitchFamily="18" charset="0"/>
              </a:rPr>
              <a:t>Ē</a:t>
            </a:r>
            <a:r>
              <a:rPr lang="it-IT" baseline="-25000" dirty="0" err="1" smtClean="0">
                <a:latin typeface="Times New Roman" pitchFamily="18" charset="0"/>
                <a:cs typeface="Times New Roman" pitchFamily="18" charset="0"/>
              </a:rPr>
              <a:t>c</a:t>
            </a:r>
            <a:r>
              <a:rPr lang="it-IT" dirty="0" smtClean="0">
                <a:latin typeface="Times New Roman" pitchFamily="18" charset="0"/>
                <a:cs typeface="Times New Roman" pitchFamily="18" charset="0"/>
              </a:rPr>
              <a:t> = 3/2 </a:t>
            </a:r>
            <a:r>
              <a:rPr lang="it-IT" dirty="0" err="1" smtClean="0">
                <a:latin typeface="Times New Roman" pitchFamily="18" charset="0"/>
                <a:cs typeface="Times New Roman" pitchFamily="18" charset="0"/>
              </a:rPr>
              <a:t>kT</a:t>
            </a:r>
            <a:endParaRPr lang="it-IT" dirty="0" smtClean="0">
              <a:latin typeface="Times New Roman" pitchFamily="18" charset="0"/>
              <a:cs typeface="Times New Roman" pitchFamily="18" charset="0"/>
            </a:endParaRPr>
          </a:p>
          <a:p>
            <a:pPr marL="0" indent="0" algn="ctr">
              <a:buNone/>
            </a:pPr>
            <a:r>
              <a:rPr lang="it-IT" dirty="0" smtClean="0">
                <a:latin typeface="Times New Roman" pitchFamily="18" charset="0"/>
                <a:cs typeface="Times New Roman" pitchFamily="18" charset="0"/>
              </a:rPr>
              <a:t/>
            </a:r>
            <a:br>
              <a:rPr lang="it-IT" dirty="0" smtClean="0">
                <a:latin typeface="Times New Roman" pitchFamily="18" charset="0"/>
                <a:cs typeface="Times New Roman" pitchFamily="18" charset="0"/>
              </a:rPr>
            </a:br>
            <a:r>
              <a:rPr lang="it-IT" dirty="0" smtClean="0">
                <a:latin typeface="Times New Roman" pitchFamily="18" charset="0"/>
                <a:cs typeface="Times New Roman" pitchFamily="18" charset="0"/>
              </a:rPr>
              <a:t>E dunque l’energia cinetica di un sistema rappresenta la sua </a:t>
            </a:r>
            <a:r>
              <a:rPr lang="it-IT" b="1" dirty="0" smtClean="0">
                <a:latin typeface="Times New Roman" pitchFamily="18" charset="0"/>
                <a:cs typeface="Times New Roman" pitchFamily="18" charset="0"/>
              </a:rPr>
              <a:t>energia termica</a:t>
            </a:r>
            <a:r>
              <a:rPr lang="it-IT" dirty="0" smtClean="0">
                <a:latin typeface="Times New Roman" pitchFamily="18" charset="0"/>
                <a:cs typeface="Times New Roman" pitchFamily="18" charset="0"/>
              </a:rPr>
              <a:t>.</a:t>
            </a:r>
          </a:p>
          <a:p>
            <a:pPr marL="0" indent="0" algn="just">
              <a:buNone/>
            </a:pPr>
            <a:r>
              <a:rPr lang="it-IT" dirty="0" smtClean="0">
                <a:latin typeface="Times New Roman" pitchFamily="18" charset="0"/>
                <a:cs typeface="Times New Roman" pitchFamily="18" charset="0"/>
              </a:rPr>
              <a:t> </a:t>
            </a:r>
          </a:p>
          <a:p>
            <a:pPr marL="0" indent="0" algn="just">
              <a:buNone/>
            </a:pPr>
            <a:r>
              <a:rPr lang="it-IT" dirty="0" smtClean="0">
                <a:latin typeface="Times New Roman" pitchFamily="18" charset="0"/>
                <a:cs typeface="Times New Roman" pitchFamily="18" charset="0"/>
              </a:rPr>
              <a:t>L'</a:t>
            </a:r>
            <a:r>
              <a:rPr lang="it-IT" b="1" dirty="0" smtClean="0">
                <a:latin typeface="Times New Roman" pitchFamily="18" charset="0"/>
                <a:cs typeface="Times New Roman" pitchFamily="18" charset="0"/>
              </a:rPr>
              <a:t>energia potenziale</a:t>
            </a:r>
            <a:r>
              <a:rPr lang="it-IT" dirty="0" smtClean="0">
                <a:latin typeface="Times New Roman" pitchFamily="18" charset="0"/>
                <a:cs typeface="Times New Roman" pitchFamily="18" charset="0"/>
              </a:rPr>
              <a:t> di un corpo è la sua capacità di compiere lavoro per effetto della sua posizione o dello stato in cui si trova.</a:t>
            </a:r>
          </a:p>
          <a:p>
            <a:pPr>
              <a:buNone/>
            </a:pP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ENERGIA POTENZIALE</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p:txBody>
          <a:bodyPr>
            <a:normAutofit fontScale="85000" lnSpcReduction="20000"/>
          </a:bodyPr>
          <a:lstStyle/>
          <a:p>
            <a:pPr marL="0" indent="0" algn="just">
              <a:buNone/>
            </a:pPr>
            <a:r>
              <a:rPr lang="it-IT" dirty="0" smtClean="0">
                <a:latin typeface="Times New Roman" pitchFamily="18" charset="0"/>
                <a:cs typeface="Times New Roman" pitchFamily="18" charset="0"/>
              </a:rPr>
              <a:t>Nel caso di un sistema di particelle </a:t>
            </a:r>
            <a:r>
              <a:rPr lang="it-IT" b="1" dirty="0" smtClean="0">
                <a:latin typeface="Times New Roman" pitchFamily="18" charset="0"/>
                <a:cs typeface="Times New Roman" pitchFamily="18" charset="0"/>
              </a:rPr>
              <a:t>l'energia potenziale</a:t>
            </a:r>
            <a:r>
              <a:rPr lang="it-IT" dirty="0" smtClean="0">
                <a:latin typeface="Times New Roman" pitchFamily="18" charset="0"/>
                <a:cs typeface="Times New Roman" pitchFamily="18" charset="0"/>
              </a:rPr>
              <a:t> viene comunemente definita </a:t>
            </a:r>
            <a:r>
              <a:rPr lang="it-IT" i="1" dirty="0" smtClean="0">
                <a:latin typeface="Times New Roman" pitchFamily="18" charset="0"/>
                <a:cs typeface="Times New Roman" pitchFamily="18" charset="0"/>
              </a:rPr>
              <a:t>energia chimica o di legame</a:t>
            </a:r>
            <a:r>
              <a:rPr lang="it-IT" dirty="0" smtClean="0">
                <a:latin typeface="Times New Roman" pitchFamily="18" charset="0"/>
                <a:cs typeface="Times New Roman" pitchFamily="18" charset="0"/>
              </a:rPr>
              <a:t> e presenta due componenti </a:t>
            </a:r>
            <a:r>
              <a:rPr lang="it-IT" dirty="0" smtClean="0">
                <a:latin typeface="Times New Roman" pitchFamily="18" charset="0"/>
                <a:cs typeface="Times New Roman" pitchFamily="18" charset="0"/>
              </a:rPr>
              <a:t>fondamentali: </a:t>
            </a:r>
            <a:endParaRPr lang="it-IT" dirty="0" smtClean="0">
              <a:latin typeface="Times New Roman" pitchFamily="18" charset="0"/>
              <a:cs typeface="Times New Roman" pitchFamily="18" charset="0"/>
            </a:endParaRPr>
          </a:p>
          <a:p>
            <a:pPr marL="0" indent="0" algn="just">
              <a:buNone/>
            </a:pPr>
            <a:endParaRPr lang="it-IT" dirty="0" smtClean="0">
              <a:latin typeface="Times New Roman" pitchFamily="18" charset="0"/>
              <a:cs typeface="Times New Roman" pitchFamily="18" charset="0"/>
            </a:endParaRPr>
          </a:p>
          <a:p>
            <a:pPr marL="0" indent="0" algn="just">
              <a:buFontTx/>
              <a:buChar char="-"/>
            </a:pPr>
            <a:r>
              <a:rPr lang="it-IT" dirty="0" smtClean="0">
                <a:latin typeface="Times New Roman" pitchFamily="18" charset="0"/>
                <a:cs typeface="Times New Roman" pitchFamily="18" charset="0"/>
              </a:rPr>
              <a:t>una </a:t>
            </a:r>
            <a:r>
              <a:rPr lang="it-IT" dirty="0" smtClean="0">
                <a:latin typeface="Times New Roman" pitchFamily="18" charset="0"/>
                <a:cs typeface="Times New Roman" pitchFamily="18" charset="0"/>
              </a:rPr>
              <a:t>legata alla posizione reciproca delle </a:t>
            </a:r>
            <a:r>
              <a:rPr lang="it-IT" dirty="0" smtClean="0">
                <a:latin typeface="Times New Roman" pitchFamily="18" charset="0"/>
                <a:cs typeface="Times New Roman" pitchFamily="18" charset="0"/>
              </a:rPr>
              <a:t>molecole, </a:t>
            </a:r>
            <a:r>
              <a:rPr lang="it-IT" dirty="0" smtClean="0">
                <a:latin typeface="Times New Roman" pitchFamily="18" charset="0"/>
                <a:cs typeface="Times New Roman" pitchFamily="18" charset="0"/>
              </a:rPr>
              <a:t>il cui valore dipende dalle forze attrattive intermolecolari (</a:t>
            </a:r>
            <a:r>
              <a:rPr lang="it-IT" i="1" dirty="0" smtClean="0">
                <a:latin typeface="Times New Roman" pitchFamily="18" charset="0"/>
                <a:cs typeface="Times New Roman" pitchFamily="18" charset="0"/>
              </a:rPr>
              <a:t>forze di Van </a:t>
            </a:r>
            <a:r>
              <a:rPr lang="it-IT" i="1" dirty="0" err="1" smtClean="0">
                <a:latin typeface="Times New Roman" pitchFamily="18" charset="0"/>
                <a:cs typeface="Times New Roman" pitchFamily="18" charset="0"/>
              </a:rPr>
              <a:t>der</a:t>
            </a:r>
            <a:r>
              <a:rPr lang="it-IT" i="1" dirty="0" smtClean="0">
                <a:latin typeface="Times New Roman" pitchFamily="18" charset="0"/>
                <a:cs typeface="Times New Roman" pitchFamily="18" charset="0"/>
              </a:rPr>
              <a:t> </a:t>
            </a:r>
            <a:r>
              <a:rPr lang="it-IT" i="1" dirty="0" err="1" smtClean="0">
                <a:latin typeface="Times New Roman" pitchFamily="18" charset="0"/>
                <a:cs typeface="Times New Roman" pitchFamily="18" charset="0"/>
              </a:rPr>
              <a:t>Waals</a:t>
            </a:r>
            <a:r>
              <a:rPr lang="it-IT" dirty="0" smtClean="0">
                <a:latin typeface="Times New Roman" pitchFamily="18" charset="0"/>
                <a:cs typeface="Times New Roman" pitchFamily="18" charset="0"/>
              </a:rPr>
              <a:t>), </a:t>
            </a:r>
            <a:endParaRPr lang="it-IT" dirty="0" smtClean="0">
              <a:latin typeface="Times New Roman" pitchFamily="18" charset="0"/>
              <a:cs typeface="Times New Roman" pitchFamily="18" charset="0"/>
            </a:endParaRPr>
          </a:p>
          <a:p>
            <a:pPr marL="0" indent="0" algn="just">
              <a:buFontTx/>
              <a:buChar char="-"/>
            </a:pPr>
            <a:r>
              <a:rPr lang="it-IT" dirty="0" smtClean="0">
                <a:latin typeface="Times New Roman" pitchFamily="18" charset="0"/>
                <a:cs typeface="Times New Roman" pitchFamily="18" charset="0"/>
              </a:rPr>
              <a:t> </a:t>
            </a:r>
            <a:r>
              <a:rPr lang="it-IT" dirty="0" smtClean="0">
                <a:latin typeface="Times New Roman" pitchFamily="18" charset="0"/>
                <a:cs typeface="Times New Roman" pitchFamily="18" charset="0"/>
              </a:rPr>
              <a:t>l'altra </a:t>
            </a:r>
            <a:r>
              <a:rPr lang="it-IT" dirty="0" smtClean="0">
                <a:latin typeface="Times New Roman" pitchFamily="18" charset="0"/>
                <a:cs typeface="Times New Roman" pitchFamily="18" charset="0"/>
              </a:rPr>
              <a:t>che dipende dalla posizione reciproca assunta dai protoni e dagli elettroni all'interno degli atomi e dalle interazioni elettromagnetiche che si producono tra le loro cariche e dunque dai legami chimici interatomici (covalente, ionico e metallico).</a:t>
            </a:r>
            <a:endParaRPr lang="it-I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ENERGIA POTENZIALE</a:t>
            </a:r>
            <a:endParaRPr lang="it-IT" dirty="0"/>
          </a:p>
        </p:txBody>
      </p:sp>
      <p:sp>
        <p:nvSpPr>
          <p:cNvPr id="3" name="Segnaposto contenuto 2"/>
          <p:cNvSpPr>
            <a:spLocks noGrp="1"/>
          </p:cNvSpPr>
          <p:nvPr>
            <p:ph idx="1"/>
          </p:nvPr>
        </p:nvSpPr>
        <p:spPr>
          <a:xfrm>
            <a:off x="457200" y="1600201"/>
            <a:ext cx="8229600" cy="1540767"/>
          </a:xfrm>
        </p:spPr>
        <p:txBody>
          <a:bodyPr>
            <a:normAutofit fontScale="85000" lnSpcReduction="20000"/>
          </a:bodyPr>
          <a:lstStyle/>
          <a:p>
            <a:pPr marL="0" indent="0" algn="just">
              <a:buNone/>
            </a:pPr>
            <a:r>
              <a:rPr lang="it-IT" dirty="0" smtClean="0">
                <a:latin typeface="Times New Roman" pitchFamily="18" charset="0"/>
                <a:cs typeface="Times New Roman" pitchFamily="18" charset="0"/>
              </a:rPr>
              <a:t>Quando effettuiamo un lavoro per allontanare due corpi che si attraggono (come accade tra molecole o tra elettroni e nuclei) allora l'energia potenziale del sistema aumenta e le forze di attrazione tra i corpi diminuiscono.</a:t>
            </a:r>
            <a:endParaRPr lang="it-IT" dirty="0">
              <a:latin typeface="Times New Roman" pitchFamily="18" charset="0"/>
              <a:cs typeface="Times New Roman" pitchFamily="18" charset="0"/>
            </a:endParaRPr>
          </a:p>
        </p:txBody>
      </p:sp>
      <p:pic>
        <p:nvPicPr>
          <p:cNvPr id="28676" name="Picture 4"/>
          <p:cNvPicPr>
            <a:picLocks noChangeAspect="1" noChangeArrowheads="1"/>
          </p:cNvPicPr>
          <p:nvPr/>
        </p:nvPicPr>
        <p:blipFill>
          <a:blip r:embed="rId2" cstate="print"/>
          <a:srcRect/>
          <a:stretch>
            <a:fillRect/>
          </a:stretch>
        </p:blipFill>
        <p:spPr bwMode="auto">
          <a:xfrm>
            <a:off x="2411760" y="3573016"/>
            <a:ext cx="4364579" cy="15426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ENERGIA POTENZIALE</a:t>
            </a:r>
            <a:endParaRPr lang="it-IT" dirty="0"/>
          </a:p>
        </p:txBody>
      </p:sp>
      <p:sp>
        <p:nvSpPr>
          <p:cNvPr id="3" name="Segnaposto contenuto 2"/>
          <p:cNvSpPr>
            <a:spLocks noGrp="1"/>
          </p:cNvSpPr>
          <p:nvPr>
            <p:ph idx="1"/>
          </p:nvPr>
        </p:nvSpPr>
        <p:spPr>
          <a:xfrm>
            <a:off x="457200" y="1600201"/>
            <a:ext cx="8229600" cy="1468759"/>
          </a:xfrm>
        </p:spPr>
        <p:txBody>
          <a:bodyPr>
            <a:normAutofit fontScale="85000" lnSpcReduction="10000"/>
          </a:bodyPr>
          <a:lstStyle/>
          <a:p>
            <a:pPr marL="0" indent="0" algn="just">
              <a:buNone/>
            </a:pPr>
            <a:r>
              <a:rPr lang="it-IT" dirty="0" smtClean="0">
                <a:latin typeface="Times New Roman" pitchFamily="18" charset="0"/>
                <a:cs typeface="Times New Roman" pitchFamily="18" charset="0"/>
              </a:rPr>
              <a:t>Al contrario quando lasciamo che due corpi che si attraggono si avvicinino l'energia potenziale diminuisce e le forze di attrazione tra i corpi aumentano.</a:t>
            </a:r>
            <a:endParaRPr lang="it-IT" dirty="0">
              <a:latin typeface="Times New Roman" pitchFamily="18" charset="0"/>
              <a:cs typeface="Times New Roman" pitchFamily="18" charset="0"/>
            </a:endParaRPr>
          </a:p>
        </p:txBody>
      </p:sp>
      <p:pic>
        <p:nvPicPr>
          <p:cNvPr id="44034" name="Picture 2"/>
          <p:cNvPicPr>
            <a:picLocks noChangeAspect="1" noChangeArrowheads="1"/>
          </p:cNvPicPr>
          <p:nvPr/>
        </p:nvPicPr>
        <p:blipFill>
          <a:blip r:embed="rId2" cstate="print"/>
          <a:srcRect/>
          <a:stretch>
            <a:fillRect/>
          </a:stretch>
        </p:blipFill>
        <p:spPr bwMode="auto">
          <a:xfrm>
            <a:off x="2483768" y="3645024"/>
            <a:ext cx="4000317" cy="18640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0"/>
            <a:ext cx="8229600" cy="1143000"/>
          </a:xfrm>
        </p:spPr>
        <p:txBody>
          <a:bodyPr>
            <a:normAutofit/>
          </a:bodyPr>
          <a:lstStyle/>
          <a:p>
            <a:r>
              <a:rPr lang="it-IT" sz="2500" b="1" dirty="0" smtClean="0">
                <a:solidFill>
                  <a:srgbClr val="00B0F0"/>
                </a:solidFill>
                <a:latin typeface="Times New Roman" pitchFamily="18" charset="0"/>
                <a:cs typeface="Times New Roman" pitchFamily="18" charset="0"/>
              </a:rPr>
              <a:t>Variazione di energia in una reazione chimica</a:t>
            </a:r>
            <a:endParaRPr lang="it-IT" sz="2500" dirty="0"/>
          </a:p>
        </p:txBody>
      </p:sp>
      <p:sp>
        <p:nvSpPr>
          <p:cNvPr id="3" name="Segnaposto contenuto 2"/>
          <p:cNvSpPr>
            <a:spLocks noGrp="1"/>
          </p:cNvSpPr>
          <p:nvPr>
            <p:ph idx="1"/>
          </p:nvPr>
        </p:nvSpPr>
        <p:spPr>
          <a:xfrm>
            <a:off x="395536" y="1124744"/>
            <a:ext cx="8229600" cy="5472608"/>
          </a:xfrm>
        </p:spPr>
        <p:txBody>
          <a:bodyPr>
            <a:noAutofit/>
          </a:bodyPr>
          <a:lstStyle/>
          <a:p>
            <a:pPr marL="0" indent="0" algn="just">
              <a:buNone/>
            </a:pPr>
            <a:r>
              <a:rPr lang="it-IT" sz="2000" dirty="0" smtClean="0">
                <a:latin typeface="Times New Roman" pitchFamily="18" charset="0"/>
                <a:cs typeface="Times New Roman" pitchFamily="18" charset="0"/>
              </a:rPr>
              <a:t>Le reazioni chimiche sono sempre accompagnate da modificazioni energetiche in cui </a:t>
            </a:r>
            <a:r>
              <a:rPr lang="it-IT" sz="2000" i="1" dirty="0" smtClean="0">
                <a:latin typeface="Times New Roman" pitchFamily="18" charset="0"/>
                <a:cs typeface="Times New Roman" pitchFamily="18" charset="0"/>
              </a:rPr>
              <a:t>l'energia potenziale varia a causa delle modificazioni delle posizioni reciproche di atomi e di elettroni che si riassestano per occupare nuove posizioni nelle molecole dei prodotti di reazione</a:t>
            </a:r>
            <a:r>
              <a:rPr lang="it-IT" sz="2000" dirty="0" smtClean="0">
                <a:latin typeface="Times New Roman" pitchFamily="18" charset="0"/>
                <a:cs typeface="Times New Roman" pitchFamily="18" charset="0"/>
              </a:rPr>
              <a:t>.</a:t>
            </a:r>
          </a:p>
          <a:p>
            <a:pPr marL="0" indent="0" algn="just">
              <a:buNone/>
            </a:pPr>
            <a:r>
              <a:rPr lang="it-IT" sz="2000" dirty="0" smtClean="0">
                <a:latin typeface="Times New Roman" pitchFamily="18" charset="0"/>
                <a:cs typeface="Times New Roman" pitchFamily="18" charset="0"/>
              </a:rPr>
              <a:t/>
            </a:r>
            <a:br>
              <a:rPr lang="it-IT" sz="2000" dirty="0" smtClean="0">
                <a:latin typeface="Times New Roman" pitchFamily="18" charset="0"/>
                <a:cs typeface="Times New Roman" pitchFamily="18" charset="0"/>
              </a:rPr>
            </a:br>
            <a:r>
              <a:rPr lang="it-IT" sz="2000" dirty="0" smtClean="0">
                <a:latin typeface="Times New Roman" pitchFamily="18" charset="0"/>
                <a:cs typeface="Times New Roman" pitchFamily="18" charset="0"/>
              </a:rPr>
              <a:t>In altre parole ogni reazione chimica avviene grazie alla rottura ed alla formazione di legami che modificano l'intensità delle forze all'interno delle molecole e tra le molecole, andando a modificare l'energia potenziale del sistema.</a:t>
            </a:r>
          </a:p>
          <a:p>
            <a:pPr marL="0" indent="0" algn="just">
              <a:buNone/>
            </a:pPr>
            <a:r>
              <a:rPr lang="it-IT" sz="2000" dirty="0" smtClean="0">
                <a:latin typeface="Times New Roman" pitchFamily="18" charset="0"/>
                <a:cs typeface="Times New Roman" pitchFamily="18" charset="0"/>
              </a:rPr>
              <a:t> </a:t>
            </a:r>
          </a:p>
          <a:p>
            <a:pPr marL="0" indent="0" algn="just">
              <a:buNone/>
            </a:pPr>
            <a:r>
              <a:rPr lang="it-IT" sz="2000" dirty="0" smtClean="0">
                <a:latin typeface="Times New Roman" pitchFamily="18" charset="0"/>
                <a:cs typeface="Times New Roman" pitchFamily="18" charset="0"/>
              </a:rPr>
              <a:t>Se </a:t>
            </a:r>
            <a:r>
              <a:rPr lang="it-IT" sz="2000" u="sng" dirty="0" smtClean="0">
                <a:latin typeface="Times New Roman" pitchFamily="18" charset="0"/>
                <a:cs typeface="Times New Roman" pitchFamily="18" charset="0"/>
              </a:rPr>
              <a:t>i nuovi legami che si formano sono più </a:t>
            </a:r>
            <a:r>
              <a:rPr lang="it-IT" sz="2000" u="sng" dirty="0" smtClean="0">
                <a:latin typeface="Times New Roman" pitchFamily="18" charset="0"/>
                <a:cs typeface="Times New Roman" pitchFamily="18" charset="0"/>
              </a:rPr>
              <a:t>deboli, </a:t>
            </a:r>
            <a:r>
              <a:rPr lang="it-IT" sz="2000" dirty="0" smtClean="0">
                <a:latin typeface="Times New Roman" pitchFamily="18" charset="0"/>
                <a:cs typeface="Times New Roman" pitchFamily="18" charset="0"/>
              </a:rPr>
              <a:t>il sistema presenta un'energia potenziale </a:t>
            </a:r>
            <a:r>
              <a:rPr lang="it-IT" sz="2000" b="1" i="1" dirty="0" smtClean="0">
                <a:latin typeface="Times New Roman" pitchFamily="18" charset="0"/>
                <a:cs typeface="Times New Roman" pitchFamily="18" charset="0"/>
              </a:rPr>
              <a:t>maggiore</a:t>
            </a:r>
            <a:r>
              <a:rPr lang="it-IT" sz="2000" dirty="0" smtClean="0">
                <a:latin typeface="Times New Roman" pitchFamily="18" charset="0"/>
                <a:cs typeface="Times New Roman" pitchFamily="18" charset="0"/>
              </a:rPr>
              <a:t> rispetto a quella che caratterizzava nel complesso le molecole dei reagenti.</a:t>
            </a:r>
          </a:p>
          <a:p>
            <a:pPr marL="0" indent="0" algn="just">
              <a:buNone/>
            </a:pPr>
            <a:r>
              <a:rPr lang="it-IT" sz="2000" dirty="0" smtClean="0">
                <a:latin typeface="Times New Roman" pitchFamily="18" charset="0"/>
                <a:cs typeface="Times New Roman" pitchFamily="18" charset="0"/>
              </a:rPr>
              <a:t/>
            </a:r>
            <a:br>
              <a:rPr lang="it-IT" sz="2000" dirty="0" smtClean="0">
                <a:latin typeface="Times New Roman" pitchFamily="18" charset="0"/>
                <a:cs typeface="Times New Roman" pitchFamily="18" charset="0"/>
              </a:rPr>
            </a:br>
            <a:r>
              <a:rPr lang="it-IT" sz="2000" dirty="0" smtClean="0">
                <a:latin typeface="Times New Roman" pitchFamily="18" charset="0"/>
                <a:cs typeface="Times New Roman" pitchFamily="18" charset="0"/>
              </a:rPr>
              <a:t>Se al contrario i </a:t>
            </a:r>
            <a:r>
              <a:rPr lang="it-IT" sz="2000" u="sng" dirty="0" smtClean="0">
                <a:latin typeface="Times New Roman" pitchFamily="18" charset="0"/>
                <a:cs typeface="Times New Roman" pitchFamily="18" charset="0"/>
              </a:rPr>
              <a:t>nuovi legami che si formano sono più forti </a:t>
            </a:r>
            <a:r>
              <a:rPr lang="it-IT" sz="2000" dirty="0" smtClean="0">
                <a:latin typeface="Times New Roman" pitchFamily="18" charset="0"/>
                <a:cs typeface="Times New Roman" pitchFamily="18" charset="0"/>
              </a:rPr>
              <a:t>il sistema presenta un'energia potenziale </a:t>
            </a:r>
            <a:r>
              <a:rPr lang="it-IT" sz="2000" b="1" i="1" dirty="0" smtClean="0">
                <a:latin typeface="Times New Roman" pitchFamily="18" charset="0"/>
                <a:cs typeface="Times New Roman" pitchFamily="18" charset="0"/>
              </a:rPr>
              <a:t>minore</a:t>
            </a:r>
            <a:r>
              <a:rPr lang="it-IT" sz="2000" dirty="0" smtClean="0">
                <a:latin typeface="Times New Roman" pitchFamily="18" charset="0"/>
                <a:cs typeface="Times New Roman" pitchFamily="18" charset="0"/>
              </a:rPr>
              <a:t> rispetto a quella che caratterizzava nel complesso le molecole dei reagenti.</a:t>
            </a:r>
          </a:p>
          <a:p>
            <a:pPr marL="0" indent="0" algn="just">
              <a:buNone/>
            </a:pPr>
            <a:endParaRPr lang="it-IT"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000" b="1" dirty="0" smtClean="0">
                <a:solidFill>
                  <a:srgbClr val="00B0F0"/>
                </a:solidFill>
                <a:latin typeface="Times New Roman" pitchFamily="18" charset="0"/>
                <a:cs typeface="Times New Roman" pitchFamily="18" charset="0"/>
              </a:rPr>
              <a:t>Variazione di energia in una reazione chimica</a:t>
            </a:r>
            <a:endParaRPr lang="it-IT" sz="3000" dirty="0"/>
          </a:p>
        </p:txBody>
      </p:sp>
      <p:sp>
        <p:nvSpPr>
          <p:cNvPr id="3" name="Segnaposto contenuto 2"/>
          <p:cNvSpPr>
            <a:spLocks noGrp="1"/>
          </p:cNvSpPr>
          <p:nvPr>
            <p:ph idx="1"/>
          </p:nvPr>
        </p:nvSpPr>
        <p:spPr>
          <a:xfrm>
            <a:off x="457200" y="1600200"/>
            <a:ext cx="8229600" cy="5069160"/>
          </a:xfrm>
        </p:spPr>
        <p:txBody>
          <a:bodyPr>
            <a:normAutofit fontScale="92500" lnSpcReduction="10000"/>
          </a:bodyPr>
          <a:lstStyle/>
          <a:p>
            <a:pPr marL="0" indent="0" algn="just">
              <a:buNone/>
            </a:pPr>
            <a:r>
              <a:rPr lang="it-IT" dirty="0" smtClean="0">
                <a:latin typeface="Times New Roman" pitchFamily="18" charset="0"/>
                <a:cs typeface="Times New Roman" pitchFamily="18" charset="0"/>
              </a:rPr>
              <a:t>Una reazione, </a:t>
            </a:r>
            <a:r>
              <a:rPr lang="it-IT" dirty="0" smtClean="0">
                <a:latin typeface="Times New Roman" pitchFamily="18" charset="0"/>
                <a:cs typeface="Times New Roman" pitchFamily="18" charset="0"/>
              </a:rPr>
              <a:t>in un sistema </a:t>
            </a:r>
            <a:r>
              <a:rPr lang="it-IT" dirty="0" smtClean="0">
                <a:latin typeface="Times New Roman" pitchFamily="18" charset="0"/>
                <a:cs typeface="Times New Roman" pitchFamily="18" charset="0"/>
              </a:rPr>
              <a:t>isolato,</a:t>
            </a:r>
            <a:r>
              <a:rPr lang="it-IT" dirty="0" smtClean="0">
                <a:latin typeface="Times New Roman" pitchFamily="18" charset="0"/>
                <a:cs typeface="Times New Roman" pitchFamily="18" charset="0"/>
              </a:rPr>
              <a:t>  trasforma sempre parte dell'energia cinetica delle molecole (</a:t>
            </a:r>
            <a:r>
              <a:rPr lang="it-IT" b="1" dirty="0" smtClean="0">
                <a:latin typeface="Times New Roman" pitchFamily="18" charset="0"/>
                <a:cs typeface="Times New Roman" pitchFamily="18" charset="0"/>
              </a:rPr>
              <a:t>energia termica</a:t>
            </a:r>
            <a:r>
              <a:rPr lang="it-IT" dirty="0" smtClean="0">
                <a:latin typeface="Times New Roman" pitchFamily="18" charset="0"/>
                <a:cs typeface="Times New Roman" pitchFamily="18" charset="0"/>
              </a:rPr>
              <a:t>) in energia potenziale (</a:t>
            </a:r>
            <a:r>
              <a:rPr lang="it-IT" b="1" dirty="0" smtClean="0">
                <a:latin typeface="Times New Roman" pitchFamily="18" charset="0"/>
                <a:cs typeface="Times New Roman" pitchFamily="18" charset="0"/>
              </a:rPr>
              <a:t>energia chimica di legame</a:t>
            </a:r>
            <a:r>
              <a:rPr lang="it-IT" dirty="0" smtClean="0">
                <a:latin typeface="Times New Roman" pitchFamily="18" charset="0"/>
                <a:cs typeface="Times New Roman" pitchFamily="18" charset="0"/>
              </a:rPr>
              <a:t>) ed il sistema si raffredda, o, viceversa,  trasforma parte dell'energia di legame in energia termica ed il sistema si riscalda.</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t>Tale affermazione è una conseguenza del </a:t>
            </a:r>
            <a:r>
              <a:rPr lang="it-IT" b="1" dirty="0" smtClean="0"/>
              <a:t>primo principio della termodinamica</a:t>
            </a:r>
            <a:r>
              <a:rPr lang="it-IT" dirty="0" smtClean="0"/>
              <a:t> che afferma che </a:t>
            </a:r>
            <a:r>
              <a:rPr lang="it-IT" i="1" u="sng" dirty="0" smtClean="0"/>
              <a:t>l'energia non si può né distruggere né creare, ma può solo essere convertita da una forma in un'altra</a:t>
            </a:r>
            <a:r>
              <a:rPr lang="it-IT" dirty="0" smtClean="0"/>
              <a:t>.</a:t>
            </a:r>
            <a:endParaRPr lang="it-IT" dirty="0" smtClean="0">
              <a:latin typeface="Times New Roman" pitchFamily="18" charset="0"/>
              <a:cs typeface="Times New Roman" pitchFamily="18" charset="0"/>
            </a:endParaRP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000" b="1" dirty="0" smtClean="0">
                <a:solidFill>
                  <a:srgbClr val="00B0F0"/>
                </a:solidFill>
                <a:latin typeface="Times New Roman" pitchFamily="18" charset="0"/>
                <a:cs typeface="Times New Roman" pitchFamily="18" charset="0"/>
              </a:rPr>
              <a:t>Variazione di energia in una reazione chimica</a:t>
            </a:r>
            <a:endParaRPr lang="it-IT" sz="3000" dirty="0"/>
          </a:p>
        </p:txBody>
      </p:sp>
      <p:sp>
        <p:nvSpPr>
          <p:cNvPr id="3" name="Segnaposto contenuto 2"/>
          <p:cNvSpPr>
            <a:spLocks noGrp="1"/>
          </p:cNvSpPr>
          <p:nvPr>
            <p:ph idx="1"/>
          </p:nvPr>
        </p:nvSpPr>
        <p:spPr>
          <a:xfrm>
            <a:off x="457200" y="1600200"/>
            <a:ext cx="8229600" cy="4277072"/>
          </a:xfrm>
        </p:spPr>
        <p:txBody>
          <a:bodyPr>
            <a:noAutofit/>
          </a:bodyPr>
          <a:lstStyle/>
          <a:p>
            <a:pPr marL="0" indent="0" algn="just">
              <a:buNone/>
            </a:pPr>
            <a:r>
              <a:rPr lang="it-IT" sz="2000" dirty="0" smtClean="0">
                <a:latin typeface="Times New Roman" pitchFamily="18" charset="0"/>
                <a:cs typeface="Times New Roman" pitchFamily="18" charset="0"/>
              </a:rPr>
              <a:t>Se invece il sistema può scambiare energia con l'intorno, il primo principio della termodinamica ci informa che la </a:t>
            </a:r>
            <a:r>
              <a:rPr lang="it-IT" sz="2000" u="sng" dirty="0" smtClean="0">
                <a:latin typeface="Times New Roman" pitchFamily="18" charset="0"/>
                <a:cs typeface="Times New Roman" pitchFamily="18" charset="0"/>
              </a:rPr>
              <a:t>quantità di energia che il sistema scambia con l'ambiente esterno è esattamente pari alla sua variazione di energia interna</a:t>
            </a:r>
            <a:r>
              <a:rPr lang="it-IT" sz="2000" dirty="0" smtClean="0">
                <a:latin typeface="Times New Roman" pitchFamily="18" charset="0"/>
                <a:cs typeface="Times New Roman" pitchFamily="18" charset="0"/>
              </a:rPr>
              <a:t>.</a:t>
            </a:r>
          </a:p>
          <a:p>
            <a:pPr marL="0" indent="0" algn="just">
              <a:buNone/>
            </a:pPr>
            <a:r>
              <a:rPr lang="it-IT" sz="2000" dirty="0" smtClean="0">
                <a:latin typeface="Times New Roman" pitchFamily="18" charset="0"/>
                <a:cs typeface="Times New Roman" pitchFamily="18" charset="0"/>
              </a:rPr>
              <a:t/>
            </a:r>
            <a:br>
              <a:rPr lang="it-IT" sz="2000" dirty="0" smtClean="0">
                <a:latin typeface="Times New Roman" pitchFamily="18" charset="0"/>
                <a:cs typeface="Times New Roman" pitchFamily="18" charset="0"/>
              </a:rPr>
            </a:br>
            <a:r>
              <a:rPr lang="it-IT" sz="2000" dirty="0" smtClean="0">
                <a:latin typeface="Times New Roman" pitchFamily="18" charset="0"/>
                <a:cs typeface="Times New Roman" pitchFamily="18" charset="0"/>
              </a:rPr>
              <a:t>In altre parole </a:t>
            </a:r>
            <a:r>
              <a:rPr lang="it-IT" sz="2000" b="1" dirty="0" smtClean="0">
                <a:latin typeface="Times New Roman" pitchFamily="18" charset="0"/>
                <a:cs typeface="Times New Roman" pitchFamily="18" charset="0"/>
              </a:rPr>
              <a:t>l'energia totale dell'universo (sistema + ambiente esterno) rimane sempre costante</a:t>
            </a:r>
            <a:r>
              <a:rPr lang="it-IT" sz="2000" dirty="0" smtClean="0">
                <a:latin typeface="Times New Roman" pitchFamily="18" charset="0"/>
                <a:cs typeface="Times New Roman" pitchFamily="18" charset="0"/>
              </a:rPr>
              <a:t>.</a:t>
            </a:r>
          </a:p>
          <a:p>
            <a:pPr marL="0" indent="0" algn="just">
              <a:buNone/>
            </a:pPr>
            <a:r>
              <a:rPr lang="it-IT" sz="2000" dirty="0" smtClean="0">
                <a:latin typeface="Times New Roman" pitchFamily="18" charset="0"/>
                <a:cs typeface="Times New Roman" pitchFamily="18" charset="0"/>
              </a:rPr>
              <a:t/>
            </a:r>
            <a:br>
              <a:rPr lang="it-IT" sz="2000" dirty="0" smtClean="0">
                <a:latin typeface="Times New Roman" pitchFamily="18" charset="0"/>
                <a:cs typeface="Times New Roman" pitchFamily="18" charset="0"/>
              </a:rPr>
            </a:br>
            <a:r>
              <a:rPr lang="it-IT" sz="2000" dirty="0" smtClean="0">
                <a:latin typeface="Times New Roman" pitchFamily="18" charset="0"/>
                <a:cs typeface="Times New Roman" pitchFamily="18" charset="0"/>
              </a:rPr>
              <a:t>In realtà non è possibile calcolare l'energia interna di un sistema, ma solo le variazioni di energia che caratterizzano due stati diversi di un sistema (ciò è dovuto al fatto che parte dell'energia interna di un sistema è costituita da energia potenziale di cui, come sappiamo, non è possibile determinare un valore assoluto).</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000" b="1" dirty="0" smtClean="0">
                <a:solidFill>
                  <a:srgbClr val="00B0F0"/>
                </a:solidFill>
                <a:latin typeface="Times New Roman" pitchFamily="18" charset="0"/>
                <a:cs typeface="Times New Roman" pitchFamily="18" charset="0"/>
              </a:rPr>
              <a:t>Variazione di energia in una reazione chimica</a:t>
            </a:r>
            <a:endParaRPr lang="it-IT" sz="3000" dirty="0"/>
          </a:p>
        </p:txBody>
      </p:sp>
      <p:sp>
        <p:nvSpPr>
          <p:cNvPr id="3" name="Segnaposto contenuto 2"/>
          <p:cNvSpPr>
            <a:spLocks noGrp="1"/>
          </p:cNvSpPr>
          <p:nvPr>
            <p:ph idx="1"/>
          </p:nvPr>
        </p:nvSpPr>
        <p:spPr>
          <a:xfrm>
            <a:off x="457200" y="1600200"/>
            <a:ext cx="8229600" cy="5069160"/>
          </a:xfrm>
        </p:spPr>
        <p:txBody>
          <a:bodyPr>
            <a:normAutofit fontScale="77500" lnSpcReduction="20000"/>
          </a:bodyPr>
          <a:lstStyle/>
          <a:p>
            <a:pPr marL="0" indent="0" algn="just">
              <a:buNone/>
            </a:pPr>
            <a:r>
              <a:rPr lang="it-IT" sz="2900" dirty="0" smtClean="0">
                <a:latin typeface="Times New Roman" pitchFamily="18" charset="0"/>
                <a:cs typeface="Times New Roman" pitchFamily="18" charset="0"/>
              </a:rPr>
              <a:t>Se ad esempio un sistema chimico reagisce </a:t>
            </a:r>
            <a:r>
              <a:rPr lang="it-IT" sz="2900" i="1" dirty="0" smtClean="0">
                <a:latin typeface="Times New Roman" pitchFamily="18" charset="0"/>
                <a:cs typeface="Times New Roman" pitchFamily="18" charset="0"/>
              </a:rPr>
              <a:t>trasformando dei reagenti in prodotti di reazione</a:t>
            </a:r>
            <a:r>
              <a:rPr lang="it-IT" sz="2900" dirty="0" smtClean="0">
                <a:latin typeface="Times New Roman" pitchFamily="18" charset="0"/>
                <a:cs typeface="Times New Roman" pitchFamily="18" charset="0"/>
              </a:rPr>
              <a:t>, noi siamo in grado di misurare solo la variazione di energia interna </a:t>
            </a:r>
            <a:r>
              <a:rPr lang="it-IT" sz="2900" i="1" dirty="0" smtClean="0">
                <a:latin typeface="Times New Roman" pitchFamily="18" charset="0"/>
                <a:cs typeface="Times New Roman" pitchFamily="18" charset="0"/>
              </a:rPr>
              <a:t>E</a:t>
            </a:r>
            <a:r>
              <a:rPr lang="it-IT" sz="2900" dirty="0" smtClean="0">
                <a:latin typeface="Times New Roman" pitchFamily="18" charset="0"/>
                <a:cs typeface="Times New Roman" pitchFamily="18" charset="0"/>
              </a:rPr>
              <a:t> che si verifica durante la reazione, espressa come differenza tra l'energia interna dei prodotti di reazione (energia interna dello stato finale, </a:t>
            </a:r>
            <a:r>
              <a:rPr lang="it-IT" sz="2900" i="1" dirty="0" err="1" smtClean="0">
                <a:latin typeface="Times New Roman" pitchFamily="18" charset="0"/>
                <a:cs typeface="Times New Roman" pitchFamily="18" charset="0"/>
              </a:rPr>
              <a:t>E</a:t>
            </a:r>
            <a:r>
              <a:rPr lang="it-IT" sz="2900" dirty="0" err="1" smtClean="0">
                <a:latin typeface="Times New Roman" pitchFamily="18" charset="0"/>
                <a:cs typeface="Times New Roman" pitchFamily="18" charset="0"/>
              </a:rPr>
              <a:t>f</a:t>
            </a:r>
            <a:r>
              <a:rPr lang="it-IT" sz="2900" dirty="0" smtClean="0">
                <a:latin typeface="Times New Roman" pitchFamily="18" charset="0"/>
                <a:cs typeface="Times New Roman" pitchFamily="18" charset="0"/>
              </a:rPr>
              <a:t>) e l'energia interna dei reagenti (energia interna dello stato iniziale, </a:t>
            </a:r>
            <a:r>
              <a:rPr lang="it-IT" sz="2900" i="1" dirty="0" smtClean="0">
                <a:latin typeface="Times New Roman" pitchFamily="18" charset="0"/>
                <a:cs typeface="Times New Roman" pitchFamily="18" charset="0"/>
              </a:rPr>
              <a:t>E</a:t>
            </a:r>
            <a:r>
              <a:rPr lang="it-IT" sz="2900" dirty="0" smtClean="0">
                <a:latin typeface="Times New Roman" pitchFamily="18" charset="0"/>
                <a:cs typeface="Times New Roman" pitchFamily="18" charset="0"/>
              </a:rPr>
              <a:t>i)</a:t>
            </a:r>
          </a:p>
          <a:p>
            <a:pPr marL="0" indent="0" algn="just">
              <a:buNone/>
            </a:pPr>
            <a:endParaRPr lang="it-IT" sz="2900" dirty="0" smtClean="0">
              <a:latin typeface="Times New Roman" pitchFamily="18" charset="0"/>
              <a:cs typeface="Times New Roman" pitchFamily="18" charset="0"/>
            </a:endParaRPr>
          </a:p>
          <a:p>
            <a:pPr marL="0" indent="0" algn="ctr">
              <a:buNone/>
            </a:pPr>
            <a:r>
              <a:rPr lang="it-IT" sz="2900" i="1" dirty="0" smtClean="0">
                <a:latin typeface="Times New Roman" pitchFamily="18" charset="0"/>
                <a:cs typeface="Times New Roman" pitchFamily="18" charset="0"/>
              </a:rPr>
              <a:t>E  </a:t>
            </a:r>
            <a:r>
              <a:rPr lang="it-IT" sz="2900" dirty="0" smtClean="0">
                <a:latin typeface="Times New Roman" pitchFamily="18" charset="0"/>
                <a:cs typeface="Times New Roman" pitchFamily="18" charset="0"/>
              </a:rPr>
              <a:t>=   </a:t>
            </a:r>
            <a:r>
              <a:rPr lang="it-IT" sz="2900" i="1" dirty="0" err="1" smtClean="0">
                <a:latin typeface="Times New Roman" pitchFamily="18" charset="0"/>
                <a:cs typeface="Times New Roman" pitchFamily="18" charset="0"/>
              </a:rPr>
              <a:t>E</a:t>
            </a:r>
            <a:r>
              <a:rPr lang="it-IT" sz="2900" dirty="0" err="1" smtClean="0">
                <a:latin typeface="Times New Roman" pitchFamily="18" charset="0"/>
                <a:cs typeface="Times New Roman" pitchFamily="18" charset="0"/>
              </a:rPr>
              <a:t>f</a:t>
            </a:r>
            <a:r>
              <a:rPr lang="it-IT" sz="2900" dirty="0" smtClean="0">
                <a:latin typeface="Times New Roman" pitchFamily="18" charset="0"/>
                <a:cs typeface="Times New Roman" pitchFamily="18" charset="0"/>
              </a:rPr>
              <a:t>   −  </a:t>
            </a:r>
            <a:r>
              <a:rPr lang="it-IT" sz="2900" i="1" dirty="0" smtClean="0">
                <a:latin typeface="Times New Roman" pitchFamily="18" charset="0"/>
                <a:cs typeface="Times New Roman" pitchFamily="18" charset="0"/>
              </a:rPr>
              <a:t>E</a:t>
            </a:r>
            <a:r>
              <a:rPr lang="it-IT" sz="2900" dirty="0" smtClean="0">
                <a:latin typeface="Times New Roman" pitchFamily="18" charset="0"/>
                <a:cs typeface="Times New Roman" pitchFamily="18" charset="0"/>
              </a:rPr>
              <a:t>i</a:t>
            </a:r>
          </a:p>
          <a:p>
            <a:pPr marL="0" indent="0" algn="just">
              <a:buNone/>
            </a:pPr>
            <a:endParaRPr lang="it-IT" sz="2900" dirty="0" smtClean="0">
              <a:latin typeface="Times New Roman" pitchFamily="18" charset="0"/>
              <a:cs typeface="Times New Roman" pitchFamily="18" charset="0"/>
            </a:endParaRPr>
          </a:p>
          <a:p>
            <a:pPr marL="0" indent="0" algn="just">
              <a:buNone/>
            </a:pPr>
            <a:r>
              <a:rPr lang="it-IT" sz="2900" dirty="0" smtClean="0">
                <a:latin typeface="Times New Roman" pitchFamily="18" charset="0"/>
                <a:cs typeface="Times New Roman" pitchFamily="18" charset="0"/>
              </a:rPr>
              <a:t>Non ci è invece possibile misurare i valori assoluti di  </a:t>
            </a:r>
            <a:r>
              <a:rPr lang="it-IT" sz="2900" i="1" dirty="0" err="1" smtClean="0">
                <a:latin typeface="Times New Roman" pitchFamily="18" charset="0"/>
                <a:cs typeface="Times New Roman" pitchFamily="18" charset="0"/>
              </a:rPr>
              <a:t>E</a:t>
            </a:r>
            <a:r>
              <a:rPr lang="it-IT" sz="2900" dirty="0" err="1" smtClean="0">
                <a:latin typeface="Times New Roman" pitchFamily="18" charset="0"/>
                <a:cs typeface="Times New Roman" pitchFamily="18" charset="0"/>
              </a:rPr>
              <a:t>f</a:t>
            </a:r>
            <a:r>
              <a:rPr lang="it-IT" sz="2900" dirty="0" smtClean="0">
                <a:latin typeface="Times New Roman" pitchFamily="18" charset="0"/>
                <a:cs typeface="Times New Roman" pitchFamily="18" charset="0"/>
              </a:rPr>
              <a:t>  ed </a:t>
            </a:r>
            <a:r>
              <a:rPr lang="it-IT" sz="2900" i="1" dirty="0" smtClean="0">
                <a:latin typeface="Times New Roman" pitchFamily="18" charset="0"/>
                <a:cs typeface="Times New Roman" pitchFamily="18" charset="0"/>
              </a:rPr>
              <a:t>E</a:t>
            </a:r>
            <a:r>
              <a:rPr lang="it-IT" sz="2900" dirty="0" smtClean="0">
                <a:latin typeface="Times New Roman" pitchFamily="18" charset="0"/>
                <a:cs typeface="Times New Roman" pitchFamily="18" charset="0"/>
              </a:rPr>
              <a:t>i.</a:t>
            </a:r>
          </a:p>
          <a:p>
            <a:pPr marL="0" indent="0" algn="just">
              <a:buNone/>
            </a:pPr>
            <a:endParaRPr lang="it-IT" sz="2900" dirty="0" smtClean="0">
              <a:latin typeface="Times New Roman" pitchFamily="18" charset="0"/>
              <a:cs typeface="Times New Roman" pitchFamily="18" charset="0"/>
            </a:endParaRPr>
          </a:p>
          <a:p>
            <a:pPr marL="0" indent="0" algn="just">
              <a:buNone/>
            </a:pPr>
            <a:r>
              <a:rPr lang="it-IT" sz="2900" dirty="0" smtClean="0">
                <a:latin typeface="Times New Roman" pitchFamily="18" charset="0"/>
                <a:cs typeface="Times New Roman" pitchFamily="18" charset="0"/>
              </a:rPr>
              <a:t>In un sistema isolato </a:t>
            </a:r>
            <a:r>
              <a:rPr lang="it-IT" sz="2900" i="1" dirty="0" smtClean="0">
                <a:latin typeface="Times New Roman" pitchFamily="18" charset="0"/>
                <a:cs typeface="Times New Roman" pitchFamily="18" charset="0"/>
              </a:rPr>
              <a:t>E  </a:t>
            </a:r>
            <a:r>
              <a:rPr lang="it-IT" sz="2900" dirty="0" smtClean="0">
                <a:latin typeface="Times New Roman" pitchFamily="18" charset="0"/>
                <a:cs typeface="Times New Roman" pitchFamily="18" charset="0"/>
              </a:rPr>
              <a:t>= 0 e la reazione avviene per conversione interna di una forma di energia in un'altra (cinetica in potenziale, o viceversa).</a:t>
            </a:r>
          </a:p>
          <a:p>
            <a:pPr marL="0" indent="0" algn="just">
              <a:buNone/>
            </a:pPr>
            <a:r>
              <a:rPr lang="it-IT" sz="2900" dirty="0" smtClean="0">
                <a:latin typeface="Times New Roman" pitchFamily="18" charset="0"/>
                <a:cs typeface="Times New Roman" pitchFamily="18" charset="0"/>
              </a:rPr>
              <a:t>Nella maggior parte delle reazioni chimiche il sistema è in grado di scambiare energia con l'ambiente, per cui </a:t>
            </a:r>
            <a:r>
              <a:rPr lang="it-IT" sz="2900" i="1" dirty="0" smtClean="0">
                <a:latin typeface="Times New Roman" pitchFamily="18" charset="0"/>
                <a:cs typeface="Times New Roman" pitchFamily="18" charset="0"/>
              </a:rPr>
              <a:t>E  ≠ </a:t>
            </a:r>
            <a:r>
              <a:rPr lang="it-IT" sz="2900" dirty="0" smtClean="0">
                <a:latin typeface="Times New Roman" pitchFamily="18" charset="0"/>
                <a:cs typeface="Times New Roman" pitchFamily="18" charset="0"/>
              </a:rPr>
              <a:t>0.</a:t>
            </a:r>
          </a:p>
          <a:p>
            <a:pPr marL="0" indent="0" algn="just">
              <a:buNone/>
            </a:pPr>
            <a:endParaRPr lang="it-IT" sz="3600" dirty="0" smtClean="0">
              <a:latin typeface="Times New Roman" pitchFamily="18" charset="0"/>
              <a:cs typeface="Times New Roman" pitchFamily="18" charset="0"/>
            </a:endParaRPr>
          </a:p>
          <a:p>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74848" y="620688"/>
            <a:ext cx="8445624" cy="6237312"/>
          </a:xfrm>
        </p:spPr>
        <p:txBody>
          <a:bodyPr>
            <a:normAutofit fontScale="25000" lnSpcReduction="20000"/>
          </a:bodyPr>
          <a:lstStyle/>
          <a:p>
            <a:pPr algn="just">
              <a:buNone/>
            </a:pPr>
            <a:r>
              <a:rPr lang="it-IT" sz="6200" dirty="0" smtClean="0">
                <a:latin typeface="Times New Roman" pitchFamily="18" charset="0"/>
                <a:cs typeface="Times New Roman" pitchFamily="18" charset="0"/>
              </a:rPr>
              <a:t>Per una trasformazione finita:</a:t>
            </a:r>
          </a:p>
          <a:p>
            <a:pPr algn="just">
              <a:buNone/>
            </a:pPr>
            <a:endParaRPr lang="it-IT" sz="6200" dirty="0" smtClean="0">
              <a:latin typeface="Times New Roman" pitchFamily="18" charset="0"/>
              <a:cs typeface="Times New Roman" pitchFamily="18" charset="0"/>
            </a:endParaRPr>
          </a:p>
          <a:p>
            <a:pPr algn="ctr">
              <a:buNone/>
            </a:pPr>
            <a:r>
              <a:rPr lang="it-IT" sz="6200" b="1" dirty="0" smtClean="0">
                <a:latin typeface="Symbol" pitchFamily="18" charset="2"/>
                <a:cs typeface="Times New Roman" pitchFamily="18" charset="0"/>
              </a:rPr>
              <a:t>D</a:t>
            </a:r>
            <a:r>
              <a:rPr lang="it-IT" sz="6200" b="1" dirty="0" smtClean="0">
                <a:latin typeface="Times New Roman" pitchFamily="18" charset="0"/>
                <a:cs typeface="Times New Roman" pitchFamily="18" charset="0"/>
              </a:rPr>
              <a:t>E = </a:t>
            </a:r>
            <a:r>
              <a:rPr lang="it-IT" sz="6200" b="1" dirty="0" err="1" smtClean="0">
                <a:latin typeface="Times New Roman" pitchFamily="18" charset="0"/>
                <a:cs typeface="Times New Roman" pitchFamily="18" charset="0"/>
              </a:rPr>
              <a:t>E</a:t>
            </a:r>
            <a:r>
              <a:rPr lang="it-IT" sz="6200" b="1" baseline="-25000" dirty="0" err="1" smtClean="0">
                <a:latin typeface="Times New Roman" pitchFamily="18" charset="0"/>
                <a:cs typeface="Times New Roman" pitchFamily="18" charset="0"/>
              </a:rPr>
              <a:t>f</a:t>
            </a:r>
            <a:r>
              <a:rPr lang="it-IT" sz="6200" b="1" dirty="0" smtClean="0">
                <a:latin typeface="Times New Roman" pitchFamily="18" charset="0"/>
                <a:cs typeface="Times New Roman" pitchFamily="18" charset="0"/>
              </a:rPr>
              <a:t> – E</a:t>
            </a:r>
            <a:r>
              <a:rPr lang="it-IT" sz="6200" b="1" baseline="-25000" dirty="0" smtClean="0">
                <a:latin typeface="Times New Roman" pitchFamily="18" charset="0"/>
                <a:cs typeface="Times New Roman" pitchFamily="18" charset="0"/>
              </a:rPr>
              <a:t>i</a:t>
            </a:r>
            <a:r>
              <a:rPr lang="it-IT" sz="6200" b="1" dirty="0" smtClean="0">
                <a:latin typeface="Times New Roman" pitchFamily="18" charset="0"/>
                <a:cs typeface="Times New Roman" pitchFamily="18" charset="0"/>
              </a:rPr>
              <a:t> = Q + L</a:t>
            </a:r>
          </a:p>
          <a:p>
            <a:pPr algn="ctr">
              <a:buNone/>
            </a:pPr>
            <a:endParaRPr lang="it-IT" sz="6200" dirty="0" smtClean="0">
              <a:latin typeface="Times New Roman" pitchFamily="18" charset="0"/>
              <a:cs typeface="Times New Roman" pitchFamily="18" charset="0"/>
            </a:endParaRPr>
          </a:p>
          <a:p>
            <a:pPr algn="just">
              <a:buNone/>
            </a:pPr>
            <a:r>
              <a:rPr lang="it-IT" sz="6200" dirty="0" smtClean="0">
                <a:latin typeface="Times New Roman" pitchFamily="18" charset="0"/>
                <a:cs typeface="Times New Roman" pitchFamily="18" charset="0"/>
              </a:rPr>
              <a:t>Per una trasformazione infinitesima</a:t>
            </a:r>
          </a:p>
          <a:p>
            <a:pPr algn="just">
              <a:buNone/>
            </a:pPr>
            <a:endParaRPr lang="it-IT" sz="6200" dirty="0" smtClean="0">
              <a:latin typeface="Times New Roman" pitchFamily="18" charset="0"/>
              <a:cs typeface="Times New Roman" pitchFamily="18" charset="0"/>
            </a:endParaRPr>
          </a:p>
          <a:p>
            <a:pPr algn="ctr">
              <a:buNone/>
            </a:pPr>
            <a:r>
              <a:rPr lang="it-IT" sz="6200" b="1" dirty="0" err="1" smtClean="0">
                <a:latin typeface="Symbol" pitchFamily="18" charset="2"/>
                <a:cs typeface="Times New Roman" pitchFamily="18" charset="0"/>
              </a:rPr>
              <a:t>d</a:t>
            </a:r>
            <a:r>
              <a:rPr lang="it-IT" sz="6200" b="1" dirty="0" err="1" smtClean="0">
                <a:latin typeface="Times New Roman" pitchFamily="18" charset="0"/>
                <a:cs typeface="Times New Roman" pitchFamily="18" charset="0"/>
              </a:rPr>
              <a:t>E</a:t>
            </a:r>
            <a:r>
              <a:rPr lang="it-IT" sz="6200" b="1" dirty="0" smtClean="0">
                <a:latin typeface="Times New Roman" pitchFamily="18" charset="0"/>
                <a:cs typeface="Times New Roman" pitchFamily="18" charset="0"/>
              </a:rPr>
              <a:t> = </a:t>
            </a:r>
            <a:r>
              <a:rPr lang="it-IT" sz="6200" b="1" dirty="0" err="1" smtClean="0">
                <a:latin typeface="Symbol" pitchFamily="18" charset="2"/>
                <a:cs typeface="Times New Roman" pitchFamily="18" charset="0"/>
              </a:rPr>
              <a:t>d</a:t>
            </a:r>
            <a:r>
              <a:rPr lang="it-IT" sz="6200" b="1" dirty="0" err="1" smtClean="0">
                <a:latin typeface="Times New Roman" pitchFamily="18" charset="0"/>
                <a:cs typeface="Times New Roman" pitchFamily="18" charset="0"/>
              </a:rPr>
              <a:t>Q</a:t>
            </a:r>
            <a:r>
              <a:rPr lang="it-IT" sz="6200" b="1" dirty="0" smtClean="0">
                <a:latin typeface="Times New Roman" pitchFamily="18" charset="0"/>
                <a:cs typeface="Times New Roman" pitchFamily="18" charset="0"/>
              </a:rPr>
              <a:t> + </a:t>
            </a:r>
            <a:r>
              <a:rPr lang="it-IT" sz="6200" b="1" dirty="0" smtClean="0">
                <a:latin typeface="Symbol" pitchFamily="18" charset="2"/>
                <a:cs typeface="Times New Roman" pitchFamily="18" charset="0"/>
              </a:rPr>
              <a:t>Dl</a:t>
            </a:r>
            <a:endParaRPr lang="it-IT" sz="6200" b="1" dirty="0" smtClean="0">
              <a:latin typeface="Times New Roman" pitchFamily="18" charset="0"/>
              <a:cs typeface="Times New Roman" pitchFamily="18" charset="0"/>
            </a:endParaRPr>
          </a:p>
          <a:p>
            <a:pPr marL="0" indent="0" algn="just">
              <a:buNone/>
            </a:pPr>
            <a:endParaRPr lang="it-IT" sz="8000" b="1" dirty="0" smtClean="0">
              <a:latin typeface="Times New Roman" pitchFamily="18" charset="0"/>
              <a:cs typeface="Times New Roman" pitchFamily="18" charset="0"/>
            </a:endParaRPr>
          </a:p>
          <a:p>
            <a:pPr marL="0" indent="0" algn="just">
              <a:buNone/>
            </a:pPr>
            <a:endParaRPr lang="it-IT" sz="8000" dirty="0" smtClean="0">
              <a:latin typeface="Times New Roman" pitchFamily="18" charset="0"/>
              <a:cs typeface="Times New Roman" pitchFamily="18" charset="0"/>
            </a:endParaRPr>
          </a:p>
          <a:p>
            <a:pPr marL="0" indent="0" algn="just">
              <a:buNone/>
            </a:pPr>
            <a:r>
              <a:rPr lang="it-IT" sz="8000" dirty="0" smtClean="0">
                <a:latin typeface="Times New Roman" pitchFamily="18" charset="0"/>
                <a:cs typeface="Times New Roman" pitchFamily="18" charset="0"/>
              </a:rPr>
              <a:t>Tale relazione esprime in modo completo il </a:t>
            </a:r>
            <a:r>
              <a:rPr lang="it-IT" sz="8000" b="1" dirty="0" smtClean="0">
                <a:latin typeface="Times New Roman" pitchFamily="18" charset="0"/>
                <a:cs typeface="Times New Roman" pitchFamily="18" charset="0"/>
              </a:rPr>
              <a:t>primo principio della termodinamica</a:t>
            </a:r>
            <a:r>
              <a:rPr lang="it-IT" sz="8000" dirty="0" smtClean="0">
                <a:latin typeface="Times New Roman" pitchFamily="18" charset="0"/>
                <a:cs typeface="Times New Roman" pitchFamily="18" charset="0"/>
              </a:rPr>
              <a:t>, </a:t>
            </a:r>
            <a:r>
              <a:rPr lang="it-IT" sz="8000" i="1" dirty="0" smtClean="0">
                <a:latin typeface="Times New Roman" pitchFamily="18" charset="0"/>
                <a:cs typeface="Times New Roman" pitchFamily="18" charset="0"/>
              </a:rPr>
              <a:t>affermando che la variazione di energia interna di un sistema dipende dal calore scambiato con l'ambiente e dal lavoro eseguito durante la trasformazione.</a:t>
            </a:r>
            <a:endParaRPr lang="it-IT" sz="8000" b="1" dirty="0" smtClean="0">
              <a:latin typeface="Times New Roman" pitchFamily="18" charset="0"/>
              <a:cs typeface="Times New Roman" pitchFamily="18" charset="0"/>
            </a:endParaRPr>
          </a:p>
          <a:p>
            <a:pPr algn="ctr">
              <a:buNone/>
            </a:pPr>
            <a:endParaRPr lang="it-IT" sz="6200" dirty="0" smtClean="0">
              <a:latin typeface="Times New Roman" pitchFamily="18" charset="0"/>
              <a:cs typeface="Times New Roman" pitchFamily="18" charset="0"/>
            </a:endParaRPr>
          </a:p>
          <a:p>
            <a:pPr algn="just">
              <a:buNone/>
            </a:pPr>
            <a:r>
              <a:rPr lang="it-IT" sz="6200" dirty="0" smtClean="0">
                <a:latin typeface="Times New Roman" pitchFamily="18" charset="0"/>
                <a:cs typeface="Times New Roman" pitchFamily="18" charset="0"/>
              </a:rPr>
              <a:t>Il lavoro dipende dal tipo di trasformazione che il sistema compie.</a:t>
            </a:r>
          </a:p>
          <a:p>
            <a:pPr algn="just">
              <a:buNone/>
            </a:pPr>
            <a:endParaRPr lang="it-IT" sz="6200" dirty="0" smtClean="0">
              <a:latin typeface="Times New Roman" pitchFamily="18" charset="0"/>
              <a:cs typeface="Times New Roman" pitchFamily="18" charset="0"/>
            </a:endParaRPr>
          </a:p>
          <a:p>
            <a:pPr algn="just">
              <a:buNone/>
            </a:pPr>
            <a:r>
              <a:rPr lang="it-IT" sz="6200" b="1" dirty="0" smtClean="0">
                <a:latin typeface="Times New Roman" pitchFamily="18" charset="0"/>
                <a:cs typeface="Times New Roman" pitchFamily="18" charset="0"/>
              </a:rPr>
              <a:t>L </a:t>
            </a:r>
            <a:r>
              <a:rPr lang="it-IT" sz="6200" dirty="0" smtClean="0">
                <a:latin typeface="Times New Roman" pitchFamily="18" charset="0"/>
                <a:cs typeface="Times New Roman" pitchFamily="18" charset="0"/>
              </a:rPr>
              <a:t>è massimo nelle trasformazioni reversibili.</a:t>
            </a:r>
          </a:p>
          <a:p>
            <a:pPr algn="just">
              <a:buNone/>
            </a:pPr>
            <a:endParaRPr lang="it-IT" sz="6200" dirty="0" smtClean="0">
              <a:latin typeface="Times New Roman" pitchFamily="18" charset="0"/>
              <a:cs typeface="Times New Roman" pitchFamily="18" charset="0"/>
            </a:endParaRPr>
          </a:p>
          <a:p>
            <a:pPr algn="just">
              <a:buNone/>
            </a:pPr>
            <a:r>
              <a:rPr lang="it-IT" sz="6200" dirty="0" smtClean="0">
                <a:latin typeface="Times New Roman" pitchFamily="18" charset="0"/>
                <a:cs typeface="Times New Roman" pitchFamily="18" charset="0"/>
              </a:rPr>
              <a:t>Per le trasformazioni reali: 		</a:t>
            </a:r>
            <a:r>
              <a:rPr lang="it-IT" sz="6200" b="1" dirty="0" err="1" smtClean="0">
                <a:latin typeface="Times New Roman" pitchFamily="18" charset="0"/>
                <a:cs typeface="Times New Roman" pitchFamily="18" charset="0"/>
              </a:rPr>
              <a:t>L</a:t>
            </a:r>
            <a:r>
              <a:rPr lang="it-IT" sz="6200" b="1" baseline="-25000" dirty="0" err="1" smtClean="0">
                <a:latin typeface="Times New Roman" pitchFamily="18" charset="0"/>
                <a:cs typeface="Times New Roman" pitchFamily="18" charset="0"/>
              </a:rPr>
              <a:t>irr</a:t>
            </a:r>
            <a:r>
              <a:rPr lang="it-IT" sz="6200" b="1" dirty="0" smtClean="0">
                <a:latin typeface="Times New Roman" pitchFamily="18" charset="0"/>
                <a:cs typeface="Times New Roman" pitchFamily="18" charset="0"/>
              </a:rPr>
              <a:t>&lt;</a:t>
            </a:r>
            <a:r>
              <a:rPr lang="it-IT" sz="6200" b="1" dirty="0" err="1" smtClean="0">
                <a:latin typeface="Times New Roman" pitchFamily="18" charset="0"/>
                <a:cs typeface="Times New Roman" pitchFamily="18" charset="0"/>
              </a:rPr>
              <a:t>L</a:t>
            </a:r>
            <a:r>
              <a:rPr lang="it-IT" sz="6200" b="1" baseline="-25000" dirty="0" err="1" smtClean="0">
                <a:latin typeface="Times New Roman" pitchFamily="18" charset="0"/>
                <a:cs typeface="Times New Roman" pitchFamily="18" charset="0"/>
              </a:rPr>
              <a:t>rev</a:t>
            </a:r>
            <a:r>
              <a:rPr lang="it-IT" sz="6200" b="1" dirty="0" smtClean="0">
                <a:latin typeface="Times New Roman" pitchFamily="18" charset="0"/>
                <a:cs typeface="Times New Roman" pitchFamily="18" charset="0"/>
              </a:rPr>
              <a:t>.</a:t>
            </a:r>
          </a:p>
          <a:p>
            <a:pPr algn="just">
              <a:buNone/>
            </a:pPr>
            <a:endParaRPr lang="it-IT" sz="6200" b="1" dirty="0" smtClean="0">
              <a:latin typeface="Times New Roman" pitchFamily="18" charset="0"/>
              <a:cs typeface="Times New Roman" pitchFamily="18" charset="0"/>
            </a:endParaRPr>
          </a:p>
          <a:p>
            <a:pPr algn="just">
              <a:buNone/>
            </a:pPr>
            <a:r>
              <a:rPr lang="it-IT" sz="6200" dirty="0" smtClean="0">
                <a:latin typeface="Times New Roman" pitchFamily="18" charset="0"/>
                <a:cs typeface="Times New Roman" pitchFamily="18" charset="0"/>
              </a:rPr>
              <a:t>Nelle reazioni chimiche:		</a:t>
            </a:r>
            <a:r>
              <a:rPr lang="it-IT" sz="6200" b="1" dirty="0" smtClean="0">
                <a:latin typeface="Times New Roman" pitchFamily="18" charset="0"/>
                <a:cs typeface="Times New Roman" pitchFamily="18" charset="0"/>
              </a:rPr>
              <a:t>L = P</a:t>
            </a:r>
            <a:r>
              <a:rPr lang="it-IT" sz="6200" b="1" dirty="0" smtClean="0">
                <a:latin typeface="Symbol" pitchFamily="18" charset="2"/>
                <a:cs typeface="Times New Roman" pitchFamily="18" charset="0"/>
              </a:rPr>
              <a:t>D</a:t>
            </a:r>
            <a:r>
              <a:rPr lang="it-IT" sz="6200" b="1" dirty="0" smtClean="0">
                <a:latin typeface="Times New Roman" pitchFamily="18" charset="0"/>
                <a:cs typeface="Times New Roman" pitchFamily="18" charset="0"/>
              </a:rPr>
              <a:t>V </a:t>
            </a:r>
            <a:r>
              <a:rPr lang="it-IT" sz="6200" dirty="0" smtClean="0">
                <a:latin typeface="Times New Roman" pitchFamily="18" charset="0"/>
                <a:cs typeface="Times New Roman" pitchFamily="18" charset="0"/>
              </a:rPr>
              <a:t>e quindi </a:t>
            </a:r>
            <a:r>
              <a:rPr lang="it-IT" sz="6200" b="1" dirty="0" smtClean="0">
                <a:latin typeface="Symbol" pitchFamily="18" charset="2"/>
                <a:cs typeface="Times New Roman" pitchFamily="18" charset="0"/>
              </a:rPr>
              <a:t>D</a:t>
            </a:r>
            <a:r>
              <a:rPr lang="it-IT" sz="6200" b="1" dirty="0" smtClean="0">
                <a:latin typeface="Times New Roman" pitchFamily="18" charset="0"/>
                <a:cs typeface="Times New Roman" pitchFamily="18" charset="0"/>
              </a:rPr>
              <a:t>E = </a:t>
            </a:r>
            <a:r>
              <a:rPr lang="it-IT" sz="6200" b="1" dirty="0" err="1" smtClean="0">
                <a:latin typeface="Times New Roman" pitchFamily="18" charset="0"/>
                <a:cs typeface="Times New Roman" pitchFamily="18" charset="0"/>
              </a:rPr>
              <a:t>Q</a:t>
            </a:r>
            <a:r>
              <a:rPr lang="it-IT" sz="6200" b="1" baseline="-25000" dirty="0" err="1" smtClean="0">
                <a:latin typeface="Times New Roman" pitchFamily="18" charset="0"/>
                <a:cs typeface="Times New Roman" pitchFamily="18" charset="0"/>
              </a:rPr>
              <a:t>p</a:t>
            </a:r>
            <a:r>
              <a:rPr lang="it-IT" sz="6200" b="1" dirty="0" err="1" smtClean="0">
                <a:latin typeface="Times New Roman" pitchFamily="18" charset="0"/>
                <a:cs typeface="Times New Roman" pitchFamily="18" charset="0"/>
              </a:rPr>
              <a:t>+P</a:t>
            </a:r>
            <a:r>
              <a:rPr lang="it-IT" sz="6200" b="1" dirty="0" err="1" smtClean="0">
                <a:latin typeface="Symbol" pitchFamily="18" charset="2"/>
                <a:cs typeface="Times New Roman" pitchFamily="18" charset="0"/>
              </a:rPr>
              <a:t>D</a:t>
            </a:r>
            <a:r>
              <a:rPr lang="it-IT" sz="6200" b="1" dirty="0" err="1" smtClean="0">
                <a:latin typeface="Times New Roman" pitchFamily="18" charset="0"/>
                <a:cs typeface="Times New Roman" pitchFamily="18" charset="0"/>
              </a:rPr>
              <a:t>V</a:t>
            </a:r>
            <a:endParaRPr lang="it-IT" sz="6200" b="1" dirty="0" smtClean="0">
              <a:latin typeface="Times New Roman" pitchFamily="18" charset="0"/>
              <a:cs typeface="Times New Roman" pitchFamily="18" charset="0"/>
            </a:endParaRPr>
          </a:p>
          <a:p>
            <a:pPr algn="just">
              <a:buNone/>
            </a:pPr>
            <a:endParaRPr lang="it-IT" sz="6200" dirty="0" smtClean="0">
              <a:latin typeface="Times New Roman" pitchFamily="18" charset="0"/>
              <a:cs typeface="Times New Roman" pitchFamily="18" charset="0"/>
            </a:endParaRPr>
          </a:p>
          <a:p>
            <a:pPr algn="just">
              <a:buNone/>
            </a:pPr>
            <a:r>
              <a:rPr lang="it-IT" sz="6200" dirty="0" smtClean="0">
                <a:latin typeface="Times New Roman" pitchFamily="18" charset="0"/>
                <a:cs typeface="Times New Roman" pitchFamily="18" charset="0"/>
              </a:rPr>
              <a:t>Se il volume è costante:		 </a:t>
            </a:r>
            <a:r>
              <a:rPr lang="it-IT" sz="6200" b="1" dirty="0" smtClean="0">
                <a:latin typeface="Symbol" pitchFamily="18" charset="2"/>
                <a:cs typeface="Times New Roman" pitchFamily="18" charset="0"/>
              </a:rPr>
              <a:t>D</a:t>
            </a:r>
            <a:r>
              <a:rPr lang="it-IT" sz="6200" b="1" dirty="0" smtClean="0">
                <a:latin typeface="Times New Roman" pitchFamily="18" charset="0"/>
                <a:cs typeface="Times New Roman" pitchFamily="18" charset="0"/>
              </a:rPr>
              <a:t>E = Q</a:t>
            </a:r>
          </a:p>
          <a:p>
            <a:pPr algn="just">
              <a:buNone/>
            </a:pPr>
            <a:endParaRPr lang="it-IT" sz="6200" b="1" dirty="0" smtClean="0">
              <a:latin typeface="Times New Roman" pitchFamily="18" charset="0"/>
              <a:cs typeface="Times New Roman" pitchFamily="18" charset="0"/>
            </a:endParaRPr>
          </a:p>
          <a:p>
            <a:pPr algn="just">
              <a:buNone/>
            </a:pPr>
            <a:endParaRPr lang="it-IT" sz="6200" b="1" dirty="0" smtClean="0">
              <a:latin typeface="Times New Roman" pitchFamily="18" charset="0"/>
              <a:cs typeface="Times New Roman" pitchFamily="18" charset="0"/>
            </a:endParaRPr>
          </a:p>
          <a:p>
            <a:pPr algn="just">
              <a:buNone/>
            </a:pPr>
            <a:endParaRPr lang="it-IT" sz="6200" dirty="0" smtClean="0">
              <a:latin typeface="Times New Roman" pitchFamily="18" charset="0"/>
              <a:cs typeface="Times New Roman" pitchFamily="18" charset="0"/>
            </a:endParaRPr>
          </a:p>
          <a:p>
            <a:pPr algn="just">
              <a:buNone/>
            </a:pPr>
            <a:r>
              <a:rPr lang="it-IT" sz="6200" dirty="0" smtClean="0">
                <a:latin typeface="Times New Roman" pitchFamily="18" charset="0"/>
                <a:cs typeface="Times New Roman" pitchFamily="18" charset="0"/>
              </a:rPr>
              <a:t>dove Q è il calore di reazione</a:t>
            </a:r>
          </a:p>
          <a:p>
            <a:pPr algn="ctr">
              <a:buNone/>
            </a:pPr>
            <a:endParaRPr lang="it-IT" dirty="0" smtClean="0">
              <a:latin typeface="Times New Roman" pitchFamily="18" charset="0"/>
              <a:cs typeface="Times New Roman" pitchFamily="18" charset="0"/>
            </a:endParaRPr>
          </a:p>
          <a:p>
            <a:pPr algn="ctr">
              <a:buNone/>
            </a:pPr>
            <a:endParaRPr lang="it-IT" dirty="0">
              <a:latin typeface="Times New Roman" pitchFamily="18" charset="0"/>
              <a:cs typeface="Times New Roman" pitchFamily="18" charset="0"/>
            </a:endParaRPr>
          </a:p>
        </p:txBody>
      </p:sp>
      <p:sp>
        <p:nvSpPr>
          <p:cNvPr id="6" name="Titolo 1"/>
          <p:cNvSpPr txBox="1">
            <a:spLocks/>
          </p:cNvSpPr>
          <p:nvPr/>
        </p:nvSpPr>
        <p:spPr>
          <a:xfrm>
            <a:off x="395536" y="-243408"/>
            <a:ext cx="8748464"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500" b="1" i="0" u="none" strike="noStrike" kern="1200" cap="none" spc="0" normalizeH="0" baseline="0" noProof="0" dirty="0" smtClean="0">
                <a:ln>
                  <a:noFill/>
                </a:ln>
                <a:solidFill>
                  <a:srgbClr val="00B0F0"/>
                </a:solidFill>
                <a:effectLst/>
                <a:uLnTx/>
                <a:uFillTx/>
                <a:latin typeface="Times New Roman" pitchFamily="18" charset="0"/>
                <a:ea typeface="+mj-ea"/>
                <a:cs typeface="Times New Roman" pitchFamily="18" charset="0"/>
              </a:rPr>
              <a:t>PRIMO PRINCIPIO DELLA TERMODINAMICA</a:t>
            </a:r>
            <a:endParaRPr kumimoji="0" lang="it-IT" sz="2500" b="1" i="0" u="none" strike="noStrike" kern="1200" cap="none" spc="0" normalizeH="0" baseline="0" noProof="0" dirty="0">
              <a:ln>
                <a:noFill/>
              </a:ln>
              <a:solidFill>
                <a:srgbClr val="00B0F0"/>
              </a:solidFill>
              <a:effectLst/>
              <a:uLnTx/>
              <a:uFillTx/>
              <a:latin typeface="Times New Roman" pitchFamily="18" charset="0"/>
              <a:ea typeface="+mj-ea"/>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txBox="1">
            <a:spLocks noGrp="1"/>
          </p:cNvSpPr>
          <p:nvPr>
            <p:ph idx="1"/>
          </p:nvPr>
        </p:nvSpPr>
        <p:spPr>
          <a:xfrm>
            <a:off x="0" y="1595021"/>
            <a:ext cx="5266928" cy="5262979"/>
          </a:xfrm>
          <a:prstGeom prst="rect">
            <a:avLst/>
          </a:prstGeom>
          <a:noFill/>
        </p:spPr>
        <p:txBody>
          <a:bodyPr wrap="square" rtlCol="0">
            <a:spAutoFit/>
          </a:bodyPr>
          <a:lstStyle/>
          <a:p>
            <a:pPr marL="0" indent="0" algn="just">
              <a:buNone/>
            </a:pPr>
            <a:r>
              <a:rPr lang="it-IT" sz="2000" dirty="0" smtClean="0">
                <a:latin typeface="Times New Roman" pitchFamily="18" charset="0"/>
                <a:cs typeface="Times New Roman" pitchFamily="18" charset="0"/>
              </a:rPr>
              <a:t>Durante una reazione chimica l'energia interna di un sistema può variare essenzialmente poiché avvengono scambi di </a:t>
            </a:r>
            <a:r>
              <a:rPr lang="it-IT" sz="2000" b="1" dirty="0" smtClean="0">
                <a:latin typeface="Times New Roman" pitchFamily="18" charset="0"/>
                <a:cs typeface="Times New Roman" pitchFamily="18" charset="0"/>
              </a:rPr>
              <a:t>calore</a:t>
            </a:r>
            <a:r>
              <a:rPr lang="it-IT" sz="2000" dirty="0" smtClean="0">
                <a:latin typeface="Times New Roman" pitchFamily="18" charset="0"/>
                <a:cs typeface="Times New Roman" pitchFamily="18" charset="0"/>
              </a:rPr>
              <a:t> </a:t>
            </a:r>
            <a:r>
              <a:rPr lang="it-IT" sz="2000" b="1" i="1" dirty="0" smtClean="0">
                <a:latin typeface="Times New Roman" pitchFamily="18" charset="0"/>
                <a:cs typeface="Times New Roman" pitchFamily="18" charset="0"/>
              </a:rPr>
              <a:t>q</a:t>
            </a:r>
            <a:r>
              <a:rPr lang="it-IT" sz="2000" dirty="0" smtClean="0">
                <a:latin typeface="Times New Roman" pitchFamily="18" charset="0"/>
                <a:cs typeface="Times New Roman" pitchFamily="18" charset="0"/>
              </a:rPr>
              <a:t> e/o di </a:t>
            </a:r>
            <a:r>
              <a:rPr lang="it-IT" sz="2000" b="1" dirty="0" smtClean="0">
                <a:latin typeface="Times New Roman" pitchFamily="18" charset="0"/>
                <a:cs typeface="Times New Roman" pitchFamily="18" charset="0"/>
              </a:rPr>
              <a:t>lavoro</a:t>
            </a:r>
            <a:r>
              <a:rPr lang="it-IT" sz="2000" dirty="0" smtClean="0">
                <a:latin typeface="Times New Roman" pitchFamily="18" charset="0"/>
                <a:cs typeface="Times New Roman" pitchFamily="18" charset="0"/>
              </a:rPr>
              <a:t> </a:t>
            </a:r>
            <a:r>
              <a:rPr lang="it-IT" sz="2000" b="1" i="1" dirty="0" smtClean="0">
                <a:latin typeface="Times New Roman" pitchFamily="18" charset="0"/>
                <a:cs typeface="Times New Roman" pitchFamily="18" charset="0"/>
              </a:rPr>
              <a:t>w</a:t>
            </a:r>
            <a:r>
              <a:rPr lang="it-IT" sz="2000" dirty="0" smtClean="0">
                <a:latin typeface="Times New Roman" pitchFamily="18" charset="0"/>
                <a:cs typeface="Times New Roman" pitchFamily="18" charset="0"/>
              </a:rPr>
              <a:t> con l'ambiente esterno.</a:t>
            </a:r>
          </a:p>
          <a:p>
            <a:pPr marL="0" indent="0" algn="just">
              <a:buNone/>
            </a:pPr>
            <a:r>
              <a:rPr lang="it-IT" sz="2000" dirty="0" smtClean="0">
                <a:latin typeface="Times New Roman" pitchFamily="18" charset="0"/>
                <a:cs typeface="Times New Roman" pitchFamily="18" charset="0"/>
              </a:rPr>
              <a:t> </a:t>
            </a:r>
            <a:br>
              <a:rPr lang="it-IT" sz="2000" dirty="0" smtClean="0">
                <a:latin typeface="Times New Roman" pitchFamily="18" charset="0"/>
                <a:cs typeface="Times New Roman" pitchFamily="18" charset="0"/>
              </a:rPr>
            </a:br>
            <a:r>
              <a:rPr lang="it-IT" sz="2000" dirty="0" smtClean="0">
                <a:latin typeface="Times New Roman" pitchFamily="18" charset="0"/>
                <a:cs typeface="Times New Roman" pitchFamily="18" charset="0"/>
              </a:rPr>
              <a:t>Determinare la variazione </a:t>
            </a:r>
            <a:r>
              <a:rPr lang="it-IT" sz="2000" dirty="0" smtClean="0">
                <a:latin typeface="Symbol" pitchFamily="18" charset="2"/>
                <a:cs typeface="Times New Roman" pitchFamily="18" charset="0"/>
              </a:rPr>
              <a:t>D</a:t>
            </a:r>
            <a:r>
              <a:rPr lang="it-IT" sz="2000" dirty="0" smtClean="0">
                <a:latin typeface="Times New Roman" pitchFamily="18" charset="0"/>
                <a:cs typeface="Times New Roman" pitchFamily="18" charset="0"/>
              </a:rPr>
              <a:t>E </a:t>
            </a:r>
            <a:r>
              <a:rPr lang="it-IT" sz="2000" i="1" dirty="0" smtClean="0">
                <a:latin typeface="Times New Roman" pitchFamily="18" charset="0"/>
                <a:cs typeface="Times New Roman" pitchFamily="18" charset="0"/>
              </a:rPr>
              <a:t> </a:t>
            </a:r>
            <a:r>
              <a:rPr lang="it-IT" sz="2000" dirty="0" smtClean="0">
                <a:latin typeface="Times New Roman" pitchFamily="18" charset="0"/>
                <a:cs typeface="Times New Roman" pitchFamily="18" charset="0"/>
              </a:rPr>
              <a:t>di energia interna associata ad una reazione chimica significa misurare l’entità del calore e del lavoro scambiati dal sistema con l’ambiente.</a:t>
            </a:r>
          </a:p>
          <a:p>
            <a:pPr marL="0" indent="0" algn="just">
              <a:buNone/>
            </a:pPr>
            <a:endParaRPr lang="it-IT" sz="2000" dirty="0" smtClean="0">
              <a:latin typeface="Times New Roman" pitchFamily="18" charset="0"/>
              <a:cs typeface="Times New Roman" pitchFamily="18" charset="0"/>
            </a:endParaRPr>
          </a:p>
          <a:p>
            <a:pPr marL="0" indent="0" algn="just">
              <a:buNone/>
            </a:pPr>
            <a:r>
              <a:rPr lang="it-IT" sz="2000" dirty="0" smtClean="0">
                <a:latin typeface="Times New Roman" pitchFamily="18" charset="0"/>
                <a:cs typeface="Times New Roman" pitchFamily="18" charset="0"/>
              </a:rPr>
              <a:t>Si tenga presente che i flussi di energia in uscita dal sistema, diminuendone l’energia interna, assumono valore negativo, mentre i flussi di energia in entrata nel sistema, aumentandone l’energia interna, assumono valore positivo.</a:t>
            </a:r>
          </a:p>
          <a:p>
            <a:pPr marL="0" indent="0">
              <a:buNone/>
            </a:pPr>
            <a:endParaRPr lang="it-IT" sz="2000" dirty="0">
              <a:latin typeface="Times New Roman" pitchFamily="18" charset="0"/>
              <a:cs typeface="Times New Roman" pitchFamily="18" charset="0"/>
            </a:endParaRPr>
          </a:p>
        </p:txBody>
      </p:sp>
      <p:pic>
        <p:nvPicPr>
          <p:cNvPr id="5" name="Picture 2" descr="termodinamica"/>
          <p:cNvPicPr>
            <a:picLocks noChangeAspect="1" noChangeArrowheads="1"/>
          </p:cNvPicPr>
          <p:nvPr/>
        </p:nvPicPr>
        <p:blipFill>
          <a:blip r:embed="rId2" cstate="print"/>
          <a:srcRect/>
          <a:stretch>
            <a:fillRect/>
          </a:stretch>
        </p:blipFill>
        <p:spPr bwMode="auto">
          <a:xfrm>
            <a:off x="5220072" y="1844824"/>
            <a:ext cx="3562350" cy="2019301"/>
          </a:xfrm>
          <a:prstGeom prst="rect">
            <a:avLst/>
          </a:prstGeom>
          <a:noFill/>
        </p:spPr>
      </p:pic>
      <p:sp>
        <p:nvSpPr>
          <p:cNvPr id="6" name="Rettangolo 5"/>
          <p:cNvSpPr/>
          <p:nvPr/>
        </p:nvSpPr>
        <p:spPr>
          <a:xfrm>
            <a:off x="5652120" y="4365104"/>
            <a:ext cx="3275856" cy="1477328"/>
          </a:xfrm>
          <a:prstGeom prst="rect">
            <a:avLst/>
          </a:prstGeom>
        </p:spPr>
        <p:txBody>
          <a:bodyPr wrap="square">
            <a:spAutoFit/>
          </a:bodyPr>
          <a:lstStyle/>
          <a:p>
            <a:pPr algn="just"/>
            <a:r>
              <a:rPr lang="it-IT" i="1" dirty="0" smtClean="0">
                <a:latin typeface="Times New Roman" pitchFamily="18" charset="0"/>
                <a:cs typeface="Times New Roman" pitchFamily="18" charset="0"/>
              </a:rPr>
              <a:t>Quando un sistema assorbe calore la sua energia interna aumenta, mentre quando un sistema cede calore la sua energia interna diminuisce.</a:t>
            </a:r>
            <a:endParaRPr lang="it-IT" i="1" dirty="0">
              <a:latin typeface="Times New Roman" pitchFamily="18" charset="0"/>
              <a:cs typeface="Times New Roman" pitchFamily="18" charset="0"/>
            </a:endParaRPr>
          </a:p>
        </p:txBody>
      </p:sp>
      <p:sp>
        <p:nvSpPr>
          <p:cNvPr id="9" name="Titolo 1"/>
          <p:cNvSpPr txBox="1">
            <a:spLocks/>
          </p:cNvSpPr>
          <p:nvPr/>
        </p:nvSpPr>
        <p:spPr>
          <a:xfrm>
            <a:off x="179512" y="404664"/>
            <a:ext cx="8686800" cy="764704"/>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3000" b="1" i="0" u="none" strike="noStrike" kern="1200" cap="none" spc="0" normalizeH="0" baseline="0" noProof="0" dirty="0" smtClean="0">
                <a:ln>
                  <a:noFill/>
                </a:ln>
                <a:solidFill>
                  <a:srgbClr val="00B0F0"/>
                </a:solidFill>
                <a:effectLst/>
                <a:uLnTx/>
                <a:uFillTx/>
                <a:latin typeface="Times New Roman" pitchFamily="18" charset="0"/>
                <a:ea typeface="+mj-ea"/>
                <a:cs typeface="Times New Roman" pitchFamily="18" charset="0"/>
              </a:rPr>
              <a:t>CALORE </a:t>
            </a:r>
            <a:r>
              <a:rPr kumimoji="0" lang="it-IT" sz="3000" b="1" i="0" u="none" strike="noStrike" kern="1200" cap="none" spc="0" normalizeH="0" baseline="0" noProof="0" dirty="0" err="1" smtClean="0">
                <a:ln>
                  <a:noFill/>
                </a:ln>
                <a:solidFill>
                  <a:srgbClr val="00B0F0"/>
                </a:solidFill>
                <a:effectLst/>
                <a:uLnTx/>
                <a:uFillTx/>
                <a:latin typeface="Times New Roman" pitchFamily="18" charset="0"/>
                <a:ea typeface="+mj-ea"/>
                <a:cs typeface="Times New Roman" pitchFamily="18" charset="0"/>
              </a:rPr>
              <a:t>DI</a:t>
            </a:r>
            <a:r>
              <a:rPr kumimoji="0" lang="it-IT" sz="3000" b="1" i="0" u="none" strike="noStrike" kern="1200" cap="none" spc="0" normalizeH="0" baseline="0" noProof="0" dirty="0" smtClean="0">
                <a:ln>
                  <a:noFill/>
                </a:ln>
                <a:solidFill>
                  <a:srgbClr val="00B0F0"/>
                </a:solidFill>
                <a:effectLst/>
                <a:uLnTx/>
                <a:uFillTx/>
                <a:latin typeface="Times New Roman" pitchFamily="18" charset="0"/>
                <a:ea typeface="+mj-ea"/>
                <a:cs typeface="Times New Roman" pitchFamily="18" charset="0"/>
              </a:rPr>
              <a:t> REAZIONE</a:t>
            </a:r>
            <a:endParaRPr kumimoji="0" lang="it-IT" sz="3000" b="1" i="0" u="none" strike="noStrike" kern="1200" cap="none" spc="0" normalizeH="0" baseline="0" noProof="0" dirty="0">
              <a:ln>
                <a:noFill/>
              </a:ln>
              <a:solidFill>
                <a:srgbClr val="00B0F0"/>
              </a:solidFill>
              <a:effectLst/>
              <a:uLnTx/>
              <a:uFillTx/>
              <a:latin typeface="Times New Roman" pitchFamily="18" charset="0"/>
              <a:ea typeface="+mj-ea"/>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B0F0"/>
                </a:solidFill>
                <a:latin typeface="Times New Roman" pitchFamily="18" charset="0"/>
                <a:cs typeface="Times New Roman" pitchFamily="18" charset="0"/>
              </a:rPr>
              <a:t>ENTALPIA (H)</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p:txBody>
          <a:bodyPr>
            <a:normAutofit fontScale="92500" lnSpcReduction="20000"/>
          </a:bodyPr>
          <a:lstStyle/>
          <a:p>
            <a:pPr marL="0" indent="0" algn="just">
              <a:buNone/>
            </a:pPr>
            <a:r>
              <a:rPr lang="it-IT" dirty="0" smtClean="0">
                <a:latin typeface="Times New Roman" pitchFamily="18" charset="0"/>
                <a:cs typeface="Times New Roman" pitchFamily="18" charset="0"/>
              </a:rPr>
              <a:t>L'</a:t>
            </a:r>
            <a:r>
              <a:rPr lang="it-IT" dirty="0" err="1" smtClean="0">
                <a:latin typeface="Times New Roman" pitchFamily="18" charset="0"/>
                <a:cs typeface="Times New Roman" pitchFamily="18" charset="0"/>
              </a:rPr>
              <a:t>entalpia</a:t>
            </a:r>
            <a:r>
              <a:rPr lang="it-IT" dirty="0" smtClean="0">
                <a:latin typeface="Times New Roman" pitchFamily="18" charset="0"/>
                <a:cs typeface="Times New Roman" pitchFamily="18" charset="0"/>
              </a:rPr>
              <a:t> non è una funzione di stato che discende, come l'energia interna, da considerazioni di tipo logico relativamente agli scambi energetici di un sistema, ma è una funzione di stato definita arbitrariamente e </a:t>
            </a:r>
            <a:r>
              <a:rPr lang="it-IT" i="1" dirty="0" smtClean="0">
                <a:latin typeface="Times New Roman" pitchFamily="18" charset="0"/>
                <a:cs typeface="Times New Roman" pitchFamily="18" charset="0"/>
              </a:rPr>
              <a:t>costruita</a:t>
            </a:r>
            <a:r>
              <a:rPr lang="it-IT" dirty="0" smtClean="0">
                <a:latin typeface="Times New Roman" pitchFamily="18" charset="0"/>
                <a:cs typeface="Times New Roman" pitchFamily="18" charset="0"/>
              </a:rPr>
              <a:t> secondo la seguente relazione</a:t>
            </a:r>
          </a:p>
          <a:p>
            <a:pPr marL="0" indent="0" algn="just">
              <a:buNone/>
            </a:pPr>
            <a:endParaRPr lang="it-IT" dirty="0" smtClean="0">
              <a:latin typeface="Times New Roman" pitchFamily="18" charset="0"/>
              <a:cs typeface="Times New Roman" pitchFamily="18" charset="0"/>
            </a:endParaRPr>
          </a:p>
          <a:p>
            <a:pPr marL="0" indent="0" algn="ctr">
              <a:buNone/>
            </a:pPr>
            <a:r>
              <a:rPr lang="it-IT" i="1" dirty="0" smtClean="0">
                <a:latin typeface="Times New Roman" pitchFamily="18" charset="0"/>
                <a:cs typeface="Times New Roman" pitchFamily="18" charset="0"/>
              </a:rPr>
              <a:t>H</a:t>
            </a:r>
            <a:r>
              <a:rPr lang="it-IT" dirty="0" smtClean="0">
                <a:latin typeface="Times New Roman" pitchFamily="18" charset="0"/>
                <a:cs typeface="Times New Roman" pitchFamily="18" charset="0"/>
              </a:rPr>
              <a:t>  =  </a:t>
            </a:r>
            <a:r>
              <a:rPr lang="it-IT" i="1" dirty="0" smtClean="0">
                <a:latin typeface="Times New Roman" pitchFamily="18" charset="0"/>
                <a:cs typeface="Times New Roman" pitchFamily="18" charset="0"/>
              </a:rPr>
              <a:t>E</a:t>
            </a:r>
            <a:r>
              <a:rPr lang="it-IT" dirty="0" smtClean="0">
                <a:latin typeface="Times New Roman" pitchFamily="18" charset="0"/>
                <a:cs typeface="Times New Roman" pitchFamily="18" charset="0"/>
              </a:rPr>
              <a:t>  +  PV</a:t>
            </a:r>
          </a:p>
          <a:p>
            <a:pPr marL="0" indent="0" algn="ctr">
              <a:buNone/>
            </a:pPr>
            <a:endParaRPr lang="it-IT" dirty="0" smtClean="0">
              <a:latin typeface="Times New Roman" pitchFamily="18" charset="0"/>
              <a:cs typeface="Times New Roman" pitchFamily="18" charset="0"/>
            </a:endParaRPr>
          </a:p>
          <a:p>
            <a:pPr marL="0" indent="0" algn="ctr">
              <a:buNone/>
            </a:pPr>
            <a:r>
              <a:rPr lang="it-IT" dirty="0" smtClean="0">
                <a:latin typeface="Times New Roman" pitchFamily="18" charset="0"/>
                <a:cs typeface="Times New Roman" pitchFamily="18" charset="0"/>
              </a:rPr>
              <a:t>Essendo </a:t>
            </a:r>
            <a:r>
              <a:rPr lang="it-IT" b="1" dirty="0" smtClean="0">
                <a:latin typeface="Symbol" pitchFamily="18" charset="2"/>
                <a:cs typeface="Times New Roman" pitchFamily="18" charset="0"/>
              </a:rPr>
              <a:t>D</a:t>
            </a:r>
            <a:r>
              <a:rPr lang="it-IT" b="1" dirty="0" smtClean="0">
                <a:latin typeface="Times New Roman" pitchFamily="18" charset="0"/>
                <a:cs typeface="Times New Roman" pitchFamily="18" charset="0"/>
              </a:rPr>
              <a:t>E = </a:t>
            </a:r>
            <a:r>
              <a:rPr lang="it-IT" b="1" dirty="0" err="1" smtClean="0">
                <a:latin typeface="Times New Roman" pitchFamily="18" charset="0"/>
                <a:cs typeface="Times New Roman" pitchFamily="18" charset="0"/>
              </a:rPr>
              <a:t>Q</a:t>
            </a:r>
            <a:r>
              <a:rPr lang="it-IT" b="1" baseline="-25000" dirty="0" err="1" smtClean="0">
                <a:latin typeface="Times New Roman" pitchFamily="18" charset="0"/>
                <a:cs typeface="Times New Roman" pitchFamily="18" charset="0"/>
              </a:rPr>
              <a:t>p</a:t>
            </a:r>
            <a:r>
              <a:rPr lang="it-IT" b="1" dirty="0" err="1" smtClean="0">
                <a:latin typeface="Times New Roman" pitchFamily="18" charset="0"/>
                <a:cs typeface="Times New Roman" pitchFamily="18" charset="0"/>
              </a:rPr>
              <a:t>+P</a:t>
            </a:r>
            <a:r>
              <a:rPr lang="it-IT" b="1" dirty="0" err="1" smtClean="0">
                <a:latin typeface="Symbol" pitchFamily="18" charset="2"/>
                <a:cs typeface="Times New Roman" pitchFamily="18" charset="0"/>
              </a:rPr>
              <a:t>D</a:t>
            </a:r>
            <a:r>
              <a:rPr lang="it-IT" b="1" dirty="0" err="1" smtClean="0">
                <a:latin typeface="Times New Roman" pitchFamily="18" charset="0"/>
                <a:cs typeface="Times New Roman" pitchFamily="18" charset="0"/>
              </a:rPr>
              <a:t>V</a:t>
            </a:r>
            <a:r>
              <a:rPr lang="it-IT" b="1" dirty="0" smtClean="0">
                <a:latin typeface="Times New Roman" pitchFamily="18" charset="0"/>
                <a:cs typeface="Times New Roman" pitchFamily="18" charset="0"/>
              </a:rPr>
              <a:t> </a:t>
            </a:r>
            <a:r>
              <a:rPr lang="it-IT" dirty="0" smtClean="0">
                <a:latin typeface="Times New Roman" pitchFamily="18" charset="0"/>
                <a:cs typeface="Times New Roman" pitchFamily="18" charset="0"/>
              </a:rPr>
              <a:t>quindi</a:t>
            </a:r>
            <a:r>
              <a:rPr lang="it-IT" b="1" dirty="0" smtClean="0">
                <a:latin typeface="Times New Roman" pitchFamily="18" charset="0"/>
                <a:cs typeface="Times New Roman" pitchFamily="18" charset="0"/>
              </a:rPr>
              <a:t> </a:t>
            </a:r>
            <a:r>
              <a:rPr lang="it-IT" b="1" dirty="0" smtClean="0">
                <a:latin typeface="Symbol" pitchFamily="18" charset="2"/>
                <a:cs typeface="Times New Roman" pitchFamily="18" charset="0"/>
              </a:rPr>
              <a:t>DH = </a:t>
            </a:r>
            <a:r>
              <a:rPr lang="it-IT" b="1" dirty="0" err="1" smtClean="0">
                <a:latin typeface="Times New Roman" pitchFamily="18" charset="0"/>
                <a:cs typeface="Times New Roman" pitchFamily="18" charset="0"/>
              </a:rPr>
              <a:t>Q</a:t>
            </a:r>
            <a:r>
              <a:rPr lang="it-IT" b="1" baseline="-25000" dirty="0" err="1" smtClean="0">
                <a:latin typeface="Times New Roman" pitchFamily="18" charset="0"/>
                <a:cs typeface="Times New Roman" pitchFamily="18" charset="0"/>
              </a:rPr>
              <a:t>p</a:t>
            </a:r>
            <a:endParaRPr lang="it-IT" b="1" dirty="0" smtClean="0">
              <a:latin typeface="Times New Roman" pitchFamily="18" charset="0"/>
              <a:cs typeface="Times New Roman" pitchFamily="18" charset="0"/>
            </a:endParaRPr>
          </a:p>
          <a:p>
            <a:pPr marL="0" indent="0" algn="ctr">
              <a:buNone/>
            </a:pPr>
            <a:endParaRPr lang="it-IT" dirty="0" smtClean="0">
              <a:latin typeface="Times New Roman" pitchFamily="18" charset="0"/>
              <a:cs typeface="Times New Roman" pitchFamily="18" charset="0"/>
            </a:endParaRPr>
          </a:p>
          <a:p>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6632"/>
            <a:ext cx="8229600" cy="1143000"/>
          </a:xfrm>
        </p:spPr>
        <p:txBody>
          <a:bodyPr/>
          <a:lstStyle/>
          <a:p>
            <a:r>
              <a:rPr lang="it-IT" b="1" dirty="0" smtClean="0">
                <a:solidFill>
                  <a:srgbClr val="00B0F0"/>
                </a:solidFill>
                <a:latin typeface="Times New Roman" pitchFamily="18" charset="0"/>
                <a:cs typeface="Times New Roman" pitchFamily="18" charset="0"/>
              </a:rPr>
              <a:t>ENTALPIA (H)</a:t>
            </a:r>
            <a:endParaRPr lang="it-IT" dirty="0"/>
          </a:p>
        </p:txBody>
      </p:sp>
      <p:sp>
        <p:nvSpPr>
          <p:cNvPr id="3" name="Segnaposto contenuto 2"/>
          <p:cNvSpPr>
            <a:spLocks noGrp="1"/>
          </p:cNvSpPr>
          <p:nvPr>
            <p:ph idx="1"/>
          </p:nvPr>
        </p:nvSpPr>
        <p:spPr>
          <a:xfrm>
            <a:off x="0" y="1340768"/>
            <a:ext cx="8229600" cy="4525963"/>
          </a:xfrm>
        </p:spPr>
        <p:txBody>
          <a:bodyPr>
            <a:normAutofit fontScale="70000" lnSpcReduction="20000"/>
          </a:bodyPr>
          <a:lstStyle/>
          <a:p>
            <a:pPr marL="0" indent="0" algn="just">
              <a:buNone/>
            </a:pPr>
            <a:r>
              <a:rPr lang="it-IT" dirty="0" smtClean="0">
                <a:latin typeface="Times New Roman" pitchFamily="18" charset="0"/>
                <a:cs typeface="Times New Roman" pitchFamily="18" charset="0"/>
              </a:rPr>
              <a:t>Si introduce pertanto la nuova funzione di stato </a:t>
            </a:r>
            <a:r>
              <a:rPr lang="it-IT" b="1" i="1" dirty="0" err="1" smtClean="0">
                <a:latin typeface="Times New Roman" pitchFamily="18" charset="0"/>
                <a:cs typeface="Times New Roman" pitchFamily="18" charset="0"/>
              </a:rPr>
              <a:t>Entalpia</a:t>
            </a:r>
            <a:r>
              <a:rPr lang="it-IT" b="1" i="1" dirty="0" smtClean="0">
                <a:latin typeface="Times New Roman" pitchFamily="18" charset="0"/>
                <a:cs typeface="Times New Roman" pitchFamily="18" charset="0"/>
              </a:rPr>
              <a:t> H</a:t>
            </a:r>
            <a:r>
              <a:rPr lang="it-IT" dirty="0" smtClean="0">
                <a:latin typeface="Times New Roman" pitchFamily="18" charset="0"/>
                <a:cs typeface="Times New Roman" pitchFamily="18" charset="0"/>
              </a:rPr>
              <a:t>, la cui variazione </a:t>
            </a:r>
            <a:r>
              <a:rPr lang="it-IT" b="1" i="1" dirty="0" smtClean="0">
                <a:latin typeface="Times New Roman" pitchFamily="18" charset="0"/>
                <a:cs typeface="Times New Roman" pitchFamily="18" charset="0"/>
              </a:rPr>
              <a:t>H </a:t>
            </a:r>
            <a:r>
              <a:rPr lang="it-IT" dirty="0" smtClean="0">
                <a:latin typeface="Times New Roman" pitchFamily="18" charset="0"/>
                <a:cs typeface="Times New Roman" pitchFamily="18" charset="0"/>
              </a:rPr>
              <a:t>è pari al calore di reazione </a:t>
            </a:r>
            <a:r>
              <a:rPr lang="it-IT" b="1" i="1" dirty="0" err="1" smtClean="0">
                <a:latin typeface="Times New Roman" pitchFamily="18" charset="0"/>
                <a:cs typeface="Times New Roman" pitchFamily="18" charset="0"/>
              </a:rPr>
              <a:t>Q</a:t>
            </a:r>
            <a:r>
              <a:rPr lang="it-IT" b="1" i="1" baseline="-25000" dirty="0" err="1" smtClean="0">
                <a:latin typeface="Times New Roman" pitchFamily="18" charset="0"/>
                <a:cs typeface="Times New Roman" pitchFamily="18" charset="0"/>
              </a:rPr>
              <a:t>p</a:t>
            </a:r>
            <a:r>
              <a:rPr lang="it-IT" dirty="0" smtClean="0">
                <a:latin typeface="Times New Roman" pitchFamily="18" charset="0"/>
                <a:cs typeface="Times New Roman" pitchFamily="18" charset="0"/>
              </a:rPr>
              <a:t>  misurato a pressione costante. </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Ciò significa che la misura del calore di reazione effettuata a pressione costante permette di ottenere direttamente le variazioni di </a:t>
            </a:r>
            <a:r>
              <a:rPr lang="it-IT" dirty="0" err="1" smtClean="0">
                <a:latin typeface="Times New Roman" pitchFamily="18" charset="0"/>
                <a:cs typeface="Times New Roman" pitchFamily="18" charset="0"/>
              </a:rPr>
              <a:t>entalpia</a:t>
            </a:r>
            <a:r>
              <a:rPr lang="it-IT" dirty="0" smtClean="0">
                <a:latin typeface="Times New Roman" pitchFamily="18" charset="0"/>
                <a:cs typeface="Times New Roman" pitchFamily="18" charset="0"/>
              </a:rPr>
              <a:t>.</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In pratica si usa misurare il calore di reazione a pressione costante e a volume costante per ottenere rispettivamente una misura di </a:t>
            </a:r>
            <a:r>
              <a:rPr lang="it-IT" i="1" dirty="0" smtClean="0">
                <a:latin typeface="Times New Roman" pitchFamily="18" charset="0"/>
                <a:cs typeface="Times New Roman" pitchFamily="18" charset="0"/>
              </a:rPr>
              <a:t>H</a:t>
            </a:r>
            <a:r>
              <a:rPr lang="it-IT" dirty="0" smtClean="0">
                <a:latin typeface="Times New Roman" pitchFamily="18" charset="0"/>
                <a:cs typeface="Times New Roman" pitchFamily="18" charset="0"/>
              </a:rPr>
              <a:t> e </a:t>
            </a:r>
            <a:r>
              <a:rPr lang="it-IT" i="1" dirty="0" smtClean="0">
                <a:latin typeface="Times New Roman" pitchFamily="18" charset="0"/>
                <a:cs typeface="Times New Roman" pitchFamily="18" charset="0"/>
              </a:rPr>
              <a:t>E</a:t>
            </a:r>
            <a:r>
              <a:rPr lang="it-IT" dirty="0" smtClean="0">
                <a:latin typeface="Times New Roman" pitchFamily="18" charset="0"/>
                <a:cs typeface="Times New Roman" pitchFamily="18" charset="0"/>
              </a:rPr>
              <a:t>. </a:t>
            </a:r>
          </a:p>
          <a:p>
            <a:pPr marL="0" indent="0" algn="just">
              <a:buNone/>
            </a:pP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In definitiva</a:t>
            </a:r>
          </a:p>
          <a:p>
            <a:pPr marL="0" indent="0" algn="just">
              <a:buNone/>
            </a:pPr>
            <a:r>
              <a:rPr lang="it-IT" dirty="0" smtClean="0">
                <a:latin typeface="Times New Roman" pitchFamily="18" charset="0"/>
                <a:cs typeface="Times New Roman" pitchFamily="18" charset="0"/>
              </a:rPr>
              <a:t>per reazioni a </a:t>
            </a:r>
            <a:r>
              <a:rPr lang="it-IT" b="1" dirty="0" smtClean="0">
                <a:latin typeface="Times New Roman" pitchFamily="18" charset="0"/>
                <a:cs typeface="Times New Roman" pitchFamily="18" charset="0"/>
              </a:rPr>
              <a:t>pressione costante</a:t>
            </a:r>
            <a:r>
              <a:rPr lang="it-IT" dirty="0" smtClean="0">
                <a:latin typeface="Times New Roman" pitchFamily="18" charset="0"/>
                <a:cs typeface="Times New Roman" pitchFamily="18" charset="0"/>
              </a:rPr>
              <a:t>       </a:t>
            </a:r>
            <a:r>
              <a:rPr lang="it-IT" b="1" i="1" dirty="0" smtClean="0">
                <a:latin typeface="Times New Roman" pitchFamily="18" charset="0"/>
                <a:cs typeface="Times New Roman" pitchFamily="18" charset="0"/>
              </a:rPr>
              <a:t>H = </a:t>
            </a:r>
            <a:r>
              <a:rPr lang="it-IT" b="1" i="1" dirty="0" err="1" smtClean="0">
                <a:latin typeface="Times New Roman" pitchFamily="18" charset="0"/>
                <a:cs typeface="Times New Roman" pitchFamily="18" charset="0"/>
              </a:rPr>
              <a:t>Qp</a:t>
            </a:r>
            <a:r>
              <a:rPr lang="it-IT" b="1" i="1" dirty="0" smtClean="0">
                <a:latin typeface="Times New Roman" pitchFamily="18" charset="0"/>
                <a:cs typeface="Times New Roman" pitchFamily="18" charset="0"/>
              </a:rPr>
              <a:t>  </a:t>
            </a:r>
            <a:endParaRPr lang="it-IT" dirty="0" smtClean="0">
              <a:latin typeface="Times New Roman" pitchFamily="18" charset="0"/>
              <a:cs typeface="Times New Roman" pitchFamily="18" charset="0"/>
            </a:endParaRPr>
          </a:p>
          <a:p>
            <a:pPr marL="0" indent="0" algn="just">
              <a:buNone/>
            </a:pPr>
            <a:r>
              <a:rPr lang="it-IT" dirty="0" smtClean="0">
                <a:latin typeface="Times New Roman" pitchFamily="18" charset="0"/>
                <a:cs typeface="Times New Roman" pitchFamily="18" charset="0"/>
              </a:rPr>
              <a:t>per reazioni a </a:t>
            </a:r>
            <a:r>
              <a:rPr lang="it-IT" b="1" dirty="0" smtClean="0">
                <a:latin typeface="Times New Roman" pitchFamily="18" charset="0"/>
                <a:cs typeface="Times New Roman" pitchFamily="18" charset="0"/>
              </a:rPr>
              <a:t>volume costante</a:t>
            </a:r>
            <a:r>
              <a:rPr lang="it-IT" dirty="0" smtClean="0">
                <a:latin typeface="Times New Roman" pitchFamily="18" charset="0"/>
                <a:cs typeface="Times New Roman" pitchFamily="18" charset="0"/>
              </a:rPr>
              <a:t>        </a:t>
            </a:r>
            <a:r>
              <a:rPr lang="it-IT" b="1" i="1" dirty="0" err="1" smtClean="0">
                <a:latin typeface="Times New Roman" pitchFamily="18" charset="0"/>
                <a:cs typeface="Times New Roman" pitchFamily="18" charset="0"/>
              </a:rPr>
              <a:t>E</a:t>
            </a:r>
            <a:r>
              <a:rPr lang="it-IT" dirty="0" err="1" smtClean="0">
                <a:latin typeface="Times New Roman" pitchFamily="18" charset="0"/>
                <a:cs typeface="Times New Roman" pitchFamily="18" charset="0"/>
              </a:rPr>
              <a:t>=</a:t>
            </a:r>
            <a:r>
              <a:rPr lang="it-IT" dirty="0" smtClean="0">
                <a:latin typeface="Times New Roman" pitchFamily="18" charset="0"/>
                <a:cs typeface="Times New Roman" pitchFamily="18" charset="0"/>
              </a:rPr>
              <a:t> </a:t>
            </a:r>
            <a:r>
              <a:rPr lang="it-IT" b="1" i="1" dirty="0" err="1" smtClean="0">
                <a:latin typeface="Times New Roman" pitchFamily="18" charset="0"/>
                <a:cs typeface="Times New Roman" pitchFamily="18" charset="0"/>
              </a:rPr>
              <a:t>Qv</a:t>
            </a:r>
            <a:endParaRPr lang="it-IT" dirty="0" smtClean="0">
              <a:latin typeface="Times New Roman" pitchFamily="18" charset="0"/>
              <a:cs typeface="Times New Roman" pitchFamily="18" charset="0"/>
            </a:endParaRPr>
          </a:p>
          <a:p>
            <a:pPr marL="0" indent="0" algn="just">
              <a:buNone/>
            </a:pPr>
            <a:endParaRPr lang="it-IT" dirty="0">
              <a:latin typeface="Times New Roman" pitchFamily="18" charset="0"/>
              <a:cs typeface="Times New Roman" pitchFamily="18" charset="0"/>
            </a:endParaRPr>
          </a:p>
        </p:txBody>
      </p:sp>
      <p:pic>
        <p:nvPicPr>
          <p:cNvPr id="51202" name="Picture 2" descr="termodinamica"/>
          <p:cNvPicPr>
            <a:picLocks noChangeAspect="1" noChangeArrowheads="1"/>
          </p:cNvPicPr>
          <p:nvPr/>
        </p:nvPicPr>
        <p:blipFill>
          <a:blip r:embed="rId2" cstate="print"/>
          <a:srcRect/>
          <a:stretch>
            <a:fillRect/>
          </a:stretch>
        </p:blipFill>
        <p:spPr bwMode="auto">
          <a:xfrm>
            <a:off x="5334000" y="4181475"/>
            <a:ext cx="3810000" cy="2676525"/>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t="19881"/>
          <a:stretch>
            <a:fillRect/>
          </a:stretch>
        </p:blipFill>
        <p:spPr bwMode="auto">
          <a:xfrm>
            <a:off x="1403648" y="3781441"/>
            <a:ext cx="6754391" cy="3076559"/>
          </a:xfrm>
          <a:prstGeom prst="rect">
            <a:avLst/>
          </a:prstGeom>
          <a:noFill/>
          <a:ln w="9525">
            <a:noFill/>
            <a:miter lim="800000"/>
            <a:headEnd/>
            <a:tailEnd/>
          </a:ln>
        </p:spPr>
      </p:pic>
      <p:sp>
        <p:nvSpPr>
          <p:cNvPr id="3" name="CasellaDiTesto 2"/>
          <p:cNvSpPr txBox="1"/>
          <p:nvPr/>
        </p:nvSpPr>
        <p:spPr>
          <a:xfrm>
            <a:off x="251520" y="332656"/>
            <a:ext cx="8496944" cy="3970318"/>
          </a:xfrm>
          <a:prstGeom prst="rect">
            <a:avLst/>
          </a:prstGeom>
          <a:noFill/>
        </p:spPr>
        <p:txBody>
          <a:bodyPr wrap="square" rtlCol="0">
            <a:spAutoFit/>
          </a:bodyPr>
          <a:lstStyle/>
          <a:p>
            <a:pPr algn="just"/>
            <a:r>
              <a:rPr lang="it-IT" dirty="0" smtClean="0">
                <a:latin typeface="Times New Roman" pitchFamily="18" charset="0"/>
                <a:cs typeface="Times New Roman" pitchFamily="18" charset="0"/>
              </a:rPr>
              <a:t>Anche per l'</a:t>
            </a:r>
            <a:r>
              <a:rPr lang="it-IT" dirty="0" err="1" smtClean="0">
                <a:latin typeface="Times New Roman" pitchFamily="18" charset="0"/>
                <a:cs typeface="Times New Roman" pitchFamily="18" charset="0"/>
              </a:rPr>
              <a:t>entalpia</a:t>
            </a:r>
            <a:r>
              <a:rPr lang="it-IT" dirty="0" smtClean="0">
                <a:latin typeface="Times New Roman" pitchFamily="18" charset="0"/>
                <a:cs typeface="Times New Roman" pitchFamily="18" charset="0"/>
              </a:rPr>
              <a:t> non è possibile calcolare un valore assoluto, ma solo le sue variazioni (</a:t>
            </a:r>
            <a:r>
              <a:rPr lang="it-IT" i="1" dirty="0" smtClean="0">
                <a:latin typeface="Times New Roman" pitchFamily="18" charset="0"/>
                <a:cs typeface="Times New Roman" pitchFamily="18" charset="0"/>
              </a:rPr>
              <a:t>H</a:t>
            </a:r>
            <a:r>
              <a:rPr lang="it-IT" dirty="0" smtClean="0">
                <a:latin typeface="Times New Roman" pitchFamily="18" charset="0"/>
                <a:cs typeface="Times New Roman" pitchFamily="18" charset="0"/>
              </a:rPr>
              <a:t>).</a:t>
            </a:r>
          </a:p>
          <a:p>
            <a:pPr algn="just"/>
            <a:r>
              <a:rPr lang="it-IT" dirty="0" smtClean="0">
                <a:latin typeface="Times New Roman" pitchFamily="18" charset="0"/>
                <a:cs typeface="Times New Roman" pitchFamily="18" charset="0"/>
              </a:rPr>
              <a:t/>
            </a:r>
            <a:br>
              <a:rPr lang="it-IT" dirty="0" smtClean="0">
                <a:latin typeface="Times New Roman" pitchFamily="18" charset="0"/>
                <a:cs typeface="Times New Roman" pitchFamily="18" charset="0"/>
              </a:rPr>
            </a:br>
            <a:r>
              <a:rPr lang="it-IT" dirty="0" smtClean="0">
                <a:latin typeface="Times New Roman" pitchFamily="18" charset="0"/>
                <a:cs typeface="Times New Roman" pitchFamily="18" charset="0"/>
              </a:rPr>
              <a:t>Essendo una funzione di stato la variazione di </a:t>
            </a:r>
            <a:r>
              <a:rPr lang="it-IT" dirty="0" err="1" smtClean="0">
                <a:latin typeface="Times New Roman" pitchFamily="18" charset="0"/>
                <a:cs typeface="Times New Roman" pitchFamily="18" charset="0"/>
              </a:rPr>
              <a:t>entalpia</a:t>
            </a:r>
            <a:r>
              <a:rPr lang="it-IT" dirty="0" smtClean="0">
                <a:latin typeface="Times New Roman" pitchFamily="18" charset="0"/>
                <a:cs typeface="Times New Roman" pitchFamily="18" charset="0"/>
              </a:rPr>
              <a:t> non dipende dal percorso seguito durante la trasformazione, ma solo dagli stati estremi. Così potremo scrivere</a:t>
            </a:r>
          </a:p>
          <a:p>
            <a:pPr algn="just"/>
            <a:r>
              <a:rPr lang="it-IT" i="1" dirty="0" smtClean="0">
                <a:latin typeface="Times New Roman" pitchFamily="18" charset="0"/>
                <a:cs typeface="Times New Roman" pitchFamily="18" charset="0"/>
              </a:rPr>
              <a:t>H</a:t>
            </a:r>
            <a:r>
              <a:rPr lang="it-IT" dirty="0" smtClean="0">
                <a:latin typeface="Times New Roman" pitchFamily="18" charset="0"/>
                <a:cs typeface="Times New Roman" pitchFamily="18" charset="0"/>
              </a:rPr>
              <a:t>  =  </a:t>
            </a:r>
            <a:r>
              <a:rPr lang="it-IT" i="1" dirty="0" err="1" smtClean="0">
                <a:latin typeface="Times New Roman" pitchFamily="18" charset="0"/>
                <a:cs typeface="Times New Roman" pitchFamily="18" charset="0"/>
              </a:rPr>
              <a:t>Hfinale</a:t>
            </a:r>
            <a:r>
              <a:rPr lang="it-IT" dirty="0" smtClean="0">
                <a:latin typeface="Times New Roman" pitchFamily="18" charset="0"/>
                <a:cs typeface="Times New Roman" pitchFamily="18" charset="0"/>
              </a:rPr>
              <a:t> </a:t>
            </a:r>
            <a:r>
              <a:rPr lang="it-IT" b="1" i="1" dirty="0" smtClean="0">
                <a:latin typeface="Times New Roman" pitchFamily="18" charset="0"/>
                <a:cs typeface="Times New Roman" pitchFamily="18" charset="0"/>
              </a:rPr>
              <a:t> – </a:t>
            </a:r>
            <a:r>
              <a:rPr lang="it-IT" dirty="0" smtClean="0">
                <a:latin typeface="Times New Roman" pitchFamily="18" charset="0"/>
                <a:cs typeface="Times New Roman" pitchFamily="18" charset="0"/>
              </a:rPr>
              <a:t> </a:t>
            </a:r>
            <a:r>
              <a:rPr lang="it-IT" i="1" dirty="0" err="1" smtClean="0">
                <a:latin typeface="Times New Roman" pitchFamily="18" charset="0"/>
                <a:cs typeface="Times New Roman" pitchFamily="18" charset="0"/>
              </a:rPr>
              <a:t>Hiniziale</a:t>
            </a:r>
            <a:endParaRPr lang="it-IT" i="1" dirty="0" smtClean="0">
              <a:latin typeface="Times New Roman" pitchFamily="18" charset="0"/>
              <a:cs typeface="Times New Roman" pitchFamily="18" charset="0"/>
            </a:endParaRPr>
          </a:p>
          <a:p>
            <a:pPr algn="just"/>
            <a:endParaRPr lang="it-IT" dirty="0" smtClean="0">
              <a:latin typeface="Times New Roman" pitchFamily="18" charset="0"/>
              <a:cs typeface="Times New Roman" pitchFamily="18" charset="0"/>
            </a:endParaRPr>
          </a:p>
          <a:p>
            <a:pPr algn="just"/>
            <a:r>
              <a:rPr lang="it-IT" dirty="0" smtClean="0">
                <a:latin typeface="Times New Roman" pitchFamily="18" charset="0"/>
                <a:cs typeface="Times New Roman" pitchFamily="18" charset="0"/>
              </a:rPr>
              <a:t>Ciò significa che la misura del calore di reazione effettuata a pressione costante permette di ottenere direttamente le variazioni di </a:t>
            </a:r>
            <a:r>
              <a:rPr lang="it-IT" dirty="0" err="1" smtClean="0">
                <a:latin typeface="Times New Roman" pitchFamily="18" charset="0"/>
                <a:cs typeface="Times New Roman" pitchFamily="18" charset="0"/>
              </a:rPr>
              <a:t>entalpia</a:t>
            </a:r>
            <a:r>
              <a:rPr lang="it-IT" dirty="0" smtClean="0">
                <a:latin typeface="Times New Roman" pitchFamily="18" charset="0"/>
                <a:cs typeface="Times New Roman" pitchFamily="18" charset="0"/>
              </a:rPr>
              <a:t>.</a:t>
            </a:r>
          </a:p>
          <a:p>
            <a:pPr algn="just"/>
            <a:endParaRPr lang="it-IT" dirty="0" smtClean="0">
              <a:latin typeface="Times New Roman" pitchFamily="18" charset="0"/>
              <a:cs typeface="Times New Roman" pitchFamily="18" charset="0"/>
            </a:endParaRPr>
          </a:p>
          <a:p>
            <a:pPr algn="just"/>
            <a:r>
              <a:rPr lang="it-IT" dirty="0" smtClean="0"/>
              <a:t>L'</a:t>
            </a:r>
            <a:r>
              <a:rPr lang="it-IT" dirty="0" err="1" smtClean="0"/>
              <a:t>entalpia</a:t>
            </a:r>
            <a:r>
              <a:rPr lang="it-IT" dirty="0" smtClean="0"/>
              <a:t> a pressione costante è una funzione di stato molto utilizzata in chimica, poiché permette di tener conto degli scambi termici che avvengono durante le reazioni (calori di reazione). </a:t>
            </a:r>
            <a:endParaRPr lang="it-IT" dirty="0" smtClean="0">
              <a:latin typeface="Times New Roman" pitchFamily="18" charset="0"/>
              <a:cs typeface="Times New Roman" pitchFamily="18" charset="0"/>
            </a:endParaRPr>
          </a:p>
          <a:p>
            <a:pPr algn="just"/>
            <a:endParaRPr lang="it-IT"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44016" y="-243408"/>
            <a:ext cx="9324528" cy="1417638"/>
          </a:xfrm>
        </p:spPr>
        <p:txBody>
          <a:bodyPr>
            <a:normAutofit/>
          </a:bodyPr>
          <a:lstStyle/>
          <a:p>
            <a:r>
              <a:rPr lang="it-IT" sz="2800" b="1" dirty="0" smtClean="0">
                <a:solidFill>
                  <a:srgbClr val="00B0F0"/>
                </a:solidFill>
                <a:latin typeface="Times New Roman" pitchFamily="18" charset="0"/>
                <a:cs typeface="Times New Roman" pitchFamily="18" charset="0"/>
              </a:rPr>
              <a:t>Entropia (S), Energia libera (G) e criteri di spontaneità</a:t>
            </a:r>
            <a:endParaRPr lang="it-IT" sz="2800" dirty="0"/>
          </a:p>
        </p:txBody>
      </p:sp>
      <p:sp>
        <p:nvSpPr>
          <p:cNvPr id="3" name="Segnaposto contenuto 2"/>
          <p:cNvSpPr>
            <a:spLocks noGrp="1"/>
          </p:cNvSpPr>
          <p:nvPr>
            <p:ph idx="1"/>
          </p:nvPr>
        </p:nvSpPr>
        <p:spPr>
          <a:xfrm>
            <a:off x="72008" y="692696"/>
            <a:ext cx="8964488" cy="6165304"/>
          </a:xfrm>
        </p:spPr>
        <p:txBody>
          <a:bodyPr>
            <a:noAutofit/>
          </a:bodyPr>
          <a:lstStyle/>
          <a:p>
            <a:pPr marL="0" indent="0" algn="just">
              <a:buNone/>
            </a:pPr>
            <a:r>
              <a:rPr lang="it-IT" sz="2000" dirty="0" smtClean="0">
                <a:latin typeface="Times New Roman" pitchFamily="18" charset="0"/>
                <a:cs typeface="Times New Roman" pitchFamily="18" charset="0"/>
              </a:rPr>
              <a:t>Le variazioni energetiche (E o H) che accompagnano una reazione chimica completano la descrizione che noi possiamo dare di una trasformazione e, nella maggior parte dei casi, forniscono delle indicazioni di massima sul verso naturale della reazione, in quanto la maggior parte delle reazioni esotermiche risulta spontanea.</a:t>
            </a:r>
          </a:p>
          <a:p>
            <a:pPr marL="0" indent="0" algn="just">
              <a:buNone/>
            </a:pPr>
            <a:r>
              <a:rPr lang="it-IT" sz="2000" dirty="0" smtClean="0">
                <a:latin typeface="Times New Roman" pitchFamily="18" charset="0"/>
                <a:cs typeface="Times New Roman" pitchFamily="18" charset="0"/>
              </a:rPr>
              <a:t>La maggior parte delle reazioni non avviene in modo completo, ma si assesta in uno stato di equilibrio in cui vi è la presenza di una miscela di reagenti e prodotti di reazione in rapporti determinati e calcolabili sulla base dei valori delle costanti di equilibrio. </a:t>
            </a:r>
          </a:p>
          <a:p>
            <a:pPr marL="0" indent="0" algn="just">
              <a:buNone/>
            </a:pPr>
            <a:r>
              <a:rPr lang="it-IT" sz="2000" dirty="0" smtClean="0">
                <a:latin typeface="Times New Roman" pitchFamily="18" charset="0"/>
                <a:cs typeface="Times New Roman" pitchFamily="18" charset="0"/>
              </a:rPr>
              <a:t>Il criterio generale che permette di prevedere il verso spontaneo di qualsiasi trasformazione, fisica o chimica che sia, e di descrivere la tendenza dei sistemi verso particolari condizioni di equilibrio discende dal </a:t>
            </a:r>
            <a:r>
              <a:rPr lang="it-IT" sz="2000" b="1" i="1" u="sng" dirty="0" smtClean="0">
                <a:latin typeface="Times New Roman" pitchFamily="18" charset="0"/>
                <a:cs typeface="Times New Roman" pitchFamily="18" charset="0"/>
              </a:rPr>
              <a:t>secondo principio della termodinamica</a:t>
            </a:r>
            <a:r>
              <a:rPr lang="it-IT" sz="2000" dirty="0" smtClean="0">
                <a:latin typeface="Times New Roman" pitchFamily="18" charset="0"/>
                <a:cs typeface="Times New Roman" pitchFamily="18" charset="0"/>
              </a:rPr>
              <a:t>.</a:t>
            </a:r>
          </a:p>
          <a:p>
            <a:pPr marL="0" indent="0" algn="just">
              <a:buNone/>
            </a:pPr>
            <a:r>
              <a:rPr lang="it-IT" sz="2000" dirty="0" smtClean="0">
                <a:latin typeface="Times New Roman" pitchFamily="18" charset="0"/>
                <a:cs typeface="Times New Roman" pitchFamily="18" charset="0"/>
              </a:rPr>
              <a:t>Criterio generale di spontaneità delle trasformazioni: </a:t>
            </a:r>
            <a:r>
              <a:rPr lang="it-IT" sz="2000" u="sng" dirty="0" smtClean="0">
                <a:latin typeface="Times New Roman" pitchFamily="18" charset="0"/>
                <a:cs typeface="Times New Roman" pitchFamily="18" charset="0"/>
              </a:rPr>
              <a:t>il grado di disordine dell'universo può solo aumentare ed una trasformazione spontanea è sempre accompagnata da un aumento del disordine complessivo dell'universo</a:t>
            </a:r>
            <a:r>
              <a:rPr lang="it-IT" sz="2000" dirty="0" smtClean="0">
                <a:latin typeface="Times New Roman" pitchFamily="18" charset="0"/>
                <a:cs typeface="Times New Roman" pitchFamily="18" charset="0"/>
              </a:rPr>
              <a:t>.</a:t>
            </a:r>
          </a:p>
          <a:p>
            <a:pPr marL="0" indent="0" algn="just">
              <a:buNone/>
            </a:pPr>
            <a:r>
              <a:rPr lang="it-IT" sz="2000" dirty="0" smtClean="0">
                <a:latin typeface="Times New Roman" pitchFamily="18" charset="0"/>
                <a:cs typeface="Times New Roman" pitchFamily="18" charset="0"/>
              </a:rPr>
              <a:t>Possiamo dunque prevedere che un sistema non si trovi in equilibrio fino a quando possa modificare il suo stato verso condizioni di maggior disordine complessivo. Esso evolverà spontaneamente verso stati maggiormente disordinati e le condizioni di equilibrio saranno invece caratterizzate da condizioni di massimo disordine.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0"/>
            <a:ext cx="8229600" cy="1143000"/>
          </a:xfrm>
        </p:spPr>
        <p:txBody>
          <a:bodyPr/>
          <a:lstStyle/>
          <a:p>
            <a:r>
              <a:rPr lang="it-IT" b="1" dirty="0" smtClean="0">
                <a:solidFill>
                  <a:srgbClr val="00B0F0"/>
                </a:solidFill>
                <a:latin typeface="Times New Roman" pitchFamily="18" charset="0"/>
                <a:cs typeface="Times New Roman" pitchFamily="18" charset="0"/>
              </a:rPr>
              <a:t>ENTROPIA (S)</a:t>
            </a:r>
            <a:endParaRPr lang="it-IT" b="1" dirty="0">
              <a:solidFill>
                <a:srgbClr val="00B0F0"/>
              </a:solidFill>
              <a:latin typeface="Times New Roman" pitchFamily="18" charset="0"/>
              <a:cs typeface="Times New Roman" pitchFamily="18" charset="0"/>
            </a:endParaRPr>
          </a:p>
        </p:txBody>
      </p:sp>
      <p:sp>
        <p:nvSpPr>
          <p:cNvPr id="3" name="Segnaposto contenuto 2"/>
          <p:cNvSpPr>
            <a:spLocks noGrp="1"/>
          </p:cNvSpPr>
          <p:nvPr>
            <p:ph idx="1"/>
          </p:nvPr>
        </p:nvSpPr>
        <p:spPr>
          <a:xfrm>
            <a:off x="0" y="836712"/>
            <a:ext cx="8686800" cy="8093496"/>
          </a:xfrm>
        </p:spPr>
        <p:txBody>
          <a:bodyPr>
            <a:noAutofit/>
          </a:bodyPr>
          <a:lstStyle/>
          <a:p>
            <a:pPr marL="0" indent="0" algn="just">
              <a:buNone/>
            </a:pPr>
            <a:r>
              <a:rPr lang="it-IT" sz="2000" dirty="0" smtClean="0">
                <a:latin typeface="Times New Roman" pitchFamily="18" charset="0"/>
                <a:cs typeface="Times New Roman" pitchFamily="18" charset="0"/>
              </a:rPr>
              <a:t>La funzione di stato in grado di misurare il disordine di un sistema è l'</a:t>
            </a:r>
            <a:r>
              <a:rPr lang="it-IT" sz="2000" b="1" dirty="0" smtClean="0">
                <a:latin typeface="Times New Roman" pitchFamily="18" charset="0"/>
                <a:cs typeface="Times New Roman" pitchFamily="18" charset="0"/>
              </a:rPr>
              <a:t>entropia</a:t>
            </a:r>
            <a:r>
              <a:rPr lang="it-IT" sz="2000" dirty="0" smtClean="0">
                <a:latin typeface="Times New Roman" pitchFamily="18" charset="0"/>
                <a:cs typeface="Times New Roman" pitchFamily="18" charset="0"/>
              </a:rPr>
              <a:t>.</a:t>
            </a:r>
          </a:p>
          <a:p>
            <a:pPr marL="0" indent="0" algn="just">
              <a:buNone/>
            </a:pPr>
            <a:r>
              <a:rPr lang="it-IT" sz="2000" dirty="0" smtClean="0">
                <a:latin typeface="Times New Roman" pitchFamily="18" charset="0"/>
                <a:cs typeface="Times New Roman" pitchFamily="18" charset="0"/>
              </a:rPr>
              <a:t>Per l'entropia (S) di un sistema, a differenza di quanto avviene per le altre funzioni di stato, è possibile calcolare dei valori assoluti.</a:t>
            </a:r>
          </a:p>
          <a:p>
            <a:pPr marL="0" indent="0" algn="just">
              <a:buNone/>
            </a:pPr>
            <a:r>
              <a:rPr lang="it-IT" sz="2000" dirty="0" smtClean="0">
                <a:latin typeface="Times New Roman" pitchFamily="18" charset="0"/>
                <a:cs typeface="Times New Roman" pitchFamily="18" charset="0"/>
              </a:rPr>
              <a:t>Il terzo principio della termodinamica afferma infatti che l'entropia è nulla per gli elementi chimici nella loro forma cristallina allo zero assoluto (0 K).</a:t>
            </a:r>
          </a:p>
          <a:p>
            <a:pPr marL="0" indent="0" algn="just">
              <a:buNone/>
            </a:pPr>
            <a:r>
              <a:rPr lang="it-IT" sz="2000" dirty="0" smtClean="0">
                <a:latin typeface="Times New Roman" pitchFamily="18" charset="0"/>
                <a:cs typeface="Times New Roman" pitchFamily="18" charset="0"/>
              </a:rPr>
              <a:t>Il calcolo dell'entropia può essere effettuato utilizzando la </a:t>
            </a:r>
            <a:r>
              <a:rPr lang="it-IT" sz="2000" b="1" i="1" dirty="0" smtClean="0">
                <a:latin typeface="Times New Roman" pitchFamily="18" charset="0"/>
                <a:cs typeface="Times New Roman" pitchFamily="18" charset="0"/>
              </a:rPr>
              <a:t>relazione di </a:t>
            </a:r>
            <a:r>
              <a:rPr lang="it-IT" sz="2000" b="1" i="1" dirty="0" err="1" smtClean="0">
                <a:latin typeface="Times New Roman" pitchFamily="18" charset="0"/>
                <a:cs typeface="Times New Roman" pitchFamily="18" charset="0"/>
              </a:rPr>
              <a:t>Clausius</a:t>
            </a:r>
            <a:r>
              <a:rPr lang="it-IT" sz="2000" b="1" i="1" dirty="0" smtClean="0">
                <a:latin typeface="Times New Roman" pitchFamily="18" charset="0"/>
                <a:cs typeface="Times New Roman" pitchFamily="18" charset="0"/>
              </a:rPr>
              <a:t>, </a:t>
            </a:r>
          </a:p>
          <a:p>
            <a:pPr marL="0" indent="0" algn="just">
              <a:buNone/>
            </a:pPr>
            <a:endParaRPr lang="it-IT" sz="2000" dirty="0" smtClean="0">
              <a:latin typeface="Times New Roman" pitchFamily="18" charset="0"/>
              <a:cs typeface="Times New Roman" pitchFamily="18" charset="0"/>
            </a:endParaRPr>
          </a:p>
          <a:p>
            <a:pPr marL="0" indent="0" algn="ctr">
              <a:buNone/>
            </a:pPr>
            <a:r>
              <a:rPr lang="it-IT" sz="2000" b="1" dirty="0" smtClean="0">
                <a:latin typeface="Times New Roman" pitchFamily="18" charset="0"/>
                <a:cs typeface="Times New Roman" pitchFamily="18" charset="0"/>
              </a:rPr>
              <a:t>S = </a:t>
            </a:r>
            <a:r>
              <a:rPr lang="it-IT" sz="2000" b="1" dirty="0" smtClean="0">
                <a:latin typeface="Symbol" pitchFamily="18" charset="2"/>
                <a:cs typeface="Times New Roman" pitchFamily="18" charset="0"/>
              </a:rPr>
              <a:t>D</a:t>
            </a:r>
            <a:r>
              <a:rPr lang="it-IT" sz="2000" b="1" dirty="0" smtClean="0">
                <a:latin typeface="Times New Roman" pitchFamily="18" charset="0"/>
                <a:cs typeface="Times New Roman" pitchFamily="18" charset="0"/>
              </a:rPr>
              <a:t>Q/T</a:t>
            </a:r>
          </a:p>
          <a:p>
            <a:pPr marL="0" indent="0" algn="just">
              <a:buNone/>
            </a:pPr>
            <a:r>
              <a:rPr lang="it-IT" sz="2000" dirty="0" smtClean="0">
                <a:latin typeface="Times New Roman" pitchFamily="18" charset="0"/>
                <a:cs typeface="Times New Roman" pitchFamily="18" charset="0"/>
              </a:rPr>
              <a:t>dove Q = calore scambiato dal sistema, T = temperatura assoluta</a:t>
            </a:r>
          </a:p>
          <a:p>
            <a:pPr marL="0" indent="0" algn="just">
              <a:buNone/>
            </a:pPr>
            <a:r>
              <a:rPr lang="it-IT" sz="2000" dirty="0" smtClean="0">
                <a:latin typeface="Times New Roman" pitchFamily="18" charset="0"/>
                <a:cs typeface="Times New Roman" pitchFamily="18" charset="0"/>
              </a:rPr>
              <a:t> </a:t>
            </a:r>
          </a:p>
          <a:p>
            <a:pPr marL="0" indent="0" algn="just">
              <a:buNone/>
            </a:pPr>
            <a:r>
              <a:rPr lang="it-IT" sz="2000" dirty="0" smtClean="0">
                <a:latin typeface="Times New Roman" pitchFamily="18" charset="0"/>
                <a:cs typeface="Times New Roman" pitchFamily="18" charset="0"/>
              </a:rPr>
              <a:t>oppure utilizzando la </a:t>
            </a:r>
            <a:r>
              <a:rPr lang="it-IT" sz="2000" b="1" i="1" dirty="0" smtClean="0">
                <a:latin typeface="Times New Roman" pitchFamily="18" charset="0"/>
                <a:cs typeface="Times New Roman" pitchFamily="18" charset="0"/>
              </a:rPr>
              <a:t>relazione di </a:t>
            </a:r>
            <a:r>
              <a:rPr lang="it-IT" sz="2000" b="1" i="1" dirty="0" err="1" smtClean="0">
                <a:latin typeface="Times New Roman" pitchFamily="18" charset="0"/>
                <a:cs typeface="Times New Roman" pitchFamily="18" charset="0"/>
              </a:rPr>
              <a:t>Boltzmann</a:t>
            </a:r>
            <a:endParaRPr lang="it-IT" sz="2000" b="1" i="1" dirty="0" smtClean="0">
              <a:latin typeface="Times New Roman" pitchFamily="18" charset="0"/>
              <a:cs typeface="Times New Roman" pitchFamily="18" charset="0"/>
            </a:endParaRPr>
          </a:p>
          <a:p>
            <a:pPr marL="0" indent="0" algn="just">
              <a:buNone/>
            </a:pPr>
            <a:endParaRPr lang="it-IT" sz="2000" b="1" i="1" dirty="0" smtClean="0">
              <a:latin typeface="Times New Roman" pitchFamily="18" charset="0"/>
              <a:cs typeface="Times New Roman" pitchFamily="18" charset="0"/>
            </a:endParaRPr>
          </a:p>
          <a:p>
            <a:pPr marL="0" indent="0" algn="ctr">
              <a:buNone/>
            </a:pPr>
            <a:r>
              <a:rPr lang="it-IT" sz="2000" b="1" dirty="0" smtClean="0">
                <a:latin typeface="Times New Roman" pitchFamily="18" charset="0"/>
                <a:cs typeface="Times New Roman" pitchFamily="18" charset="0"/>
              </a:rPr>
              <a:t>S = k </a:t>
            </a:r>
            <a:r>
              <a:rPr lang="it-IT" sz="2000" b="1" dirty="0" err="1" smtClean="0">
                <a:latin typeface="Times New Roman" pitchFamily="18" charset="0"/>
                <a:cs typeface="Times New Roman" pitchFamily="18" charset="0"/>
              </a:rPr>
              <a:t>log</a:t>
            </a:r>
            <a:r>
              <a:rPr lang="it-IT" sz="2000" b="1" baseline="-25000" dirty="0" err="1" smtClean="0">
                <a:latin typeface="Times New Roman" pitchFamily="18" charset="0"/>
                <a:cs typeface="Times New Roman" pitchFamily="18" charset="0"/>
              </a:rPr>
              <a:t>e</a:t>
            </a:r>
            <a:r>
              <a:rPr lang="it-IT" sz="2000" b="1" dirty="0" smtClean="0">
                <a:latin typeface="Times New Roman" pitchFamily="18" charset="0"/>
                <a:cs typeface="Times New Roman" pitchFamily="18" charset="0"/>
              </a:rPr>
              <a:t> n</a:t>
            </a:r>
          </a:p>
          <a:p>
            <a:pPr marL="0" indent="0" algn="just">
              <a:buNone/>
            </a:pPr>
            <a:r>
              <a:rPr lang="it-IT" sz="2000" dirty="0" smtClean="0">
                <a:latin typeface="Times New Roman" pitchFamily="18" charset="0"/>
                <a:cs typeface="Times New Roman" pitchFamily="18" charset="0"/>
              </a:rPr>
              <a:t>dove</a:t>
            </a:r>
          </a:p>
          <a:p>
            <a:pPr marL="0" indent="0" algn="just">
              <a:buNone/>
            </a:pPr>
            <a:r>
              <a:rPr lang="it-IT" sz="2000" dirty="0" smtClean="0">
                <a:latin typeface="Times New Roman" pitchFamily="18" charset="0"/>
                <a:cs typeface="Times New Roman" pitchFamily="18" charset="0"/>
              </a:rPr>
              <a:t>k = costante di </a:t>
            </a:r>
            <a:r>
              <a:rPr lang="it-IT" sz="2000" dirty="0" err="1" smtClean="0">
                <a:latin typeface="Times New Roman" pitchFamily="18" charset="0"/>
                <a:cs typeface="Times New Roman" pitchFamily="18" charset="0"/>
              </a:rPr>
              <a:t>Boltzmann</a:t>
            </a:r>
            <a:r>
              <a:rPr lang="it-IT" sz="2000" dirty="0" smtClean="0">
                <a:latin typeface="Times New Roman" pitchFamily="18" charset="0"/>
                <a:cs typeface="Times New Roman" pitchFamily="18" charset="0"/>
              </a:rPr>
              <a:t>, (R/N) = 1,38.10</a:t>
            </a:r>
            <a:r>
              <a:rPr lang="it-IT" sz="2000" baseline="30000" dirty="0" smtClean="0">
                <a:latin typeface="Times New Roman" pitchFamily="18" charset="0"/>
                <a:cs typeface="Times New Roman" pitchFamily="18" charset="0"/>
              </a:rPr>
              <a:t>-23</a:t>
            </a:r>
            <a:r>
              <a:rPr lang="it-IT" sz="2000" dirty="0" smtClean="0">
                <a:latin typeface="Times New Roman" pitchFamily="18" charset="0"/>
                <a:cs typeface="Times New Roman" pitchFamily="18" charset="0"/>
              </a:rPr>
              <a:t> </a:t>
            </a:r>
            <a:r>
              <a:rPr lang="it-IT" sz="2000" i="1" dirty="0" smtClean="0">
                <a:latin typeface="Times New Roman" pitchFamily="18" charset="0"/>
                <a:cs typeface="Times New Roman" pitchFamily="18" charset="0"/>
              </a:rPr>
              <a:t>J/ K, </a:t>
            </a:r>
            <a:r>
              <a:rPr lang="it-IT" sz="2000" dirty="0" smtClean="0">
                <a:latin typeface="Times New Roman" pitchFamily="18" charset="0"/>
                <a:cs typeface="Times New Roman" pitchFamily="18" charset="0"/>
              </a:rPr>
              <a:t>n = numero di diverse combinazioni di microstati in grado di dare lo stesso macrostato</a:t>
            </a:r>
          </a:p>
          <a:p>
            <a:pPr marL="0" indent="0" algn="just">
              <a:buNone/>
            </a:pPr>
            <a:r>
              <a:rPr lang="it-IT" sz="2000" dirty="0" smtClean="0">
                <a:latin typeface="Times New Roman" pitchFamily="18" charset="0"/>
                <a:cs typeface="Times New Roman" pitchFamily="18" charset="0"/>
              </a:rPr>
              <a:t> </a:t>
            </a:r>
          </a:p>
          <a:p>
            <a:endParaRPr lang="it-IT" sz="2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438150" y="1138238"/>
            <a:ext cx="8267700" cy="4581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475656" y="0"/>
            <a:ext cx="6766520" cy="578495"/>
          </a:xfrm>
        </p:spPr>
        <p:txBody>
          <a:bodyPr>
            <a:normAutofit fontScale="90000"/>
          </a:bodyPr>
          <a:lstStyle/>
          <a:p>
            <a:r>
              <a:rPr lang="it-IT" b="1" dirty="0" smtClean="0">
                <a:solidFill>
                  <a:srgbClr val="00B0F0"/>
                </a:solidFill>
                <a:latin typeface="Times New Roman" pitchFamily="18" charset="0"/>
                <a:cs typeface="Times New Roman" pitchFamily="18" charset="0"/>
              </a:rPr>
              <a:t>Spontaneità di una reazione</a:t>
            </a:r>
            <a:endParaRPr lang="it-IT" b="1" dirty="0">
              <a:solidFill>
                <a:srgbClr val="00B0F0"/>
              </a:solidFill>
              <a:latin typeface="Times New Roman" pitchFamily="18" charset="0"/>
              <a:cs typeface="Times New Roman" pitchFamily="18" charset="0"/>
            </a:endParaRPr>
          </a:p>
        </p:txBody>
      </p:sp>
      <p:sp>
        <p:nvSpPr>
          <p:cNvPr id="3" name="Sottotitolo 2"/>
          <p:cNvSpPr>
            <a:spLocks noGrp="1"/>
          </p:cNvSpPr>
          <p:nvPr>
            <p:ph type="subTitle" idx="1"/>
          </p:nvPr>
        </p:nvSpPr>
        <p:spPr>
          <a:xfrm>
            <a:off x="0" y="764704"/>
            <a:ext cx="9144000" cy="6093296"/>
          </a:xfrm>
        </p:spPr>
        <p:txBody>
          <a:bodyPr>
            <a:normAutofit fontScale="40000" lnSpcReduction="20000"/>
          </a:bodyPr>
          <a:lstStyle/>
          <a:p>
            <a:pPr algn="just"/>
            <a:r>
              <a:rPr lang="it-IT" sz="3800" dirty="0" smtClean="0">
                <a:solidFill>
                  <a:schemeClr val="tx1"/>
                </a:solidFill>
                <a:latin typeface="Times New Roman" pitchFamily="18" charset="0"/>
                <a:cs typeface="Times New Roman" pitchFamily="18" charset="0"/>
              </a:rPr>
              <a:t>L'equazione di </a:t>
            </a:r>
            <a:r>
              <a:rPr lang="it-IT" sz="3800" dirty="0" err="1" smtClean="0">
                <a:solidFill>
                  <a:schemeClr val="tx1"/>
                </a:solidFill>
                <a:latin typeface="Times New Roman" pitchFamily="18" charset="0"/>
                <a:cs typeface="Times New Roman" pitchFamily="18" charset="0"/>
              </a:rPr>
              <a:t>Gibbs</a:t>
            </a:r>
            <a:r>
              <a:rPr lang="it-IT" sz="3800" dirty="0" smtClean="0">
                <a:solidFill>
                  <a:schemeClr val="tx1"/>
                </a:solidFill>
                <a:latin typeface="Times New Roman" pitchFamily="18" charset="0"/>
                <a:cs typeface="Times New Roman" pitchFamily="18" charset="0"/>
              </a:rPr>
              <a:t> per il calcolo dell'Energia libera è formata da un termine energetico (H) e da un termine entropico (TS) che possono influire in modo diverso sulle variazioni di Energia libera del sistema.</a:t>
            </a:r>
            <a:br>
              <a:rPr lang="it-IT" sz="3800" dirty="0" smtClean="0">
                <a:solidFill>
                  <a:schemeClr val="tx1"/>
                </a:solidFill>
                <a:latin typeface="Times New Roman" pitchFamily="18" charset="0"/>
                <a:cs typeface="Times New Roman" pitchFamily="18" charset="0"/>
              </a:rPr>
            </a:br>
            <a:r>
              <a:rPr lang="it-IT" sz="3800" dirty="0" smtClean="0">
                <a:solidFill>
                  <a:schemeClr val="tx1"/>
                </a:solidFill>
                <a:latin typeface="Times New Roman" pitchFamily="18" charset="0"/>
                <a:cs typeface="Times New Roman" pitchFamily="18" charset="0"/>
              </a:rPr>
              <a:t/>
            </a:r>
            <a:br>
              <a:rPr lang="it-IT" sz="3800" dirty="0" smtClean="0">
                <a:solidFill>
                  <a:schemeClr val="tx1"/>
                </a:solidFill>
                <a:latin typeface="Times New Roman" pitchFamily="18" charset="0"/>
                <a:cs typeface="Times New Roman" pitchFamily="18" charset="0"/>
              </a:rPr>
            </a:br>
            <a:r>
              <a:rPr lang="it-IT" sz="3800" dirty="0" smtClean="0">
                <a:solidFill>
                  <a:schemeClr val="tx1"/>
                </a:solidFill>
                <a:latin typeface="Times New Roman" pitchFamily="18" charset="0"/>
                <a:cs typeface="Times New Roman" pitchFamily="18" charset="0"/>
              </a:rPr>
              <a:t>Possiamo prendere in considerazioni 4 casi</a:t>
            </a:r>
          </a:p>
          <a:p>
            <a:pPr algn="just"/>
            <a:r>
              <a:rPr lang="it-IT" sz="3800" dirty="0" smtClean="0">
                <a:solidFill>
                  <a:schemeClr val="tx1"/>
                </a:solidFill>
                <a:latin typeface="Times New Roman" pitchFamily="18" charset="0"/>
                <a:cs typeface="Times New Roman" pitchFamily="18" charset="0"/>
              </a:rPr>
              <a:t>1) </a:t>
            </a:r>
            <a:r>
              <a:rPr lang="it-IT" sz="3800" i="1" u="sng" dirty="0" smtClean="0">
                <a:solidFill>
                  <a:schemeClr val="tx1"/>
                </a:solidFill>
                <a:latin typeface="Times New Roman" pitchFamily="18" charset="0"/>
                <a:cs typeface="Times New Roman" pitchFamily="18" charset="0"/>
              </a:rPr>
              <a:t>Reazioni esotermiche (H &lt; 0) con S &gt; 0 (aumento Entropia)</a:t>
            </a:r>
          </a:p>
          <a:p>
            <a:pPr algn="just"/>
            <a:r>
              <a:rPr lang="it-IT" sz="3800" dirty="0" smtClean="0">
                <a:solidFill>
                  <a:schemeClr val="tx1"/>
                </a:solidFill>
                <a:latin typeface="Times New Roman" pitchFamily="18" charset="0"/>
                <a:cs typeface="Times New Roman" pitchFamily="18" charset="0"/>
              </a:rPr>
              <a:t>Si tratta di reazioni </a:t>
            </a:r>
            <a:r>
              <a:rPr lang="it-IT" sz="3800" b="1" dirty="0" smtClean="0">
                <a:solidFill>
                  <a:schemeClr val="tx1"/>
                </a:solidFill>
                <a:latin typeface="Times New Roman" pitchFamily="18" charset="0"/>
                <a:cs typeface="Times New Roman" pitchFamily="18" charset="0"/>
              </a:rPr>
              <a:t>sicuramente spontanee</a:t>
            </a:r>
            <a:r>
              <a:rPr lang="it-IT" sz="3800" dirty="0" smtClean="0">
                <a:solidFill>
                  <a:schemeClr val="tx1"/>
                </a:solidFill>
                <a:latin typeface="Times New Roman" pitchFamily="18" charset="0"/>
                <a:cs typeface="Times New Roman" pitchFamily="18" charset="0"/>
              </a:rPr>
              <a:t>. E' infatti facile verificare che in tal caso  la  variazione del G non può essere che negativa.</a:t>
            </a:r>
          </a:p>
          <a:p>
            <a:pPr algn="just"/>
            <a:endParaRPr lang="it-IT" sz="3800" dirty="0" smtClean="0">
              <a:solidFill>
                <a:schemeClr val="tx1"/>
              </a:solidFill>
              <a:latin typeface="Times New Roman" pitchFamily="18" charset="0"/>
              <a:cs typeface="Times New Roman" pitchFamily="18" charset="0"/>
            </a:endParaRPr>
          </a:p>
          <a:p>
            <a:pPr algn="just"/>
            <a:r>
              <a:rPr lang="it-IT" sz="3800" dirty="0" smtClean="0">
                <a:solidFill>
                  <a:schemeClr val="tx1"/>
                </a:solidFill>
                <a:latin typeface="Times New Roman" pitchFamily="18" charset="0"/>
                <a:cs typeface="Times New Roman" pitchFamily="18" charset="0"/>
              </a:rPr>
              <a:t>2) </a:t>
            </a:r>
            <a:r>
              <a:rPr lang="it-IT" sz="3800" i="1" u="sng" dirty="0" smtClean="0">
                <a:solidFill>
                  <a:schemeClr val="tx1"/>
                </a:solidFill>
                <a:latin typeface="Times New Roman" pitchFamily="18" charset="0"/>
                <a:cs typeface="Times New Roman" pitchFamily="18" charset="0"/>
              </a:rPr>
              <a:t>Reazioni endotermiche  (H &gt; 0) con S &lt; 0 (diminuzione Entropia)</a:t>
            </a:r>
          </a:p>
          <a:p>
            <a:pPr algn="just"/>
            <a:r>
              <a:rPr lang="it-IT" sz="3800" dirty="0" smtClean="0">
                <a:solidFill>
                  <a:schemeClr val="tx1"/>
                </a:solidFill>
                <a:latin typeface="Times New Roman" pitchFamily="18" charset="0"/>
                <a:cs typeface="Times New Roman" pitchFamily="18" charset="0"/>
              </a:rPr>
              <a:t>Si tratta di reazioni </a:t>
            </a:r>
            <a:r>
              <a:rPr lang="it-IT" sz="3800" b="1" dirty="0" smtClean="0">
                <a:solidFill>
                  <a:schemeClr val="tx1"/>
                </a:solidFill>
                <a:latin typeface="Times New Roman" pitchFamily="18" charset="0"/>
                <a:cs typeface="Times New Roman" pitchFamily="18" charset="0"/>
              </a:rPr>
              <a:t>sicuramente non spontanee</a:t>
            </a:r>
            <a:r>
              <a:rPr lang="it-IT" sz="3800" dirty="0" smtClean="0">
                <a:solidFill>
                  <a:schemeClr val="tx1"/>
                </a:solidFill>
                <a:latin typeface="Times New Roman" pitchFamily="18" charset="0"/>
                <a:cs typeface="Times New Roman" pitchFamily="18" charset="0"/>
              </a:rPr>
              <a:t>. E' infatti facile verificare che in tal caso la variazione del G non può essere che positiva.</a:t>
            </a:r>
          </a:p>
          <a:p>
            <a:pPr algn="just"/>
            <a:endParaRPr lang="it-IT" sz="3800" dirty="0" smtClean="0">
              <a:solidFill>
                <a:schemeClr val="tx1"/>
              </a:solidFill>
              <a:latin typeface="Times New Roman" pitchFamily="18" charset="0"/>
              <a:cs typeface="Times New Roman" pitchFamily="18" charset="0"/>
            </a:endParaRPr>
          </a:p>
          <a:p>
            <a:pPr algn="just"/>
            <a:r>
              <a:rPr lang="it-IT" sz="3800" dirty="0" smtClean="0">
                <a:solidFill>
                  <a:schemeClr val="tx1"/>
                </a:solidFill>
                <a:latin typeface="Times New Roman" pitchFamily="18" charset="0"/>
                <a:cs typeface="Times New Roman" pitchFamily="18" charset="0"/>
              </a:rPr>
              <a:t>3) </a:t>
            </a:r>
            <a:r>
              <a:rPr lang="it-IT" sz="3800" i="1" u="sng" dirty="0" smtClean="0">
                <a:solidFill>
                  <a:schemeClr val="tx1"/>
                </a:solidFill>
                <a:latin typeface="Times New Roman" pitchFamily="18" charset="0"/>
                <a:cs typeface="Times New Roman" pitchFamily="18" charset="0"/>
              </a:rPr>
              <a:t>Reazioni esotermiche (H &lt; 0) con S &lt; 0 (diminuzione Entropia)</a:t>
            </a:r>
          </a:p>
          <a:p>
            <a:pPr algn="just"/>
            <a:r>
              <a:rPr lang="it-IT" sz="3800" dirty="0" smtClean="0">
                <a:solidFill>
                  <a:schemeClr val="tx1"/>
                </a:solidFill>
                <a:latin typeface="Times New Roman" pitchFamily="18" charset="0"/>
                <a:cs typeface="Times New Roman" pitchFamily="18" charset="0"/>
              </a:rPr>
              <a:t>In tal caso il termine energetico e quello entropico si muovono in direzioni opposte. Il termine energetico (H) tende a rendere spontanea la reazione, quello entropico (S) tende a contrastarla. In generale il termine energetico risulta maggiore, a 25°C, rispetto al termine entropico, per cui </a:t>
            </a:r>
            <a:r>
              <a:rPr lang="it-IT" sz="3800" b="1" dirty="0" smtClean="0">
                <a:solidFill>
                  <a:schemeClr val="tx1"/>
                </a:solidFill>
                <a:latin typeface="Times New Roman" pitchFamily="18" charset="0"/>
                <a:cs typeface="Times New Roman" pitchFamily="18" charset="0"/>
              </a:rPr>
              <a:t>la maggior parte di queste reazioni risulta spontanea a temperatura ambiente</a:t>
            </a:r>
            <a:r>
              <a:rPr lang="it-IT" sz="3800" dirty="0" smtClean="0">
                <a:solidFill>
                  <a:schemeClr val="tx1"/>
                </a:solidFill>
                <a:latin typeface="Times New Roman" pitchFamily="18" charset="0"/>
                <a:cs typeface="Times New Roman" pitchFamily="18" charset="0"/>
              </a:rPr>
              <a:t>.</a:t>
            </a:r>
          </a:p>
          <a:p>
            <a:pPr algn="just"/>
            <a:endParaRPr lang="it-IT" sz="3800" dirty="0" smtClean="0">
              <a:solidFill>
                <a:schemeClr val="tx1"/>
              </a:solidFill>
              <a:latin typeface="Times New Roman" pitchFamily="18" charset="0"/>
              <a:cs typeface="Times New Roman" pitchFamily="18" charset="0"/>
            </a:endParaRPr>
          </a:p>
          <a:p>
            <a:pPr algn="just"/>
            <a:r>
              <a:rPr lang="it-IT" sz="3800" dirty="0" smtClean="0">
                <a:solidFill>
                  <a:schemeClr val="tx1"/>
                </a:solidFill>
                <a:latin typeface="Times New Roman" pitchFamily="18" charset="0"/>
                <a:cs typeface="Times New Roman" pitchFamily="18" charset="0"/>
              </a:rPr>
              <a:t>4) </a:t>
            </a:r>
            <a:r>
              <a:rPr lang="it-IT" sz="3800" i="1" u="sng" dirty="0" smtClean="0">
                <a:solidFill>
                  <a:schemeClr val="tx1"/>
                </a:solidFill>
                <a:latin typeface="Times New Roman" pitchFamily="18" charset="0"/>
                <a:cs typeface="Times New Roman" pitchFamily="18" charset="0"/>
              </a:rPr>
              <a:t>Reazioni endotermiche  (H &gt; 0) con S &gt; 0 (aumento Entropia)</a:t>
            </a:r>
          </a:p>
          <a:p>
            <a:pPr algn="just"/>
            <a:r>
              <a:rPr lang="it-IT" sz="3800" dirty="0" smtClean="0">
                <a:solidFill>
                  <a:schemeClr val="tx1"/>
                </a:solidFill>
                <a:latin typeface="Times New Roman" pitchFamily="18" charset="0"/>
                <a:cs typeface="Times New Roman" pitchFamily="18" charset="0"/>
              </a:rPr>
              <a:t>Anche in tal caso il termine energetico e quello entropico si muovono in direzioni opposte. Il termine entropico (S) tende a rendere spontanea la reazione, quello energetico (H) tende a </a:t>
            </a:r>
            <a:r>
              <a:rPr lang="it-IT" sz="3800" dirty="0" smtClean="0">
                <a:solidFill>
                  <a:schemeClr val="tx1"/>
                </a:solidFill>
                <a:latin typeface="Times New Roman" pitchFamily="18" charset="0"/>
                <a:cs typeface="Times New Roman" pitchFamily="18" charset="0"/>
              </a:rPr>
              <a:t>contrastarla. </a:t>
            </a:r>
            <a:r>
              <a:rPr lang="it-IT" sz="3800" dirty="0" smtClean="0">
                <a:solidFill>
                  <a:schemeClr val="tx1"/>
                </a:solidFill>
                <a:latin typeface="Times New Roman" pitchFamily="18" charset="0"/>
                <a:cs typeface="Times New Roman" pitchFamily="18" charset="0"/>
              </a:rPr>
              <a:t>In generale il termine energetico risulta maggiore, a 25°C, per cui </a:t>
            </a:r>
            <a:r>
              <a:rPr lang="it-IT" sz="3800" b="1" dirty="0" smtClean="0">
                <a:solidFill>
                  <a:schemeClr val="tx1"/>
                </a:solidFill>
                <a:latin typeface="Times New Roman" pitchFamily="18" charset="0"/>
                <a:cs typeface="Times New Roman" pitchFamily="18" charset="0"/>
              </a:rPr>
              <a:t>la maggior parte di queste reazioni </a:t>
            </a:r>
            <a:r>
              <a:rPr lang="it-IT" sz="3800" b="1" dirty="0" smtClean="0">
                <a:solidFill>
                  <a:schemeClr val="tx1"/>
                </a:solidFill>
                <a:latin typeface="Times New Roman" pitchFamily="18" charset="0"/>
                <a:cs typeface="Times New Roman" pitchFamily="18" charset="0"/>
              </a:rPr>
              <a:t>NON </a:t>
            </a:r>
            <a:r>
              <a:rPr lang="it-IT" sz="3800" b="1" dirty="0" smtClean="0">
                <a:solidFill>
                  <a:schemeClr val="tx1"/>
                </a:solidFill>
                <a:latin typeface="Times New Roman" pitchFamily="18" charset="0"/>
                <a:cs typeface="Times New Roman" pitchFamily="18" charset="0"/>
              </a:rPr>
              <a:t>risulta spontanea a temperatura ambiente</a:t>
            </a:r>
            <a:r>
              <a:rPr lang="it-IT" sz="3800" dirty="0" smtClean="0">
                <a:solidFill>
                  <a:schemeClr val="tx1"/>
                </a:solidFill>
                <a:latin typeface="Times New Roman" pitchFamily="18" charset="0"/>
                <a:cs typeface="Times New Roman" pitchFamily="18" charset="0"/>
              </a:rPr>
              <a:t>.</a:t>
            </a:r>
          </a:p>
          <a:p>
            <a:pPr algn="just"/>
            <a:endParaRPr lang="it-IT" sz="3800" dirty="0" smtClean="0">
              <a:solidFill>
                <a:schemeClr val="tx1"/>
              </a:solidFill>
              <a:latin typeface="Times New Roman" pitchFamily="18" charset="0"/>
              <a:cs typeface="Times New Roman" pitchFamily="18" charset="0"/>
            </a:endParaRPr>
          </a:p>
          <a:p>
            <a:pPr algn="just"/>
            <a:r>
              <a:rPr lang="it-IT" sz="3800" dirty="0" smtClean="0">
                <a:solidFill>
                  <a:schemeClr val="tx1"/>
                </a:solidFill>
                <a:latin typeface="Times New Roman" pitchFamily="18" charset="0"/>
                <a:cs typeface="Times New Roman" pitchFamily="18" charset="0"/>
              </a:rPr>
              <a:t>Tali reazioni tendono invece a divenire spontanee ad elevate temperature, in quanto il termine entropico, che in questo caso presenta un effetto positivo sulla spontaneità, diventa più importante ad elevate temperature, dovendo essere moltiplicato per T.</a:t>
            </a:r>
          </a:p>
          <a:p>
            <a:pPr algn="just">
              <a:buFont typeface="Arial" pitchFamily="34" charset="0"/>
              <a:buChar char="•"/>
            </a:pPr>
            <a:endParaRPr lang="it-IT"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404813" y="933450"/>
            <a:ext cx="8334375" cy="499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438150" y="1128713"/>
            <a:ext cx="8267700" cy="4600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395536" y="0"/>
            <a:ext cx="8277225" cy="4991100"/>
          </a:xfrm>
          <a:prstGeom prst="rect">
            <a:avLst/>
          </a:prstGeom>
          <a:noFill/>
          <a:ln w="9525">
            <a:noFill/>
            <a:miter lim="800000"/>
            <a:headEnd/>
            <a:tailEnd/>
          </a:ln>
        </p:spPr>
      </p:pic>
      <p:sp>
        <p:nvSpPr>
          <p:cNvPr id="5" name="CasellaDiTesto 4"/>
          <p:cNvSpPr txBox="1"/>
          <p:nvPr/>
        </p:nvSpPr>
        <p:spPr>
          <a:xfrm>
            <a:off x="395536" y="5013176"/>
            <a:ext cx="8208912" cy="1908215"/>
          </a:xfrm>
          <a:prstGeom prst="rect">
            <a:avLst/>
          </a:prstGeom>
          <a:noFill/>
        </p:spPr>
        <p:txBody>
          <a:bodyPr wrap="square" rtlCol="0">
            <a:spAutoFit/>
          </a:bodyPr>
          <a:lstStyle/>
          <a:p>
            <a:pPr algn="just"/>
            <a:r>
              <a:rPr lang="it-IT" sz="2000" dirty="0" smtClean="0">
                <a:latin typeface="Times New Roman" pitchFamily="18" charset="0"/>
                <a:cs typeface="Times New Roman" pitchFamily="18" charset="0"/>
              </a:rPr>
              <a:t>La relazione esistente tra  </a:t>
            </a:r>
            <a:r>
              <a:rPr lang="it-IT" sz="2000" dirty="0" err="1" smtClean="0">
                <a:latin typeface="Times New Roman" pitchFamily="18" charset="0"/>
                <a:cs typeface="Times New Roman" pitchFamily="18" charset="0"/>
              </a:rPr>
              <a:t>G°</a:t>
            </a:r>
            <a:r>
              <a:rPr lang="it-IT" sz="2000" dirty="0" smtClean="0">
                <a:latin typeface="Times New Roman" pitchFamily="18" charset="0"/>
                <a:cs typeface="Times New Roman" pitchFamily="18" charset="0"/>
              </a:rPr>
              <a:t> e la costante di equilibrio è dettata dalla seguente relazione:</a:t>
            </a:r>
          </a:p>
          <a:p>
            <a:pPr algn="ctr"/>
            <a:endParaRPr lang="it-IT" sz="2000" dirty="0" smtClean="0"/>
          </a:p>
          <a:p>
            <a:pPr algn="ctr"/>
            <a:r>
              <a:rPr lang="it-IT" sz="2000" dirty="0" smtClean="0">
                <a:latin typeface="Symbol" pitchFamily="18" charset="2"/>
              </a:rPr>
              <a:t>D</a:t>
            </a:r>
            <a:r>
              <a:rPr lang="it-IT" sz="2000" dirty="0" smtClean="0"/>
              <a:t>G = -RT </a:t>
            </a:r>
            <a:r>
              <a:rPr lang="it-IT" sz="2000" dirty="0" err="1" smtClean="0"/>
              <a:t>log</a:t>
            </a:r>
            <a:r>
              <a:rPr lang="it-IT" sz="2000" baseline="-25000" dirty="0" err="1" smtClean="0"/>
              <a:t>e</a:t>
            </a:r>
            <a:r>
              <a:rPr lang="it-IT" sz="2000" dirty="0" smtClean="0"/>
              <a:t> K</a:t>
            </a:r>
          </a:p>
          <a:p>
            <a:pPr algn="ctr"/>
            <a:endParaRPr lang="it-IT" sz="2000" dirty="0" smtClean="0"/>
          </a:p>
          <a:p>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descr="termodinamica"/>
          <p:cNvPicPr>
            <a:picLocks noChangeAspect="1" noChangeArrowheads="1"/>
          </p:cNvPicPr>
          <p:nvPr/>
        </p:nvPicPr>
        <p:blipFill>
          <a:blip r:embed="rId2" cstate="print"/>
          <a:srcRect/>
          <a:stretch>
            <a:fillRect/>
          </a:stretch>
        </p:blipFill>
        <p:spPr bwMode="auto">
          <a:xfrm>
            <a:off x="5148064" y="4437112"/>
            <a:ext cx="2524516" cy="864096"/>
          </a:xfrm>
          <a:prstGeom prst="rect">
            <a:avLst/>
          </a:prstGeom>
          <a:noFill/>
        </p:spPr>
      </p:pic>
      <p:pic>
        <p:nvPicPr>
          <p:cNvPr id="58374" name="Picture 6" descr="termodinamica"/>
          <p:cNvPicPr>
            <a:picLocks noChangeAspect="1" noChangeArrowheads="1"/>
          </p:cNvPicPr>
          <p:nvPr/>
        </p:nvPicPr>
        <p:blipFill>
          <a:blip r:embed="rId3" cstate="print"/>
          <a:srcRect/>
          <a:stretch>
            <a:fillRect/>
          </a:stretch>
        </p:blipFill>
        <p:spPr bwMode="auto">
          <a:xfrm>
            <a:off x="1043608" y="4509120"/>
            <a:ext cx="2293449" cy="1008112"/>
          </a:xfrm>
          <a:prstGeom prst="rect">
            <a:avLst/>
          </a:prstGeom>
          <a:noFill/>
        </p:spPr>
      </p:pic>
      <p:sp>
        <p:nvSpPr>
          <p:cNvPr id="5" name="CasellaDiTesto 4"/>
          <p:cNvSpPr txBox="1"/>
          <p:nvPr/>
        </p:nvSpPr>
        <p:spPr>
          <a:xfrm>
            <a:off x="539552" y="692696"/>
            <a:ext cx="8208912" cy="3139321"/>
          </a:xfrm>
          <a:prstGeom prst="rect">
            <a:avLst/>
          </a:prstGeom>
          <a:noFill/>
        </p:spPr>
        <p:txBody>
          <a:bodyPr wrap="square" rtlCol="0">
            <a:spAutoFit/>
          </a:bodyPr>
          <a:lstStyle/>
          <a:p>
            <a:pPr algn="just"/>
            <a:r>
              <a:rPr lang="it-IT" sz="2000" dirty="0" smtClean="0">
                <a:latin typeface="Times New Roman" pitchFamily="18" charset="0"/>
                <a:cs typeface="Times New Roman" pitchFamily="18" charset="0"/>
              </a:rPr>
              <a:t>La relazione esistente tra  </a:t>
            </a:r>
            <a:r>
              <a:rPr lang="it-IT" sz="2000" dirty="0" err="1" smtClean="0">
                <a:latin typeface="Times New Roman" pitchFamily="18" charset="0"/>
                <a:cs typeface="Times New Roman" pitchFamily="18" charset="0"/>
              </a:rPr>
              <a:t>G°</a:t>
            </a:r>
            <a:r>
              <a:rPr lang="it-IT" sz="2000" dirty="0" smtClean="0">
                <a:latin typeface="Times New Roman" pitchFamily="18" charset="0"/>
                <a:cs typeface="Times New Roman" pitchFamily="18" charset="0"/>
              </a:rPr>
              <a:t> e la costante di equilibrio è dettata dalla seguente relazione:</a:t>
            </a:r>
          </a:p>
          <a:p>
            <a:pPr algn="ctr"/>
            <a:endParaRPr lang="it-IT" sz="2000" dirty="0" smtClean="0"/>
          </a:p>
          <a:p>
            <a:pPr algn="ctr"/>
            <a:r>
              <a:rPr lang="it-IT" sz="2000" dirty="0" smtClean="0">
                <a:latin typeface="Symbol" pitchFamily="18" charset="2"/>
              </a:rPr>
              <a:t>D</a:t>
            </a:r>
            <a:r>
              <a:rPr lang="it-IT" sz="2000" dirty="0" smtClean="0"/>
              <a:t>G = -RT </a:t>
            </a:r>
            <a:r>
              <a:rPr lang="it-IT" sz="2000" dirty="0" err="1" smtClean="0"/>
              <a:t>log</a:t>
            </a:r>
            <a:r>
              <a:rPr lang="it-IT" sz="2000" baseline="-25000" dirty="0" err="1" smtClean="0"/>
              <a:t>e</a:t>
            </a:r>
            <a:r>
              <a:rPr lang="it-IT" sz="2000" dirty="0" smtClean="0"/>
              <a:t> K</a:t>
            </a:r>
          </a:p>
          <a:p>
            <a:pPr algn="ctr"/>
            <a:endParaRPr lang="it-IT" sz="2000" dirty="0" smtClean="0"/>
          </a:p>
          <a:p>
            <a:r>
              <a:rPr lang="it-IT" sz="2000" dirty="0" smtClean="0"/>
              <a:t>Ed essendo K funzione della temperatura, la </a:t>
            </a:r>
            <a:r>
              <a:rPr lang="it-IT" sz="2000" b="1" dirty="0" smtClean="0"/>
              <a:t>Equazione di </a:t>
            </a:r>
            <a:r>
              <a:rPr lang="it-IT" sz="2000" b="1" dirty="0" err="1" smtClean="0"/>
              <a:t>van</a:t>
            </a:r>
            <a:r>
              <a:rPr lang="it-IT" sz="2000" b="1" dirty="0" smtClean="0"/>
              <a:t>’t </a:t>
            </a:r>
            <a:r>
              <a:rPr lang="it-IT" sz="2000" b="1" dirty="0" err="1" smtClean="0"/>
              <a:t>Hoff</a:t>
            </a:r>
            <a:r>
              <a:rPr lang="it-IT" sz="2000" b="1" dirty="0" smtClean="0"/>
              <a:t> ci consente di sapere come K varia in funzione della temperatura e quindi anche l’energia libera.</a:t>
            </a:r>
          </a:p>
          <a:p>
            <a:pPr algn="ctr"/>
            <a:endParaRPr lang="it-IT" sz="2000" dirty="0" smtClean="0"/>
          </a:p>
          <a:p>
            <a:endParaRPr lang="it-IT" dirty="0"/>
          </a:p>
        </p:txBody>
      </p:sp>
      <p:pic>
        <p:nvPicPr>
          <p:cNvPr id="58376" name="Picture 8" descr="termodinamica"/>
          <p:cNvPicPr>
            <a:picLocks noChangeAspect="1" noChangeArrowheads="1"/>
          </p:cNvPicPr>
          <p:nvPr/>
        </p:nvPicPr>
        <p:blipFill>
          <a:blip r:embed="rId4" cstate="print"/>
          <a:srcRect l="17528"/>
          <a:stretch>
            <a:fillRect/>
          </a:stretch>
        </p:blipFill>
        <p:spPr bwMode="auto">
          <a:xfrm>
            <a:off x="2051720" y="3429000"/>
            <a:ext cx="4404488" cy="72008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381000" y="1076325"/>
            <a:ext cx="8382000" cy="4705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442913" y="1009650"/>
            <a:ext cx="8258175" cy="48387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390525" y="1219200"/>
            <a:ext cx="8362950" cy="4419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395288" y="1062038"/>
            <a:ext cx="8353425" cy="473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385763" y="909638"/>
            <a:ext cx="8372475" cy="5038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371475" y="1209675"/>
            <a:ext cx="8401050" cy="4438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TotalTime>
  <Words>1238</Words>
  <Application>Microsoft Office PowerPoint</Application>
  <PresentationFormat>Presentazione su schermo (4:3)</PresentationFormat>
  <Paragraphs>232</Paragraphs>
  <Slides>42</Slides>
  <Notes>0</Notes>
  <HiddenSlides>0</HiddenSlides>
  <MMClips>0</MMClips>
  <ScaleCrop>false</ScaleCrop>
  <HeadingPairs>
    <vt:vector size="4" baseType="variant">
      <vt:variant>
        <vt:lpstr>Tema</vt:lpstr>
      </vt:variant>
      <vt:variant>
        <vt:i4>1</vt:i4>
      </vt:variant>
      <vt:variant>
        <vt:lpstr>Titoli diapositive</vt:lpstr>
      </vt:variant>
      <vt:variant>
        <vt:i4>42</vt:i4>
      </vt:variant>
    </vt:vector>
  </HeadingPairs>
  <TitlesOfParts>
    <vt:vector size="43" baseType="lpstr">
      <vt:lpstr>Tema di Office</vt:lpstr>
      <vt:lpstr>TERMODINAMICA</vt:lpstr>
      <vt:lpstr>Sistema termodinamico</vt:lpstr>
      <vt:lpstr>Variabili di un sistema termodinamico</vt:lpstr>
      <vt:lpstr>Lo stato di un sistema termodinamico</vt:lpstr>
      <vt:lpstr>Funzioni di Stato e Percorso</vt:lpstr>
      <vt:lpstr>Trasformazioni di STATO</vt:lpstr>
      <vt:lpstr>TRASFORMAZIONI DI STATO</vt:lpstr>
      <vt:lpstr>Diapositiva 8</vt:lpstr>
      <vt:lpstr>Termodinamica chimica</vt:lpstr>
      <vt:lpstr>Termodinamica chimica</vt:lpstr>
      <vt:lpstr>Termodinamica chimica</vt:lpstr>
      <vt:lpstr>ENERGIA, CALORE, LAVORO</vt:lpstr>
      <vt:lpstr>ENERGIA INTERNA (E)</vt:lpstr>
      <vt:lpstr>ENERGIA INTERNA (E)</vt:lpstr>
      <vt:lpstr>ENERGIA INTERNA (E)</vt:lpstr>
      <vt:lpstr>ENERGIA CINETICA e POTENZIALE</vt:lpstr>
      <vt:lpstr>ENERGIA POTENZIALE</vt:lpstr>
      <vt:lpstr>ENERGIA POTENZIALE</vt:lpstr>
      <vt:lpstr>ENERGIA POTENZIALE</vt:lpstr>
      <vt:lpstr>Variazione di energia in una reazione chimica</vt:lpstr>
      <vt:lpstr>Variazione di energia in una reazione chimica</vt:lpstr>
      <vt:lpstr>Variazione di energia in una reazione chimica</vt:lpstr>
      <vt:lpstr>Variazione di energia in una reazione chimica</vt:lpstr>
      <vt:lpstr>Diapositiva 24</vt:lpstr>
      <vt:lpstr>Diapositiva 25</vt:lpstr>
      <vt:lpstr>ENTALPIA (H)</vt:lpstr>
      <vt:lpstr>ENTALPIA (H)</vt:lpstr>
      <vt:lpstr>Diapositiva 28</vt:lpstr>
      <vt:lpstr>Entropia (S), Energia libera (G) e criteri di spontaneità</vt:lpstr>
      <vt:lpstr>ENTROPIA (S)</vt:lpstr>
      <vt:lpstr>Diapositiva 31</vt:lpstr>
      <vt:lpstr>Spontaneità di una reazione</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Laura Micheli</dc:creator>
  <cp:lastModifiedBy>Laura</cp:lastModifiedBy>
  <cp:revision>24</cp:revision>
  <dcterms:created xsi:type="dcterms:W3CDTF">2015-10-16T10:49:46Z</dcterms:created>
  <dcterms:modified xsi:type="dcterms:W3CDTF">2015-10-18T21:58:25Z</dcterms:modified>
</cp:coreProperties>
</file>