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48" r:id="rId2"/>
    <p:sldId id="350" r:id="rId3"/>
    <p:sldId id="401" r:id="rId4"/>
    <p:sldId id="338" r:id="rId5"/>
    <p:sldId id="352" r:id="rId6"/>
    <p:sldId id="390" r:id="rId7"/>
    <p:sldId id="349" r:id="rId8"/>
    <p:sldId id="359" r:id="rId9"/>
    <p:sldId id="391" r:id="rId10"/>
    <p:sldId id="360" r:id="rId11"/>
    <p:sldId id="364" r:id="rId12"/>
    <p:sldId id="366" r:id="rId13"/>
    <p:sldId id="367" r:id="rId14"/>
    <p:sldId id="368" r:id="rId15"/>
    <p:sldId id="369" r:id="rId16"/>
    <p:sldId id="370" r:id="rId17"/>
    <p:sldId id="371" r:id="rId18"/>
    <p:sldId id="372" r:id="rId19"/>
    <p:sldId id="373" r:id="rId20"/>
    <p:sldId id="374" r:id="rId21"/>
    <p:sldId id="375" r:id="rId22"/>
    <p:sldId id="400" r:id="rId23"/>
    <p:sldId id="376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30" autoAdjust="0"/>
    <p:restoredTop sz="77072" autoAdjust="0"/>
  </p:normalViewPr>
  <p:slideViewPr>
    <p:cSldViewPr>
      <p:cViewPr varScale="1">
        <p:scale>
          <a:sx n="66" d="100"/>
          <a:sy n="66" d="100"/>
        </p:scale>
        <p:origin x="-66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4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48BE3-5592-4E82-8486-11E10B82C39E}" type="datetimeFigureOut">
              <a:rPr lang="it-IT" smtClean="0"/>
              <a:pPr/>
              <a:t>2010-03-24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1CB3B-5368-4335-838B-72774FDE032F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olo, test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grafico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7C8A841-151B-4DC7-A7A5-32070326DFEB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8537B-DC47-4331-BCAA-B9CADAA6C148}" type="datetimeFigureOut">
              <a:rPr lang="it-IT" smtClean="0"/>
              <a:pPr/>
              <a:t>2010-03-24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1428736"/>
            <a:ext cx="9144000" cy="1752600"/>
          </a:xfrm>
        </p:spPr>
        <p:txBody>
          <a:bodyPr>
            <a:noAutofit/>
          </a:bodyPr>
          <a:lstStyle/>
          <a:p>
            <a:r>
              <a:rPr lang="it-IT" sz="6000" dirty="0" smtClean="0">
                <a:solidFill>
                  <a:srgbClr val="FF0000"/>
                </a:solidFill>
              </a:rPr>
              <a:t>4</a:t>
            </a:r>
          </a:p>
          <a:p>
            <a:r>
              <a:rPr lang="it-IT" sz="6000" dirty="0" smtClean="0">
                <a:solidFill>
                  <a:srgbClr val="FF0000"/>
                </a:solidFill>
              </a:rPr>
              <a:t>Fluorescenza in stato stazionario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-24"/>
            <a:ext cx="7772400" cy="785818"/>
          </a:xfrm>
        </p:spPr>
        <p:txBody>
          <a:bodyPr/>
          <a:lstStyle/>
          <a:p>
            <a:r>
              <a:rPr lang="it-IT" dirty="0" smtClean="0"/>
              <a:t>Condizioni </a:t>
            </a:r>
            <a:r>
              <a:rPr lang="it-IT" dirty="0" err="1" smtClean="0"/>
              <a:t>fotostazionarie</a:t>
            </a:r>
            <a:endParaRPr lang="it-IT" dirty="0"/>
          </a:p>
        </p:txBody>
      </p:sp>
      <p:grpSp>
        <p:nvGrpSpPr>
          <p:cNvPr id="28" name="Gruppo 27"/>
          <p:cNvGrpSpPr/>
          <p:nvPr/>
        </p:nvGrpSpPr>
        <p:grpSpPr>
          <a:xfrm>
            <a:off x="285720" y="928670"/>
            <a:ext cx="4072429" cy="1104607"/>
            <a:chOff x="2500298" y="928670"/>
            <a:chExt cx="4072429" cy="1104607"/>
          </a:xfrm>
        </p:grpSpPr>
        <p:sp>
          <p:nvSpPr>
            <p:cNvPr id="6" name="CasellaDiTesto 5"/>
            <p:cNvSpPr txBox="1"/>
            <p:nvPr/>
          </p:nvSpPr>
          <p:spPr>
            <a:xfrm>
              <a:off x="2500298" y="1285860"/>
              <a:ext cx="9236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dirty="0" err="1" smtClean="0"/>
                <a:t>M+h</a:t>
              </a:r>
              <a:r>
                <a:rPr lang="it-IT" sz="2400" dirty="0" err="1" smtClean="0">
                  <a:latin typeface="Symbol" pitchFamily="18" charset="2"/>
                </a:rPr>
                <a:t>n</a:t>
              </a:r>
              <a:endParaRPr lang="it-IT" sz="2400" dirty="0">
                <a:latin typeface="Symbol" pitchFamily="18" charset="2"/>
              </a:endParaRPr>
            </a:p>
          </p:txBody>
        </p:sp>
        <p:cxnSp>
          <p:nvCxnSpPr>
            <p:cNvPr id="8" name="Connettore 2 7"/>
            <p:cNvCxnSpPr/>
            <p:nvPr/>
          </p:nvCxnSpPr>
          <p:spPr>
            <a:xfrm>
              <a:off x="3428992" y="1571612"/>
              <a:ext cx="785818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asellaDiTesto 8"/>
            <p:cNvSpPr txBox="1"/>
            <p:nvPr/>
          </p:nvSpPr>
          <p:spPr>
            <a:xfrm>
              <a:off x="5572132" y="1000108"/>
              <a:ext cx="10005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dirty="0" smtClean="0"/>
                <a:t>M+h</a:t>
              </a:r>
              <a:r>
                <a:rPr lang="it-IT" sz="2400" dirty="0" smtClean="0">
                  <a:latin typeface="Symbol" pitchFamily="18" charset="2"/>
                </a:rPr>
                <a:t>n</a:t>
              </a:r>
              <a:r>
                <a:rPr lang="it-IT" sz="2400" dirty="0" smtClean="0">
                  <a:latin typeface="+mj-lt"/>
                </a:rPr>
                <a:t>’</a:t>
              </a:r>
              <a:endParaRPr lang="it-IT" sz="2400" dirty="0">
                <a:latin typeface="+mj-lt"/>
              </a:endParaRPr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4214810" y="1285860"/>
              <a:ext cx="6014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dirty="0" err="1" smtClean="0"/>
                <a:t>M*</a:t>
              </a:r>
              <a:endParaRPr lang="it-IT" sz="2400" dirty="0">
                <a:latin typeface="Symbol" pitchFamily="18" charset="2"/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5572132" y="1571612"/>
              <a:ext cx="4475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dirty="0" smtClean="0"/>
                <a:t>M</a:t>
              </a:r>
              <a:endParaRPr lang="it-IT" sz="2400" dirty="0">
                <a:latin typeface="Symbol" pitchFamily="18" charset="2"/>
              </a:endParaRPr>
            </a:p>
          </p:txBody>
        </p:sp>
        <p:cxnSp>
          <p:nvCxnSpPr>
            <p:cNvPr id="14" name="Connettore 2 13"/>
            <p:cNvCxnSpPr>
              <a:stCxn id="10" idx="3"/>
              <a:endCxn id="9" idx="1"/>
            </p:cNvCxnSpPr>
            <p:nvPr/>
          </p:nvCxnSpPr>
          <p:spPr>
            <a:xfrm flipV="1">
              <a:off x="4816257" y="1230941"/>
              <a:ext cx="755875" cy="28575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2 15"/>
            <p:cNvCxnSpPr>
              <a:stCxn id="10" idx="3"/>
              <a:endCxn id="11" idx="1"/>
            </p:cNvCxnSpPr>
            <p:nvPr/>
          </p:nvCxnSpPr>
          <p:spPr>
            <a:xfrm>
              <a:off x="4816257" y="1516693"/>
              <a:ext cx="755875" cy="28575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CasellaDiTesto 20"/>
            <p:cNvSpPr txBox="1"/>
            <p:nvPr/>
          </p:nvSpPr>
          <p:spPr>
            <a:xfrm>
              <a:off x="3571868" y="1071546"/>
              <a:ext cx="4427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i="1" dirty="0" err="1" smtClean="0"/>
                <a:t>k</a:t>
              </a:r>
              <a:r>
                <a:rPr lang="it-IT" sz="2400" i="1" baseline="-25000" dirty="0" err="1" smtClean="0"/>
                <a:t>A</a:t>
              </a:r>
              <a:endParaRPr lang="it-IT" sz="2400" i="1" baseline="-25000" dirty="0">
                <a:latin typeface="Symbol" pitchFamily="18" charset="2"/>
              </a:endParaRPr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4929190" y="928670"/>
              <a:ext cx="394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i="1" dirty="0" err="1" smtClean="0"/>
                <a:t>k</a:t>
              </a:r>
              <a:r>
                <a:rPr lang="it-IT" sz="2400" i="1" baseline="-25000" dirty="0" err="1" smtClean="0"/>
                <a:t>r</a:t>
              </a:r>
              <a:endParaRPr lang="it-IT" sz="2400" i="1" baseline="-25000" dirty="0">
                <a:latin typeface="Symbol" pitchFamily="18" charset="2"/>
              </a:endParaRP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4857752" y="1571612"/>
              <a:ext cx="5004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i="1" dirty="0" err="1" smtClean="0"/>
                <a:t>k</a:t>
              </a:r>
              <a:r>
                <a:rPr lang="it-IT" sz="2400" i="1" baseline="-25000" dirty="0" err="1" smtClean="0"/>
                <a:t>nr</a:t>
              </a:r>
              <a:endParaRPr lang="it-IT" sz="2400" i="1" baseline="-25000" dirty="0">
                <a:latin typeface="Symbol" pitchFamily="18" charset="2"/>
              </a:endParaRPr>
            </a:p>
          </p:txBody>
        </p:sp>
      </p:grpSp>
      <p:graphicFrame>
        <p:nvGraphicFramePr>
          <p:cNvPr id="190465" name="Object 1"/>
          <p:cNvGraphicFramePr>
            <a:graphicFrameLocks noChangeAspect="1"/>
          </p:cNvGraphicFramePr>
          <p:nvPr/>
        </p:nvGraphicFramePr>
        <p:xfrm>
          <a:off x="5286380" y="928670"/>
          <a:ext cx="3732212" cy="3173413"/>
        </p:xfrm>
        <a:graphic>
          <a:graphicData uri="http://schemas.openxmlformats.org/presentationml/2006/ole">
            <p:oleObj spid="_x0000_s190465" name="Equazione" r:id="rId3" imgW="2209680" imgH="1714320" progId="Equation.3">
              <p:embed/>
            </p:oleObj>
          </a:graphicData>
        </a:graphic>
      </p:graphicFrame>
      <p:sp>
        <p:nvSpPr>
          <p:cNvPr id="25" name="CasellaDiTesto 24"/>
          <p:cNvSpPr txBox="1"/>
          <p:nvPr/>
        </p:nvSpPr>
        <p:spPr>
          <a:xfrm>
            <a:off x="0" y="488063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/>
              <a:t>Si raggiunge (in pochi </a:t>
            </a:r>
            <a:r>
              <a:rPr lang="it-IT" dirty="0" err="1" smtClean="0"/>
              <a:t>ns</a:t>
            </a:r>
            <a:r>
              <a:rPr lang="it-IT" dirty="0" smtClean="0"/>
              <a:t>) una condizione di equilibrio, in cui è eccitata una frazione costante di </a:t>
            </a:r>
            <a:r>
              <a:rPr lang="it-IT" dirty="0" err="1" smtClean="0"/>
              <a:t>fluorofori</a:t>
            </a:r>
            <a:r>
              <a:rPr lang="it-IT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L’intensità di fluorescenza è costante e proporzionale alla resa quantica.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Con le normali intensità delle lampade, questa frazione è sempre prossima a 0 (</a:t>
            </a:r>
            <a:r>
              <a:rPr lang="it-IT" i="1" dirty="0" err="1" smtClean="0"/>
              <a:t>k</a:t>
            </a:r>
            <a:r>
              <a:rPr lang="it-IT" i="1" baseline="-25000" dirty="0" err="1" smtClean="0"/>
              <a:t>A</a:t>
            </a:r>
            <a:r>
              <a:rPr lang="it-IT" dirty="0" smtClean="0"/>
              <a:t> dipende dal flusso di fotoni)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451" y="285728"/>
            <a:ext cx="8751994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po 73"/>
          <p:cNvGrpSpPr/>
          <p:nvPr/>
        </p:nvGrpSpPr>
        <p:grpSpPr>
          <a:xfrm>
            <a:off x="3438144" y="1344168"/>
            <a:ext cx="1905000" cy="762000"/>
            <a:chOff x="3429000" y="1371600"/>
            <a:chExt cx="1905000" cy="762000"/>
          </a:xfrm>
        </p:grpSpPr>
        <p:sp>
          <p:nvSpPr>
            <p:cNvPr id="29711" name="Line 15"/>
            <p:cNvSpPr>
              <a:spLocks noChangeShapeType="1"/>
            </p:cNvSpPr>
            <p:nvPr/>
          </p:nvSpPr>
          <p:spPr bwMode="auto">
            <a:xfrm>
              <a:off x="3429000" y="1643050"/>
              <a:ext cx="1905000" cy="0"/>
            </a:xfrm>
            <a:prstGeom prst="line">
              <a:avLst/>
            </a:prstGeom>
            <a:noFill/>
            <a:ln w="76200">
              <a:solidFill>
                <a:srgbClr val="6C18B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12" name="Line 16"/>
            <p:cNvSpPr>
              <a:spLocks noChangeShapeType="1"/>
            </p:cNvSpPr>
            <p:nvPr/>
          </p:nvSpPr>
          <p:spPr bwMode="auto">
            <a:xfrm>
              <a:off x="3429000" y="1714488"/>
              <a:ext cx="1905000" cy="0"/>
            </a:xfrm>
            <a:prstGeom prst="line">
              <a:avLst/>
            </a:prstGeom>
            <a:noFill/>
            <a:ln w="76200">
              <a:solidFill>
                <a:srgbClr val="6C18B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13" name="Line 17"/>
            <p:cNvSpPr>
              <a:spLocks noChangeShapeType="1"/>
            </p:cNvSpPr>
            <p:nvPr/>
          </p:nvSpPr>
          <p:spPr bwMode="auto">
            <a:xfrm>
              <a:off x="3429000" y="1785926"/>
              <a:ext cx="1905000" cy="0"/>
            </a:xfrm>
            <a:prstGeom prst="line">
              <a:avLst/>
            </a:prstGeom>
            <a:noFill/>
            <a:ln w="76200">
              <a:solidFill>
                <a:srgbClr val="6C18B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14" name="Line 18"/>
            <p:cNvSpPr>
              <a:spLocks noChangeShapeType="1"/>
            </p:cNvSpPr>
            <p:nvPr/>
          </p:nvSpPr>
          <p:spPr bwMode="auto">
            <a:xfrm>
              <a:off x="3429000" y="1571612"/>
              <a:ext cx="1905000" cy="0"/>
            </a:xfrm>
            <a:prstGeom prst="line">
              <a:avLst/>
            </a:prstGeom>
            <a:noFill/>
            <a:ln w="76200">
              <a:solidFill>
                <a:srgbClr val="6C18B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15" name="Line 19"/>
            <p:cNvSpPr>
              <a:spLocks noChangeShapeType="1"/>
            </p:cNvSpPr>
            <p:nvPr/>
          </p:nvSpPr>
          <p:spPr bwMode="auto">
            <a:xfrm>
              <a:off x="3429000" y="1857364"/>
              <a:ext cx="1905000" cy="0"/>
            </a:xfrm>
            <a:prstGeom prst="line">
              <a:avLst/>
            </a:prstGeom>
            <a:noFill/>
            <a:ln w="76200">
              <a:solidFill>
                <a:srgbClr val="6C18B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16" name="Line 20"/>
            <p:cNvSpPr>
              <a:spLocks noChangeShapeType="1"/>
            </p:cNvSpPr>
            <p:nvPr/>
          </p:nvSpPr>
          <p:spPr bwMode="auto">
            <a:xfrm>
              <a:off x="3429000" y="1928802"/>
              <a:ext cx="1905000" cy="0"/>
            </a:xfrm>
            <a:prstGeom prst="line">
              <a:avLst/>
            </a:prstGeom>
            <a:noFill/>
            <a:ln w="76200">
              <a:solidFill>
                <a:srgbClr val="6C18B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17" name="Line 21"/>
            <p:cNvSpPr>
              <a:spLocks noChangeShapeType="1"/>
            </p:cNvSpPr>
            <p:nvPr/>
          </p:nvSpPr>
          <p:spPr bwMode="auto">
            <a:xfrm>
              <a:off x="3429000" y="2000240"/>
              <a:ext cx="1905000" cy="0"/>
            </a:xfrm>
            <a:prstGeom prst="line">
              <a:avLst/>
            </a:prstGeom>
            <a:noFill/>
            <a:ln w="76200">
              <a:solidFill>
                <a:srgbClr val="6C18B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46" name="Line 50"/>
            <p:cNvSpPr>
              <a:spLocks noChangeShapeType="1"/>
            </p:cNvSpPr>
            <p:nvPr/>
          </p:nvSpPr>
          <p:spPr bwMode="auto">
            <a:xfrm>
              <a:off x="4114800" y="1371600"/>
              <a:ext cx="609600" cy="762000"/>
            </a:xfrm>
            <a:prstGeom prst="line">
              <a:avLst/>
            </a:prstGeom>
            <a:noFill/>
            <a:ln w="76200">
              <a:solidFill>
                <a:schemeClr val="accent1">
                  <a:alpha val="61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29698" name="AutoShape 2"/>
          <p:cNvSpPr>
            <a:spLocks noChangeArrowheads="1"/>
          </p:cNvSpPr>
          <p:nvPr/>
        </p:nvSpPr>
        <p:spPr bwMode="auto">
          <a:xfrm>
            <a:off x="3886200" y="4191000"/>
            <a:ext cx="914400" cy="1066800"/>
          </a:xfrm>
          <a:prstGeom prst="can">
            <a:avLst>
              <a:gd name="adj" fmla="val 291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699" name="AutoShape 3"/>
          <p:cNvSpPr>
            <a:spLocks noChangeArrowheads="1"/>
          </p:cNvSpPr>
          <p:nvPr/>
        </p:nvSpPr>
        <p:spPr bwMode="auto">
          <a:xfrm>
            <a:off x="5943600" y="4191000"/>
            <a:ext cx="914400" cy="1066800"/>
          </a:xfrm>
          <a:prstGeom prst="can">
            <a:avLst>
              <a:gd name="adj" fmla="val 291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grpSp>
        <p:nvGrpSpPr>
          <p:cNvPr id="75" name="Gruppo 74"/>
          <p:cNvGrpSpPr/>
          <p:nvPr/>
        </p:nvGrpSpPr>
        <p:grpSpPr>
          <a:xfrm>
            <a:off x="6169354" y="3581400"/>
            <a:ext cx="428628" cy="763588"/>
            <a:chOff x="6215074" y="3581400"/>
            <a:chExt cx="428628" cy="763588"/>
          </a:xfrm>
        </p:grpSpPr>
        <p:sp>
          <p:nvSpPr>
            <p:cNvPr id="29701" name="Line 5"/>
            <p:cNvSpPr>
              <a:spLocks noChangeShapeType="1"/>
            </p:cNvSpPr>
            <p:nvPr/>
          </p:nvSpPr>
          <p:spPr bwMode="auto">
            <a:xfrm rot="5400000">
              <a:off x="6191264" y="3962400"/>
              <a:ext cx="762000" cy="0"/>
            </a:xfrm>
            <a:prstGeom prst="line">
              <a:avLst/>
            </a:prstGeom>
            <a:noFill/>
            <a:ln w="76200">
              <a:solidFill>
                <a:srgbClr val="F63F1B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02" name="Line 6"/>
            <p:cNvSpPr>
              <a:spLocks noChangeShapeType="1"/>
            </p:cNvSpPr>
            <p:nvPr/>
          </p:nvSpPr>
          <p:spPr bwMode="auto">
            <a:xfrm rot="5400000">
              <a:off x="6048388" y="3962400"/>
              <a:ext cx="762000" cy="0"/>
            </a:xfrm>
            <a:prstGeom prst="line">
              <a:avLst/>
            </a:prstGeom>
            <a:noFill/>
            <a:ln w="76200">
              <a:solidFill>
                <a:srgbClr val="F63F1B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03" name="Line 7"/>
            <p:cNvSpPr>
              <a:spLocks noChangeShapeType="1"/>
            </p:cNvSpPr>
            <p:nvPr/>
          </p:nvSpPr>
          <p:spPr bwMode="auto">
            <a:xfrm rot="5400000">
              <a:off x="6119826" y="3963988"/>
              <a:ext cx="762000" cy="0"/>
            </a:xfrm>
            <a:prstGeom prst="line">
              <a:avLst/>
            </a:prstGeom>
            <a:noFill/>
            <a:ln w="76200">
              <a:solidFill>
                <a:srgbClr val="F63F1B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 rot="5400000">
              <a:off x="6262702" y="3962400"/>
              <a:ext cx="762000" cy="0"/>
            </a:xfrm>
            <a:prstGeom prst="line">
              <a:avLst/>
            </a:prstGeom>
            <a:noFill/>
            <a:ln w="76200">
              <a:solidFill>
                <a:srgbClr val="F63F1B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05" name="Line 9"/>
            <p:cNvSpPr>
              <a:spLocks noChangeShapeType="1"/>
            </p:cNvSpPr>
            <p:nvPr/>
          </p:nvSpPr>
          <p:spPr bwMode="auto">
            <a:xfrm rot="5400000">
              <a:off x="5976950" y="3962400"/>
              <a:ext cx="762000" cy="0"/>
            </a:xfrm>
            <a:prstGeom prst="line">
              <a:avLst/>
            </a:prstGeom>
            <a:noFill/>
            <a:ln w="76200">
              <a:solidFill>
                <a:srgbClr val="F63F1B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06" name="Line 10"/>
            <p:cNvSpPr>
              <a:spLocks noChangeShapeType="1"/>
            </p:cNvSpPr>
            <p:nvPr/>
          </p:nvSpPr>
          <p:spPr bwMode="auto">
            <a:xfrm rot="5400000">
              <a:off x="5905512" y="3962400"/>
              <a:ext cx="762000" cy="0"/>
            </a:xfrm>
            <a:prstGeom prst="line">
              <a:avLst/>
            </a:prstGeom>
            <a:noFill/>
            <a:ln w="76200">
              <a:solidFill>
                <a:srgbClr val="F63F1B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07" name="Line 11"/>
            <p:cNvSpPr>
              <a:spLocks noChangeShapeType="1"/>
            </p:cNvSpPr>
            <p:nvPr/>
          </p:nvSpPr>
          <p:spPr bwMode="auto">
            <a:xfrm rot="5400000">
              <a:off x="5834074" y="3962400"/>
              <a:ext cx="762000" cy="0"/>
            </a:xfrm>
            <a:prstGeom prst="line">
              <a:avLst/>
            </a:prstGeom>
            <a:noFill/>
            <a:ln w="76200">
              <a:solidFill>
                <a:srgbClr val="F63F1B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29708" name="AutoShape 12"/>
          <p:cNvSpPr>
            <a:spLocks noChangeArrowheads="1"/>
          </p:cNvSpPr>
          <p:nvPr/>
        </p:nvSpPr>
        <p:spPr bwMode="auto">
          <a:xfrm flipH="1">
            <a:off x="6172200" y="1752600"/>
            <a:ext cx="457200" cy="1066800"/>
          </a:xfrm>
          <a:prstGeom prst="triangle">
            <a:avLst>
              <a:gd name="adj" fmla="val 50000"/>
            </a:avLst>
          </a:prstGeom>
          <a:solidFill>
            <a:srgbClr val="ED181E"/>
          </a:solidFill>
          <a:ln w="9525">
            <a:solidFill>
              <a:srgbClr val="ED181E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09" name="AutoShape 13"/>
          <p:cNvSpPr>
            <a:spLocks noChangeArrowheads="1"/>
          </p:cNvSpPr>
          <p:nvPr/>
        </p:nvSpPr>
        <p:spPr bwMode="auto">
          <a:xfrm rot="5400000">
            <a:off x="5638800" y="1219200"/>
            <a:ext cx="457200" cy="1066800"/>
          </a:xfrm>
          <a:prstGeom prst="triangle">
            <a:avLst>
              <a:gd name="adj" fmla="val 50000"/>
            </a:avLst>
          </a:prstGeom>
          <a:solidFill>
            <a:srgbClr val="6C18B0"/>
          </a:solidFill>
          <a:ln w="9525">
            <a:solidFill>
              <a:srgbClr val="6C18B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19" name="Line 23"/>
          <p:cNvSpPr>
            <a:spLocks noChangeShapeType="1"/>
          </p:cNvSpPr>
          <p:nvPr/>
        </p:nvSpPr>
        <p:spPr bwMode="auto">
          <a:xfrm>
            <a:off x="1371600" y="1643050"/>
            <a:ext cx="1295400" cy="0"/>
          </a:xfrm>
          <a:prstGeom prst="line">
            <a:avLst/>
          </a:prstGeom>
          <a:noFill/>
          <a:ln w="76200">
            <a:solidFill>
              <a:srgbClr val="1822C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20" name="Line 24"/>
          <p:cNvSpPr>
            <a:spLocks noChangeShapeType="1"/>
          </p:cNvSpPr>
          <p:nvPr/>
        </p:nvSpPr>
        <p:spPr bwMode="auto">
          <a:xfrm>
            <a:off x="1371600" y="1714488"/>
            <a:ext cx="1295400" cy="0"/>
          </a:xfrm>
          <a:prstGeom prst="line">
            <a:avLst/>
          </a:prstGeom>
          <a:noFill/>
          <a:ln w="76200">
            <a:solidFill>
              <a:srgbClr val="5B87F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21" name="Line 25"/>
          <p:cNvSpPr>
            <a:spLocks noChangeShapeType="1"/>
          </p:cNvSpPr>
          <p:nvPr/>
        </p:nvSpPr>
        <p:spPr bwMode="auto">
          <a:xfrm>
            <a:off x="1371600" y="1785926"/>
            <a:ext cx="1295400" cy="0"/>
          </a:xfrm>
          <a:prstGeom prst="line">
            <a:avLst/>
          </a:prstGeom>
          <a:noFill/>
          <a:ln w="76200">
            <a:solidFill>
              <a:srgbClr val="5DA31E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22" name="Line 26"/>
          <p:cNvSpPr>
            <a:spLocks noChangeShapeType="1"/>
          </p:cNvSpPr>
          <p:nvPr/>
        </p:nvSpPr>
        <p:spPr bwMode="auto">
          <a:xfrm>
            <a:off x="1371600" y="1571612"/>
            <a:ext cx="1295400" cy="0"/>
          </a:xfrm>
          <a:prstGeom prst="line">
            <a:avLst/>
          </a:prstGeom>
          <a:noFill/>
          <a:ln w="76200">
            <a:solidFill>
              <a:srgbClr val="6C18B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23" name="Line 27"/>
          <p:cNvSpPr>
            <a:spLocks noChangeShapeType="1"/>
          </p:cNvSpPr>
          <p:nvPr/>
        </p:nvSpPr>
        <p:spPr bwMode="auto">
          <a:xfrm>
            <a:off x="1371600" y="1857364"/>
            <a:ext cx="1295400" cy="0"/>
          </a:xfrm>
          <a:prstGeom prst="line">
            <a:avLst/>
          </a:prstGeom>
          <a:noFill/>
          <a:ln w="76200">
            <a:solidFill>
              <a:srgbClr val="FFEA1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24" name="Line 28"/>
          <p:cNvSpPr>
            <a:spLocks noChangeShapeType="1"/>
          </p:cNvSpPr>
          <p:nvPr/>
        </p:nvSpPr>
        <p:spPr bwMode="auto">
          <a:xfrm>
            <a:off x="1371600" y="1928802"/>
            <a:ext cx="1295400" cy="0"/>
          </a:xfrm>
          <a:prstGeom prst="line">
            <a:avLst/>
          </a:prstGeom>
          <a:noFill/>
          <a:ln w="76200">
            <a:solidFill>
              <a:srgbClr val="FA4E1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25" name="Line 29"/>
          <p:cNvSpPr>
            <a:spLocks noChangeShapeType="1"/>
          </p:cNvSpPr>
          <p:nvPr/>
        </p:nvSpPr>
        <p:spPr bwMode="auto">
          <a:xfrm>
            <a:off x="1371600" y="2000240"/>
            <a:ext cx="1295400" cy="0"/>
          </a:xfrm>
          <a:prstGeom prst="line">
            <a:avLst/>
          </a:prstGeom>
          <a:noFill/>
          <a:ln w="76200">
            <a:solidFill>
              <a:srgbClr val="ED181E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26" name="Rectangle 30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it-IT" dirty="0"/>
              <a:t>Il </a:t>
            </a:r>
            <a:r>
              <a:rPr lang="it-IT" dirty="0" err="1"/>
              <a:t>fluorimetro</a:t>
            </a:r>
            <a:endParaRPr lang="it-IT" dirty="0"/>
          </a:p>
        </p:txBody>
      </p: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838200" y="1447800"/>
            <a:ext cx="685800" cy="990600"/>
            <a:chOff x="1008" y="1488"/>
            <a:chExt cx="240" cy="384"/>
          </a:xfrm>
        </p:grpSpPr>
        <p:sp>
          <p:nvSpPr>
            <p:cNvPr id="29728" name="AutoShape 32"/>
            <p:cNvSpPr>
              <a:spLocks noChangeArrowheads="1"/>
            </p:cNvSpPr>
            <p:nvPr/>
          </p:nvSpPr>
          <p:spPr bwMode="auto">
            <a:xfrm>
              <a:off x="1056" y="1680"/>
              <a:ext cx="144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29" name="Oval 33"/>
            <p:cNvSpPr>
              <a:spLocks noChangeArrowheads="1"/>
            </p:cNvSpPr>
            <p:nvPr/>
          </p:nvSpPr>
          <p:spPr bwMode="auto">
            <a:xfrm>
              <a:off x="1008" y="1488"/>
              <a:ext cx="240" cy="240"/>
            </a:xfrm>
            <a:prstGeom prst="ellipse">
              <a:avLst/>
            </a:prstGeom>
            <a:solidFill>
              <a:srgbClr val="E6E658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30" name="Line 34"/>
            <p:cNvSpPr>
              <a:spLocks noChangeShapeType="1"/>
            </p:cNvSpPr>
            <p:nvPr/>
          </p:nvSpPr>
          <p:spPr bwMode="auto">
            <a:xfrm flipH="1" flipV="1">
              <a:off x="1056" y="1632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31" name="Line 35"/>
            <p:cNvSpPr>
              <a:spLocks noChangeShapeType="1"/>
            </p:cNvSpPr>
            <p:nvPr/>
          </p:nvSpPr>
          <p:spPr bwMode="auto">
            <a:xfrm flipV="1">
              <a:off x="1152" y="1632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32" name="Freeform 36"/>
            <p:cNvSpPr>
              <a:spLocks/>
            </p:cNvSpPr>
            <p:nvPr/>
          </p:nvSpPr>
          <p:spPr bwMode="auto">
            <a:xfrm>
              <a:off x="1060" y="1601"/>
              <a:ext cx="132" cy="35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36" y="19"/>
                </a:cxn>
                <a:cxn ang="0">
                  <a:pos x="88" y="35"/>
                </a:cxn>
                <a:cxn ang="0">
                  <a:pos x="132" y="23"/>
                </a:cxn>
              </a:cxnLst>
              <a:rect l="0" t="0" r="r" b="b"/>
              <a:pathLst>
                <a:path w="132" h="35">
                  <a:moveTo>
                    <a:pt x="0" y="31"/>
                  </a:moveTo>
                  <a:cubicBezTo>
                    <a:pt x="27" y="12"/>
                    <a:pt x="14" y="11"/>
                    <a:pt x="36" y="19"/>
                  </a:cubicBezTo>
                  <a:cubicBezTo>
                    <a:pt x="66" y="0"/>
                    <a:pt x="69" y="7"/>
                    <a:pt x="88" y="35"/>
                  </a:cubicBezTo>
                  <a:cubicBezTo>
                    <a:pt x="102" y="31"/>
                    <a:pt x="116" y="23"/>
                    <a:pt x="132" y="2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33" name="AutoShape 37"/>
            <p:cNvSpPr>
              <a:spLocks noChangeArrowheads="1"/>
            </p:cNvSpPr>
            <p:nvPr/>
          </p:nvSpPr>
          <p:spPr bwMode="auto">
            <a:xfrm>
              <a:off x="1104" y="1824"/>
              <a:ext cx="48" cy="48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29734" name="AutoShape 38"/>
          <p:cNvSpPr>
            <a:spLocks noChangeArrowheads="1"/>
          </p:cNvSpPr>
          <p:nvPr/>
        </p:nvSpPr>
        <p:spPr bwMode="auto">
          <a:xfrm>
            <a:off x="2590800" y="1371600"/>
            <a:ext cx="914400" cy="838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35" name="Oval 39"/>
          <p:cNvSpPr>
            <a:spLocks noChangeArrowheads="1"/>
          </p:cNvSpPr>
          <p:nvPr/>
        </p:nvSpPr>
        <p:spPr bwMode="auto">
          <a:xfrm>
            <a:off x="5181600" y="1371600"/>
            <a:ext cx="228600" cy="762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36" name="Rectangle 40"/>
          <p:cNvSpPr>
            <a:spLocks noChangeArrowheads="1"/>
          </p:cNvSpPr>
          <p:nvPr/>
        </p:nvSpPr>
        <p:spPr bwMode="auto">
          <a:xfrm>
            <a:off x="6172200" y="1524000"/>
            <a:ext cx="457200" cy="4572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grpSp>
        <p:nvGrpSpPr>
          <p:cNvPr id="76" name="Gruppo 75"/>
          <p:cNvGrpSpPr/>
          <p:nvPr/>
        </p:nvGrpSpPr>
        <p:grpSpPr>
          <a:xfrm>
            <a:off x="6178498" y="2808669"/>
            <a:ext cx="428628" cy="763587"/>
            <a:chOff x="6215074" y="2817813"/>
            <a:chExt cx="428628" cy="763587"/>
          </a:xfrm>
        </p:grpSpPr>
        <p:sp>
          <p:nvSpPr>
            <p:cNvPr id="29738" name="Line 42"/>
            <p:cNvSpPr>
              <a:spLocks noChangeShapeType="1"/>
            </p:cNvSpPr>
            <p:nvPr/>
          </p:nvSpPr>
          <p:spPr bwMode="auto">
            <a:xfrm rot="5400000">
              <a:off x="6191264" y="3198813"/>
              <a:ext cx="762000" cy="0"/>
            </a:xfrm>
            <a:prstGeom prst="line">
              <a:avLst/>
            </a:prstGeom>
            <a:noFill/>
            <a:ln w="76200">
              <a:solidFill>
                <a:srgbClr val="ED181E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39" name="Line 43"/>
            <p:cNvSpPr>
              <a:spLocks noChangeShapeType="1"/>
            </p:cNvSpPr>
            <p:nvPr/>
          </p:nvSpPr>
          <p:spPr bwMode="auto">
            <a:xfrm rot="5400000">
              <a:off x="6119826" y="3198813"/>
              <a:ext cx="762000" cy="0"/>
            </a:xfrm>
            <a:prstGeom prst="line">
              <a:avLst/>
            </a:prstGeom>
            <a:noFill/>
            <a:ln w="76200">
              <a:solidFill>
                <a:srgbClr val="EF1F1D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40" name="Line 44"/>
            <p:cNvSpPr>
              <a:spLocks noChangeShapeType="1"/>
            </p:cNvSpPr>
            <p:nvPr/>
          </p:nvSpPr>
          <p:spPr bwMode="auto">
            <a:xfrm rot="5400000">
              <a:off x="6048388" y="3200400"/>
              <a:ext cx="762000" cy="0"/>
            </a:xfrm>
            <a:prstGeom prst="line">
              <a:avLst/>
            </a:prstGeom>
            <a:noFill/>
            <a:ln w="76200">
              <a:solidFill>
                <a:srgbClr val="F63F1B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41" name="Line 45"/>
            <p:cNvSpPr>
              <a:spLocks noChangeShapeType="1"/>
            </p:cNvSpPr>
            <p:nvPr/>
          </p:nvSpPr>
          <p:spPr bwMode="auto">
            <a:xfrm rot="5400000">
              <a:off x="6262702" y="3198813"/>
              <a:ext cx="762000" cy="0"/>
            </a:xfrm>
            <a:prstGeom prst="line">
              <a:avLst/>
            </a:prstGeom>
            <a:noFill/>
            <a:ln w="76200">
              <a:solidFill>
                <a:srgbClr val="ED181E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42" name="Line 46"/>
            <p:cNvSpPr>
              <a:spLocks noChangeShapeType="1"/>
            </p:cNvSpPr>
            <p:nvPr/>
          </p:nvSpPr>
          <p:spPr bwMode="auto">
            <a:xfrm rot="5400000">
              <a:off x="5976950" y="3198813"/>
              <a:ext cx="762000" cy="0"/>
            </a:xfrm>
            <a:prstGeom prst="line">
              <a:avLst/>
            </a:prstGeom>
            <a:noFill/>
            <a:ln w="76200">
              <a:solidFill>
                <a:srgbClr val="FA4E1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43" name="Line 47"/>
            <p:cNvSpPr>
              <a:spLocks noChangeShapeType="1"/>
            </p:cNvSpPr>
            <p:nvPr/>
          </p:nvSpPr>
          <p:spPr bwMode="auto">
            <a:xfrm rot="5400000">
              <a:off x="5905512" y="3198813"/>
              <a:ext cx="762000" cy="0"/>
            </a:xfrm>
            <a:prstGeom prst="line">
              <a:avLst/>
            </a:prstGeom>
            <a:noFill/>
            <a:ln w="76200">
              <a:solidFill>
                <a:srgbClr val="FF7518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44" name="Line 48"/>
            <p:cNvSpPr>
              <a:spLocks noChangeShapeType="1"/>
            </p:cNvSpPr>
            <p:nvPr/>
          </p:nvSpPr>
          <p:spPr bwMode="auto">
            <a:xfrm rot="5400000">
              <a:off x="5834074" y="3198813"/>
              <a:ext cx="762000" cy="0"/>
            </a:xfrm>
            <a:prstGeom prst="line">
              <a:avLst/>
            </a:prstGeom>
            <a:noFill/>
            <a:ln w="76200">
              <a:solidFill>
                <a:srgbClr val="FF9218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29745" name="Oval 49"/>
          <p:cNvSpPr>
            <a:spLocks noChangeArrowheads="1"/>
          </p:cNvSpPr>
          <p:nvPr/>
        </p:nvSpPr>
        <p:spPr bwMode="auto">
          <a:xfrm rot="-5400000">
            <a:off x="6286500" y="2400300"/>
            <a:ext cx="228600" cy="762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47" name="Line 51"/>
          <p:cNvSpPr>
            <a:spLocks noChangeShapeType="1"/>
          </p:cNvSpPr>
          <p:nvPr/>
        </p:nvSpPr>
        <p:spPr bwMode="auto">
          <a:xfrm>
            <a:off x="4343400" y="1752600"/>
            <a:ext cx="0" cy="2590800"/>
          </a:xfrm>
          <a:prstGeom prst="line">
            <a:avLst/>
          </a:prstGeom>
          <a:noFill/>
          <a:ln w="76200">
            <a:solidFill>
              <a:srgbClr val="6C18B0">
                <a:alpha val="5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48" name="AutoShape 52"/>
          <p:cNvSpPr>
            <a:spLocks noChangeArrowheads="1"/>
          </p:cNvSpPr>
          <p:nvPr/>
        </p:nvSpPr>
        <p:spPr bwMode="auto">
          <a:xfrm rot="5400000">
            <a:off x="5905500" y="3162300"/>
            <a:ext cx="914400" cy="838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49" name="Text Box 53"/>
          <p:cNvSpPr txBox="1">
            <a:spLocks noChangeArrowheads="1"/>
          </p:cNvSpPr>
          <p:nvPr/>
        </p:nvSpPr>
        <p:spPr bwMode="auto">
          <a:xfrm>
            <a:off x="609600" y="838200"/>
            <a:ext cx="1316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Lampada</a:t>
            </a:r>
          </a:p>
        </p:txBody>
      </p:sp>
      <p:sp>
        <p:nvSpPr>
          <p:cNvPr id="29750" name="Text Box 54"/>
          <p:cNvSpPr txBox="1">
            <a:spLocks noChangeArrowheads="1"/>
          </p:cNvSpPr>
          <p:nvPr/>
        </p:nvSpPr>
        <p:spPr bwMode="auto">
          <a:xfrm>
            <a:off x="1752600" y="2286000"/>
            <a:ext cx="22225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it-IT"/>
              <a:t>Monocromatore </a:t>
            </a:r>
          </a:p>
          <a:p>
            <a:pPr algn="ctr"/>
            <a:r>
              <a:rPr lang="it-IT"/>
              <a:t>di eccitazione</a:t>
            </a:r>
          </a:p>
        </p:txBody>
      </p:sp>
      <p:sp>
        <p:nvSpPr>
          <p:cNvPr id="29751" name="Text Box 55"/>
          <p:cNvSpPr txBox="1">
            <a:spLocks noChangeArrowheads="1"/>
          </p:cNvSpPr>
          <p:nvPr/>
        </p:nvSpPr>
        <p:spPr bwMode="auto">
          <a:xfrm>
            <a:off x="3352800" y="762000"/>
            <a:ext cx="1816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i="1"/>
              <a:t>Beam splitter</a:t>
            </a:r>
            <a:endParaRPr lang="it-IT"/>
          </a:p>
        </p:txBody>
      </p:sp>
      <p:sp>
        <p:nvSpPr>
          <p:cNvPr id="29752" name="AutoShape 56"/>
          <p:cNvSpPr>
            <a:spLocks noChangeArrowheads="1"/>
          </p:cNvSpPr>
          <p:nvPr/>
        </p:nvSpPr>
        <p:spPr bwMode="auto">
          <a:xfrm rot="16200000" flipH="1">
            <a:off x="6629400" y="1219200"/>
            <a:ext cx="457200" cy="1066800"/>
          </a:xfrm>
          <a:prstGeom prst="triangle">
            <a:avLst>
              <a:gd name="adj" fmla="val 50000"/>
            </a:avLst>
          </a:prstGeom>
          <a:solidFill>
            <a:srgbClr val="6C18B0">
              <a:alpha val="50000"/>
            </a:srgbClr>
          </a:solidFill>
          <a:ln w="9525">
            <a:solidFill>
              <a:srgbClr val="6C18B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53" name="Text Box 57"/>
          <p:cNvSpPr txBox="1">
            <a:spLocks noChangeArrowheads="1"/>
          </p:cNvSpPr>
          <p:nvPr/>
        </p:nvSpPr>
        <p:spPr bwMode="auto">
          <a:xfrm>
            <a:off x="4929190" y="2143116"/>
            <a:ext cx="876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Lente</a:t>
            </a:r>
          </a:p>
        </p:txBody>
      </p:sp>
      <p:sp>
        <p:nvSpPr>
          <p:cNvPr id="29754" name="Text Box 58"/>
          <p:cNvSpPr txBox="1">
            <a:spLocks noChangeArrowheads="1"/>
          </p:cNvSpPr>
          <p:nvPr/>
        </p:nvSpPr>
        <p:spPr bwMode="auto">
          <a:xfrm>
            <a:off x="6934200" y="2590800"/>
            <a:ext cx="876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Lente</a:t>
            </a:r>
          </a:p>
        </p:txBody>
      </p:sp>
      <p:sp>
        <p:nvSpPr>
          <p:cNvPr id="29755" name="Text Box 59"/>
          <p:cNvSpPr txBox="1">
            <a:spLocks noChangeArrowheads="1"/>
          </p:cNvSpPr>
          <p:nvPr/>
        </p:nvSpPr>
        <p:spPr bwMode="auto">
          <a:xfrm>
            <a:off x="6921500" y="3200400"/>
            <a:ext cx="22225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it-IT"/>
              <a:t>Monocromatore </a:t>
            </a:r>
          </a:p>
          <a:p>
            <a:pPr algn="ctr"/>
            <a:r>
              <a:rPr lang="it-IT"/>
              <a:t>di emissione</a:t>
            </a:r>
          </a:p>
        </p:txBody>
      </p: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914400" y="4038600"/>
            <a:ext cx="2133600" cy="2286000"/>
            <a:chOff x="576" y="2544"/>
            <a:chExt cx="1344" cy="1440"/>
          </a:xfrm>
          <a:solidFill>
            <a:schemeClr val="bg1">
              <a:lumMod val="75000"/>
            </a:schemeClr>
          </a:solidFill>
        </p:grpSpPr>
        <p:sp>
          <p:nvSpPr>
            <p:cNvPr id="29757" name="AutoShape 61"/>
            <p:cNvSpPr>
              <a:spLocks noChangeArrowheads="1"/>
            </p:cNvSpPr>
            <p:nvPr/>
          </p:nvSpPr>
          <p:spPr bwMode="auto">
            <a:xfrm>
              <a:off x="744" y="2544"/>
              <a:ext cx="1008" cy="864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58" name="AutoShape 62"/>
            <p:cNvSpPr>
              <a:spLocks noChangeArrowheads="1"/>
            </p:cNvSpPr>
            <p:nvPr/>
          </p:nvSpPr>
          <p:spPr bwMode="auto">
            <a:xfrm>
              <a:off x="912" y="2736"/>
              <a:ext cx="672" cy="48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59" name="AutoShape 63"/>
            <p:cNvSpPr>
              <a:spLocks noChangeArrowheads="1"/>
            </p:cNvSpPr>
            <p:nvPr/>
          </p:nvSpPr>
          <p:spPr bwMode="auto">
            <a:xfrm flipV="1">
              <a:off x="576" y="3792"/>
              <a:ext cx="1344" cy="192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60" name="Rectangle 64"/>
            <p:cNvSpPr>
              <a:spLocks noChangeArrowheads="1"/>
            </p:cNvSpPr>
            <p:nvPr/>
          </p:nvSpPr>
          <p:spPr bwMode="auto">
            <a:xfrm>
              <a:off x="648" y="3408"/>
              <a:ext cx="1200" cy="28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29761" name="Freeform 65"/>
          <p:cNvSpPr>
            <a:spLocks/>
          </p:cNvSpPr>
          <p:nvPr/>
        </p:nvSpPr>
        <p:spPr bwMode="auto">
          <a:xfrm>
            <a:off x="2971800" y="5257800"/>
            <a:ext cx="1600200" cy="304800"/>
          </a:xfrm>
          <a:custGeom>
            <a:avLst/>
            <a:gdLst/>
            <a:ahLst/>
            <a:cxnLst>
              <a:cxn ang="0">
                <a:pos x="864" y="0"/>
              </a:cxn>
              <a:cxn ang="0">
                <a:pos x="864" y="144"/>
              </a:cxn>
              <a:cxn ang="0">
                <a:pos x="0" y="192"/>
              </a:cxn>
            </a:cxnLst>
            <a:rect l="0" t="0" r="r" b="b"/>
            <a:pathLst>
              <a:path w="1008" h="192">
                <a:moveTo>
                  <a:pt x="864" y="0"/>
                </a:moveTo>
                <a:cubicBezTo>
                  <a:pt x="936" y="56"/>
                  <a:pt x="1008" y="112"/>
                  <a:pt x="864" y="144"/>
                </a:cubicBezTo>
                <a:cubicBezTo>
                  <a:pt x="720" y="176"/>
                  <a:pt x="144" y="184"/>
                  <a:pt x="0" y="1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62" name="Freeform 66"/>
          <p:cNvSpPr>
            <a:spLocks/>
          </p:cNvSpPr>
          <p:nvPr/>
        </p:nvSpPr>
        <p:spPr bwMode="auto">
          <a:xfrm>
            <a:off x="2895600" y="5257800"/>
            <a:ext cx="4089400" cy="609600"/>
          </a:xfrm>
          <a:custGeom>
            <a:avLst/>
            <a:gdLst/>
            <a:ahLst/>
            <a:cxnLst>
              <a:cxn ang="0">
                <a:pos x="2208" y="0"/>
              </a:cxn>
              <a:cxn ang="0">
                <a:pos x="2208" y="336"/>
              </a:cxn>
              <a:cxn ang="0">
                <a:pos x="0" y="288"/>
              </a:cxn>
            </a:cxnLst>
            <a:rect l="0" t="0" r="r" b="b"/>
            <a:pathLst>
              <a:path w="2576" h="384">
                <a:moveTo>
                  <a:pt x="2208" y="0"/>
                </a:moveTo>
                <a:cubicBezTo>
                  <a:pt x="2392" y="144"/>
                  <a:pt x="2576" y="288"/>
                  <a:pt x="2208" y="336"/>
                </a:cubicBezTo>
                <a:cubicBezTo>
                  <a:pt x="1840" y="384"/>
                  <a:pt x="920" y="336"/>
                  <a:pt x="0" y="28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63" name="Text Box 67"/>
          <p:cNvSpPr txBox="1">
            <a:spLocks noChangeArrowheads="1"/>
          </p:cNvSpPr>
          <p:nvPr/>
        </p:nvSpPr>
        <p:spPr bwMode="auto">
          <a:xfrm>
            <a:off x="5562600" y="1143000"/>
            <a:ext cx="673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>
                <a:latin typeface="Symbol" pitchFamily="18" charset="2"/>
              </a:rPr>
              <a:t>l</a:t>
            </a:r>
            <a:r>
              <a:rPr lang="it-IT" baseline="-25000"/>
              <a:t>ecc.</a:t>
            </a:r>
            <a:endParaRPr lang="it-IT"/>
          </a:p>
        </p:txBody>
      </p:sp>
      <p:sp>
        <p:nvSpPr>
          <p:cNvPr id="29764" name="Text Box 68"/>
          <p:cNvSpPr txBox="1">
            <a:spLocks noChangeArrowheads="1"/>
          </p:cNvSpPr>
          <p:nvPr/>
        </p:nvSpPr>
        <p:spPr bwMode="auto">
          <a:xfrm>
            <a:off x="6553200" y="1981200"/>
            <a:ext cx="5501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dirty="0" smtClean="0">
                <a:latin typeface="Symbol" pitchFamily="18" charset="2"/>
              </a:rPr>
              <a:t>l</a:t>
            </a:r>
            <a:r>
              <a:rPr lang="it-IT" baseline="-25000" dirty="0" smtClean="0"/>
              <a:t>em.</a:t>
            </a:r>
            <a:endParaRPr lang="it-IT" dirty="0"/>
          </a:p>
        </p:txBody>
      </p:sp>
      <p:sp>
        <p:nvSpPr>
          <p:cNvPr id="29765" name="Text Box 69"/>
          <p:cNvSpPr txBox="1">
            <a:spLocks noChangeArrowheads="1"/>
          </p:cNvSpPr>
          <p:nvPr/>
        </p:nvSpPr>
        <p:spPr bwMode="auto">
          <a:xfrm>
            <a:off x="5943600" y="914400"/>
            <a:ext cx="1435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Campione</a:t>
            </a:r>
          </a:p>
        </p:txBody>
      </p:sp>
      <p:sp>
        <p:nvSpPr>
          <p:cNvPr id="29766" name="Text Box 70"/>
          <p:cNvSpPr txBox="1">
            <a:spLocks noChangeArrowheads="1"/>
          </p:cNvSpPr>
          <p:nvPr/>
        </p:nvSpPr>
        <p:spPr bwMode="auto">
          <a:xfrm>
            <a:off x="6858000" y="5029200"/>
            <a:ext cx="13668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it-IT"/>
              <a:t>PMT</a:t>
            </a:r>
          </a:p>
          <a:p>
            <a:pPr algn="ctr"/>
            <a:r>
              <a:rPr lang="it-IT"/>
              <a:t>“segnale”</a:t>
            </a:r>
          </a:p>
        </p:txBody>
      </p:sp>
      <p:sp>
        <p:nvSpPr>
          <p:cNvPr id="29767" name="Text Box 71"/>
          <p:cNvSpPr txBox="1">
            <a:spLocks noChangeArrowheads="1"/>
          </p:cNvSpPr>
          <p:nvPr/>
        </p:nvSpPr>
        <p:spPr bwMode="auto">
          <a:xfrm>
            <a:off x="4419600" y="5029200"/>
            <a:ext cx="18224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it-IT"/>
              <a:t>PMT</a:t>
            </a:r>
          </a:p>
          <a:p>
            <a:pPr algn="ctr"/>
            <a:r>
              <a:rPr lang="it-IT"/>
              <a:t>“riferimento”</a:t>
            </a:r>
          </a:p>
        </p:txBody>
      </p:sp>
      <p:sp>
        <p:nvSpPr>
          <p:cNvPr id="29768" name="Text Box 72"/>
          <p:cNvSpPr txBox="1">
            <a:spLocks noChangeArrowheads="1"/>
          </p:cNvSpPr>
          <p:nvPr/>
        </p:nvSpPr>
        <p:spPr bwMode="auto">
          <a:xfrm>
            <a:off x="1295400" y="3429000"/>
            <a:ext cx="1401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Computer</a:t>
            </a:r>
          </a:p>
        </p:txBody>
      </p:sp>
      <p:sp>
        <p:nvSpPr>
          <p:cNvPr id="29769" name="Freeform 73"/>
          <p:cNvSpPr>
            <a:spLocks/>
          </p:cNvSpPr>
          <p:nvPr/>
        </p:nvSpPr>
        <p:spPr bwMode="auto">
          <a:xfrm>
            <a:off x="1519238" y="4611688"/>
            <a:ext cx="982662" cy="411162"/>
          </a:xfrm>
          <a:custGeom>
            <a:avLst/>
            <a:gdLst/>
            <a:ahLst/>
            <a:cxnLst>
              <a:cxn ang="0">
                <a:pos x="0" y="113"/>
              </a:cxn>
              <a:cxn ang="0">
                <a:pos x="85" y="4"/>
              </a:cxn>
              <a:cxn ang="0">
                <a:pos x="219" y="29"/>
              </a:cxn>
              <a:cxn ang="0">
                <a:pos x="291" y="29"/>
              </a:cxn>
              <a:cxn ang="0">
                <a:pos x="303" y="89"/>
              </a:cxn>
              <a:cxn ang="0">
                <a:pos x="413" y="162"/>
              </a:cxn>
              <a:cxn ang="0">
                <a:pos x="461" y="150"/>
              </a:cxn>
              <a:cxn ang="0">
                <a:pos x="522" y="210"/>
              </a:cxn>
              <a:cxn ang="0">
                <a:pos x="558" y="222"/>
              </a:cxn>
              <a:cxn ang="0">
                <a:pos x="582" y="247"/>
              </a:cxn>
              <a:cxn ang="0">
                <a:pos x="619" y="259"/>
              </a:cxn>
            </a:cxnLst>
            <a:rect l="0" t="0" r="r" b="b"/>
            <a:pathLst>
              <a:path w="619" h="259">
                <a:moveTo>
                  <a:pt x="0" y="113"/>
                </a:moveTo>
                <a:cubicBezTo>
                  <a:pt x="24" y="41"/>
                  <a:pt x="14" y="27"/>
                  <a:pt x="85" y="4"/>
                </a:cubicBezTo>
                <a:cubicBezTo>
                  <a:pt x="131" y="50"/>
                  <a:pt x="150" y="40"/>
                  <a:pt x="219" y="29"/>
                </a:cubicBezTo>
                <a:cubicBezTo>
                  <a:pt x="237" y="22"/>
                  <a:pt x="272" y="0"/>
                  <a:pt x="291" y="29"/>
                </a:cubicBezTo>
                <a:cubicBezTo>
                  <a:pt x="302" y="46"/>
                  <a:pt x="292" y="71"/>
                  <a:pt x="303" y="89"/>
                </a:cubicBezTo>
                <a:cubicBezTo>
                  <a:pt x="312" y="105"/>
                  <a:pt x="397" y="154"/>
                  <a:pt x="413" y="162"/>
                </a:cubicBezTo>
                <a:cubicBezTo>
                  <a:pt x="429" y="158"/>
                  <a:pt x="445" y="143"/>
                  <a:pt x="461" y="150"/>
                </a:cubicBezTo>
                <a:cubicBezTo>
                  <a:pt x="487" y="161"/>
                  <a:pt x="494" y="200"/>
                  <a:pt x="522" y="210"/>
                </a:cubicBezTo>
                <a:cubicBezTo>
                  <a:pt x="534" y="214"/>
                  <a:pt x="546" y="218"/>
                  <a:pt x="558" y="222"/>
                </a:cubicBezTo>
                <a:cubicBezTo>
                  <a:pt x="566" y="230"/>
                  <a:pt x="572" y="241"/>
                  <a:pt x="582" y="247"/>
                </a:cubicBezTo>
                <a:cubicBezTo>
                  <a:pt x="593" y="253"/>
                  <a:pt x="619" y="259"/>
                  <a:pt x="619" y="259"/>
                </a:cubicBezTo>
              </a:path>
            </a:pathLst>
          </a:cu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1428736"/>
            <a:ext cx="9144000" cy="1752600"/>
          </a:xfrm>
        </p:spPr>
        <p:txBody>
          <a:bodyPr>
            <a:noAutofit/>
          </a:bodyPr>
          <a:lstStyle/>
          <a:p>
            <a:r>
              <a:rPr lang="it-IT" sz="6000" dirty="0" smtClean="0">
                <a:solidFill>
                  <a:schemeClr val="tx1"/>
                </a:solidFill>
              </a:rPr>
              <a:t>I</a:t>
            </a:r>
          </a:p>
          <a:p>
            <a:r>
              <a:rPr lang="it-IT" sz="6000" dirty="0" smtClean="0">
                <a:solidFill>
                  <a:schemeClr val="tx1"/>
                </a:solidFill>
              </a:rPr>
              <a:t>Strumentazione</a:t>
            </a:r>
          </a:p>
          <a:p>
            <a:r>
              <a:rPr lang="it-IT" sz="6000" dirty="0" smtClean="0">
                <a:solidFill>
                  <a:srgbClr val="FF0000"/>
                </a:solidFill>
              </a:rPr>
              <a:t>Fluorescenza in stato stazionario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1472" y="2643182"/>
            <a:ext cx="8229600" cy="1143000"/>
          </a:xfrm>
        </p:spPr>
        <p:txBody>
          <a:bodyPr/>
          <a:lstStyle/>
          <a:p>
            <a:r>
              <a:rPr lang="it-IT" dirty="0" smtClean="0"/>
              <a:t>Sorgente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5786" y="214290"/>
            <a:ext cx="7772400" cy="1214446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Lampada ad arco </a:t>
            </a:r>
            <a:br>
              <a:rPr lang="it-IT" b="1" dirty="0" smtClean="0"/>
            </a:br>
            <a:r>
              <a:rPr lang="it-IT" b="1" dirty="0" smtClean="0"/>
              <a:t>ad alta pressione di xeno 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0" y="1500174"/>
            <a:ext cx="4495800" cy="5214974"/>
          </a:xfrm>
        </p:spPr>
        <p:txBody>
          <a:bodyPr>
            <a:normAutofit/>
          </a:bodyPr>
          <a:lstStyle/>
          <a:p>
            <a:r>
              <a:rPr lang="it-IT" sz="2400" dirty="0" smtClean="0"/>
              <a:t>L’elevata tensione applicata agli elettrodi provoca una corrente.</a:t>
            </a:r>
          </a:p>
          <a:p>
            <a:r>
              <a:rPr lang="it-IT" sz="2400" dirty="0" smtClean="0"/>
              <a:t>Il flusso di elettroni, urtando gli atomi del gas, li ionizza o li eccita.</a:t>
            </a:r>
          </a:p>
          <a:p>
            <a:r>
              <a:rPr lang="it-IT" sz="2400" dirty="0" smtClean="0"/>
              <a:t>Il decadimento o la ricombinazione ione-elettrone generano l’emissione di luce.</a:t>
            </a:r>
          </a:p>
          <a:p>
            <a:pPr>
              <a:buNone/>
            </a:pPr>
            <a:endParaRPr lang="it-IT" sz="2400" dirty="0"/>
          </a:p>
        </p:txBody>
      </p:sp>
      <p:pic>
        <p:nvPicPr>
          <p:cNvPr id="185346" name="Picture 2"/>
          <p:cNvPicPr>
            <a:picLocks noGrp="1" noChangeAspect="1" noChangeArrowheads="1"/>
          </p:cNvPicPr>
          <p:nvPr>
            <p:ph type="chart" sz="half" idx="2"/>
          </p:nvPr>
        </p:nvPicPr>
        <p:blipFill>
          <a:blip r:embed="rId2" cstate="print"/>
          <a:srcRect t="14340" b="17723"/>
          <a:stretch>
            <a:fillRect/>
          </a:stretch>
        </p:blipFill>
        <p:spPr bwMode="auto">
          <a:xfrm>
            <a:off x="5072066" y="1428736"/>
            <a:ext cx="381000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353" name="Picture 9"/>
          <p:cNvPicPr>
            <a:picLocks noChangeAspect="1" noChangeArrowheads="1"/>
          </p:cNvPicPr>
          <p:nvPr/>
        </p:nvPicPr>
        <p:blipFill>
          <a:blip r:embed="rId3" cstate="print"/>
          <a:srcRect l="25195" t="24902" r="19140" b="20166"/>
          <a:stretch>
            <a:fillRect/>
          </a:stretch>
        </p:blipFill>
        <p:spPr bwMode="auto">
          <a:xfrm>
            <a:off x="4348129" y="3071786"/>
            <a:ext cx="4795871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0" name="Picture 2"/>
          <p:cNvPicPr>
            <a:picLocks noChangeAspect="1" noChangeArrowheads="1"/>
          </p:cNvPicPr>
          <p:nvPr/>
        </p:nvPicPr>
        <p:blipFill>
          <a:blip r:embed="rId3" cstate="print"/>
          <a:srcRect t="67428"/>
          <a:stretch>
            <a:fillRect/>
          </a:stretch>
        </p:blipFill>
        <p:spPr bwMode="auto">
          <a:xfrm>
            <a:off x="6894802" y="0"/>
            <a:ext cx="2249198" cy="1428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 t="3611" b="2564"/>
          <a:stretch>
            <a:fillRect/>
          </a:stretch>
        </p:blipFill>
        <p:spPr bwMode="auto">
          <a:xfrm>
            <a:off x="142845" y="-24"/>
            <a:ext cx="2936819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1714488"/>
            <a:ext cx="2357454" cy="1768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egnaposto testo 2"/>
          <p:cNvSpPr txBox="1">
            <a:spLocks/>
          </p:cNvSpPr>
          <p:nvPr/>
        </p:nvSpPr>
        <p:spPr>
          <a:xfrm>
            <a:off x="0" y="3857628"/>
            <a:ext cx="5429256" cy="3000372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24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 alta pressione (20-300 Atm). Può </a:t>
            </a:r>
            <a:r>
              <a:rPr kumimoji="0" lang="it-IT" sz="2400" b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esplodere</a:t>
            </a:r>
            <a:r>
              <a:rPr kumimoji="0" lang="it-IT" sz="24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(non implodere).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sz="2400" dirty="0" smtClean="0"/>
              <a:t>Gli impulsi ad alta tensione (40000 V) necessari per accenderla possono </a:t>
            </a:r>
            <a:r>
              <a:rPr lang="it-IT" sz="2400" b="1" dirty="0" smtClean="0">
                <a:solidFill>
                  <a:srgbClr val="FF0000"/>
                </a:solidFill>
              </a:rPr>
              <a:t>danneggiare l’elettronica</a:t>
            </a:r>
            <a:r>
              <a:rPr lang="it-IT" sz="2400" dirty="0" smtClean="0"/>
              <a:t>. Va accesa per prima.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sz="2400" dirty="0" smtClean="0"/>
              <a:t>La lampada è in quarzo, per permettere il passaggio degli UV. Questa radiazione però ionizza le molecole di ossigeno dell’aria, che a loro volta generano </a:t>
            </a:r>
            <a:r>
              <a:rPr lang="it-IT" sz="2400" b="1" dirty="0" smtClean="0">
                <a:solidFill>
                  <a:srgbClr val="FF0000"/>
                </a:solidFill>
              </a:rPr>
              <a:t>ozono</a:t>
            </a:r>
            <a:r>
              <a:rPr lang="it-IT" sz="2400" dirty="0" smtClean="0"/>
              <a:t> (che va rimosso per non danneggiare l’ottica). Se la radiazione nel lontano UV non è necessaria, si aggiunge all’involucro uno strato in grado di bloccare questa radiazione (lampade </a:t>
            </a:r>
            <a:r>
              <a:rPr lang="it-IT" sz="2400" i="1" dirty="0" err="1" smtClean="0"/>
              <a:t>ozone-free</a:t>
            </a:r>
            <a:r>
              <a:rPr lang="it-IT" sz="2400" dirty="0" smtClean="0"/>
              <a:t>, molto comuni nei </a:t>
            </a:r>
            <a:r>
              <a:rPr lang="it-IT" sz="2400" dirty="0" err="1" smtClean="0"/>
              <a:t>fluorimetri</a:t>
            </a:r>
            <a:r>
              <a:rPr lang="it-IT" sz="2400" dirty="0" smtClean="0"/>
              <a:t>).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sz="2400" dirty="0" smtClean="0"/>
              <a:t>Il picco a 467 </a:t>
            </a:r>
            <a:r>
              <a:rPr lang="it-IT" sz="2400" dirty="0" err="1" smtClean="0"/>
              <a:t>nm</a:t>
            </a:r>
            <a:r>
              <a:rPr lang="it-IT" sz="2400" dirty="0" smtClean="0"/>
              <a:t> viene comunemente utilizzato per </a:t>
            </a:r>
            <a:r>
              <a:rPr lang="it-IT" sz="2400" dirty="0" smtClean="0">
                <a:solidFill>
                  <a:srgbClr val="FF0000"/>
                </a:solidFill>
              </a:rPr>
              <a:t>calibrare</a:t>
            </a:r>
            <a:r>
              <a:rPr lang="it-IT" sz="2400" dirty="0" smtClean="0"/>
              <a:t> il monocromatore di eccitazione.</a:t>
            </a:r>
          </a:p>
        </p:txBody>
      </p:sp>
      <p:graphicFrame>
        <p:nvGraphicFramePr>
          <p:cNvPr id="186373" name="Object 5"/>
          <p:cNvGraphicFramePr>
            <a:graphicFrameLocks noChangeAspect="1"/>
          </p:cNvGraphicFramePr>
          <p:nvPr/>
        </p:nvGraphicFramePr>
        <p:xfrm>
          <a:off x="5786446" y="3714752"/>
          <a:ext cx="2857488" cy="2905214"/>
        </p:xfrm>
        <a:graphic>
          <a:graphicData uri="http://schemas.openxmlformats.org/presentationml/2006/ole">
            <p:oleObj spid="_x0000_s186373" name="KGPlot" r:id="rId6" imgW="6006960" imgH="6108480" progId="KGraph_Plot">
              <p:embed/>
            </p:oleObj>
          </a:graphicData>
        </a:graphic>
      </p:graphicFrame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 t="-970" b="70028"/>
          <a:stretch>
            <a:fillRect/>
          </a:stretch>
        </p:blipFill>
        <p:spPr bwMode="auto">
          <a:xfrm>
            <a:off x="6894802" y="1357298"/>
            <a:ext cx="224919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Connettore 2 15"/>
          <p:cNvCxnSpPr/>
          <p:nvPr/>
        </p:nvCxnSpPr>
        <p:spPr>
          <a:xfrm rot="16200000" flipV="1">
            <a:off x="6958010" y="4992624"/>
            <a:ext cx="71517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7000892" y="5429264"/>
            <a:ext cx="6238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/>
              <a:t>467nm</a:t>
            </a:r>
            <a:endParaRPr lang="it-IT" sz="1200" dirty="0"/>
          </a:p>
        </p:txBody>
      </p:sp>
      <p:pic>
        <p:nvPicPr>
          <p:cNvPr id="18637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71802" y="428604"/>
            <a:ext cx="39624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1472" y="2643182"/>
            <a:ext cx="8229600" cy="1143000"/>
          </a:xfrm>
        </p:spPr>
        <p:txBody>
          <a:bodyPr/>
          <a:lstStyle/>
          <a:p>
            <a:r>
              <a:rPr lang="it-IT" dirty="0" smtClean="0"/>
              <a:t>Rivelatore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714348" y="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Rivelatore della fluorescenza</a:t>
            </a:r>
            <a:br>
              <a:rPr lang="it-IT" dirty="0" smtClean="0"/>
            </a:br>
            <a:r>
              <a:rPr lang="it-IT" dirty="0" smtClean="0"/>
              <a:t>effetto fotoelettrico</a:t>
            </a:r>
            <a:endParaRPr lang="it-IT" dirty="0"/>
          </a:p>
        </p:txBody>
      </p:sp>
      <p:pic>
        <p:nvPicPr>
          <p:cNvPr id="188418" name="Picture 2"/>
          <p:cNvPicPr>
            <a:picLocks noGrp="1" noChangeAspect="1" noChangeArrowheads="1"/>
          </p:cNvPicPr>
          <p:nvPr>
            <p:ph type="chart"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319219"/>
            <a:ext cx="3810000" cy="2382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uppo 10"/>
          <p:cNvGrpSpPr/>
          <p:nvPr/>
        </p:nvGrpSpPr>
        <p:grpSpPr>
          <a:xfrm>
            <a:off x="4310094" y="1214422"/>
            <a:ext cx="4762500" cy="3071834"/>
            <a:chOff x="4310094" y="857232"/>
            <a:chExt cx="4762500" cy="3071834"/>
          </a:xfrm>
        </p:grpSpPr>
        <p:pic>
          <p:nvPicPr>
            <p:cNvPr id="8" name="Immagine 7" descr="pelec4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10094" y="938216"/>
              <a:ext cx="4762500" cy="2990850"/>
            </a:xfrm>
            <a:prstGeom prst="rect">
              <a:avLst/>
            </a:prstGeom>
          </p:spPr>
        </p:pic>
        <p:pic>
          <p:nvPicPr>
            <p:cNvPr id="9" name="Immagine 8" descr="pelec5.gif"/>
            <p:cNvPicPr>
              <a:picLocks noChangeAspect="1"/>
            </p:cNvPicPr>
            <p:nvPr/>
          </p:nvPicPr>
          <p:blipFill>
            <a:blip r:embed="rId4" cstate="print"/>
            <a:srcRect l="18750" t="21160" r="39062" b="62382"/>
            <a:stretch>
              <a:fillRect/>
            </a:stretch>
          </p:blipFill>
          <p:spPr>
            <a:xfrm>
              <a:off x="5214942" y="1500174"/>
              <a:ext cx="1928826" cy="500066"/>
            </a:xfrm>
            <a:prstGeom prst="rect">
              <a:avLst/>
            </a:prstGeom>
          </p:spPr>
        </p:pic>
        <p:pic>
          <p:nvPicPr>
            <p:cNvPr id="10" name="Immagine 9" descr="pelec5.gif"/>
            <p:cNvPicPr>
              <a:picLocks noChangeAspect="1"/>
            </p:cNvPicPr>
            <p:nvPr/>
          </p:nvPicPr>
          <p:blipFill>
            <a:blip r:embed="rId4" cstate="print"/>
            <a:srcRect l="64063" t="51724" b="27587"/>
            <a:stretch>
              <a:fillRect/>
            </a:stretch>
          </p:blipFill>
          <p:spPr>
            <a:xfrm>
              <a:off x="5286380" y="857232"/>
              <a:ext cx="1643042" cy="628640"/>
            </a:xfrm>
            <a:prstGeom prst="rect">
              <a:avLst/>
            </a:prstGeom>
          </p:spPr>
        </p:pic>
      </p:grpSp>
      <p:pic>
        <p:nvPicPr>
          <p:cNvPr id="18842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4371975"/>
            <a:ext cx="190500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8421" name="Picture 5"/>
          <p:cNvPicPr>
            <a:picLocks noChangeAspect="1" noChangeArrowheads="1"/>
          </p:cNvPicPr>
          <p:nvPr/>
        </p:nvPicPr>
        <p:blipFill>
          <a:blip r:embed="rId6" cstate="print"/>
          <a:srcRect l="18359" t="31689" r="18359" b="13379"/>
          <a:stretch>
            <a:fillRect/>
          </a:stretch>
        </p:blipFill>
        <p:spPr bwMode="auto">
          <a:xfrm>
            <a:off x="1428728" y="4500570"/>
            <a:ext cx="3394699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1142984"/>
            <a:ext cx="404812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714348" y="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Rivelatore della fluorescenza</a:t>
            </a:r>
            <a:b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tubo fotomoltiplicatore (PMT)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6500826" y="2000240"/>
            <a:ext cx="2279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/>
              <a:t>Effetto fotoelettrico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Emissione secondaria</a:t>
            </a:r>
            <a:endParaRPr lang="it-IT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9354" y="4286256"/>
            <a:ext cx="4296247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 t="6787" r="59434"/>
          <a:stretch>
            <a:fillRect/>
          </a:stretch>
        </p:blipFill>
        <p:spPr bwMode="auto">
          <a:xfrm>
            <a:off x="714348" y="3857628"/>
            <a:ext cx="2905142" cy="2783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500042"/>
            <a:ext cx="6072230" cy="4789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tangolo 6"/>
          <p:cNvSpPr/>
          <p:nvPr/>
        </p:nvSpPr>
        <p:spPr>
          <a:xfrm>
            <a:off x="0" y="5598399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I </a:t>
            </a:r>
            <a:r>
              <a:rPr lang="en-US" sz="2400" dirty="0" err="1" smtClean="0"/>
              <a:t>fotocatodi</a:t>
            </a:r>
            <a:r>
              <a:rPr lang="en-US" sz="2400" dirty="0" smtClean="0"/>
              <a:t> </a:t>
            </a:r>
            <a:r>
              <a:rPr lang="en-US" sz="2400" dirty="0" err="1" smtClean="0"/>
              <a:t>sono</a:t>
            </a:r>
            <a:r>
              <a:rPr lang="en-US" sz="2400" dirty="0" smtClean="0"/>
              <a:t> </a:t>
            </a:r>
            <a:r>
              <a:rPr lang="en-US" sz="2400" dirty="0" err="1" smtClean="0"/>
              <a:t>realizzati</a:t>
            </a:r>
            <a:r>
              <a:rPr lang="en-US" sz="2400" dirty="0" smtClean="0"/>
              <a:t> </a:t>
            </a:r>
            <a:r>
              <a:rPr lang="en-US" sz="2400" dirty="0" err="1" smtClean="0"/>
              <a:t>utilizzando</a:t>
            </a:r>
            <a:r>
              <a:rPr lang="en-US" sz="2400" dirty="0" smtClean="0"/>
              <a:t> </a:t>
            </a:r>
            <a:r>
              <a:rPr lang="en-US" sz="2400" dirty="0" err="1" smtClean="0"/>
              <a:t>metalli</a:t>
            </a:r>
            <a:r>
              <a:rPr lang="en-US" sz="2400" dirty="0" smtClean="0"/>
              <a:t> </a:t>
            </a:r>
            <a:r>
              <a:rPr lang="en-US" sz="2400" dirty="0" err="1" smtClean="0"/>
              <a:t>alcalini</a:t>
            </a:r>
            <a:r>
              <a:rPr lang="en-US" sz="2400" dirty="0" smtClean="0"/>
              <a:t> o </a:t>
            </a:r>
            <a:r>
              <a:rPr lang="en-US" sz="2400" dirty="0" err="1" smtClean="0"/>
              <a:t>semiconduttori</a:t>
            </a:r>
            <a:r>
              <a:rPr lang="en-US" sz="24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err="1" smtClean="0"/>
              <a:t>L’efficienza</a:t>
            </a:r>
            <a:r>
              <a:rPr lang="en-US" sz="2400" dirty="0" smtClean="0"/>
              <a:t> </a:t>
            </a:r>
            <a:r>
              <a:rPr lang="en-US" sz="2400" dirty="0" err="1" smtClean="0"/>
              <a:t>fotoelettrica</a:t>
            </a:r>
            <a:r>
              <a:rPr lang="en-US" sz="2400" dirty="0" smtClean="0"/>
              <a:t> non è </a:t>
            </a:r>
            <a:r>
              <a:rPr lang="en-US" sz="2400" dirty="0" err="1" smtClean="0"/>
              <a:t>costante</a:t>
            </a:r>
            <a:r>
              <a:rPr lang="en-US" sz="2400" dirty="0" smtClean="0"/>
              <a:t> con </a:t>
            </a:r>
            <a:r>
              <a:rPr lang="en-US" sz="2400" dirty="0" smtClean="0">
                <a:latin typeface="Symbol" pitchFamily="18" charset="2"/>
              </a:rPr>
              <a:t>l</a:t>
            </a:r>
            <a:r>
              <a:rPr lang="en-US" sz="2400" dirty="0" smtClean="0"/>
              <a:t>.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0" y="71414"/>
            <a:ext cx="9144000" cy="107157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Il PMT può rivelare un singolo fotone (10</a:t>
            </a:r>
            <a:r>
              <a:rPr lang="it-IT" sz="2400" baseline="30000" dirty="0" smtClean="0"/>
              <a:t>6</a:t>
            </a:r>
            <a:r>
              <a:rPr lang="it-IT" sz="2400" dirty="0" smtClean="0"/>
              <a:t> e</a:t>
            </a:r>
            <a:r>
              <a:rPr lang="it-IT" sz="2400" baseline="30000" dirty="0" smtClean="0"/>
              <a:t>-</a:t>
            </a:r>
            <a:r>
              <a:rPr lang="it-IT" sz="2400" dirty="0" smtClean="0"/>
              <a:t> per fotone)</a:t>
            </a:r>
          </a:p>
        </p:txBody>
      </p:sp>
      <p:grpSp>
        <p:nvGrpSpPr>
          <p:cNvPr id="2" name="Gruppo 117"/>
          <p:cNvGrpSpPr/>
          <p:nvPr/>
        </p:nvGrpSpPr>
        <p:grpSpPr>
          <a:xfrm>
            <a:off x="-32" y="1428736"/>
            <a:ext cx="9146032" cy="2705100"/>
            <a:chOff x="-32" y="1600216"/>
            <a:chExt cx="9146032" cy="2705100"/>
          </a:xfrm>
        </p:grpSpPr>
        <p:sp>
          <p:nvSpPr>
            <p:cNvPr id="10" name="AutoShape 35"/>
            <p:cNvSpPr>
              <a:spLocks noChangeArrowheads="1"/>
            </p:cNvSpPr>
            <p:nvPr/>
          </p:nvSpPr>
          <p:spPr bwMode="auto">
            <a:xfrm rot="16200000">
              <a:off x="685768" y="3009916"/>
              <a:ext cx="685800" cy="1143000"/>
            </a:xfrm>
            <a:prstGeom prst="can">
              <a:avLst>
                <a:gd name="adj" fmla="val 41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6" name="Freeform 59"/>
            <p:cNvSpPr>
              <a:spLocks/>
            </p:cNvSpPr>
            <p:nvPr/>
          </p:nvSpPr>
          <p:spPr bwMode="auto">
            <a:xfrm>
              <a:off x="1600168" y="3403616"/>
              <a:ext cx="762000" cy="457200"/>
            </a:xfrm>
            <a:custGeom>
              <a:avLst/>
              <a:gdLst>
                <a:gd name="T0" fmla="*/ 0 w 480"/>
                <a:gd name="T1" fmla="*/ 88 h 288"/>
                <a:gd name="T2" fmla="*/ 192 w 480"/>
                <a:gd name="T3" fmla="*/ 280 h 288"/>
                <a:gd name="T4" fmla="*/ 384 w 480"/>
                <a:gd name="T5" fmla="*/ 40 h 288"/>
                <a:gd name="T6" fmla="*/ 480 w 480"/>
                <a:gd name="T7" fmla="*/ 40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0"/>
                <a:gd name="T13" fmla="*/ 0 h 288"/>
                <a:gd name="T14" fmla="*/ 480 w 480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0" h="288">
                  <a:moveTo>
                    <a:pt x="0" y="88"/>
                  </a:moveTo>
                  <a:cubicBezTo>
                    <a:pt x="64" y="188"/>
                    <a:pt x="128" y="288"/>
                    <a:pt x="192" y="280"/>
                  </a:cubicBezTo>
                  <a:cubicBezTo>
                    <a:pt x="256" y="272"/>
                    <a:pt x="336" y="80"/>
                    <a:pt x="384" y="40"/>
                  </a:cubicBezTo>
                  <a:cubicBezTo>
                    <a:pt x="432" y="0"/>
                    <a:pt x="464" y="40"/>
                    <a:pt x="480" y="4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7" name="Rectangle 60"/>
            <p:cNvSpPr>
              <a:spLocks noChangeArrowheads="1"/>
            </p:cNvSpPr>
            <p:nvPr/>
          </p:nvSpPr>
          <p:spPr bwMode="auto">
            <a:xfrm>
              <a:off x="1785918" y="3009916"/>
              <a:ext cx="1981200" cy="1295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8" name="AutoShape 61"/>
            <p:cNvSpPr>
              <a:spLocks noChangeArrowheads="1"/>
            </p:cNvSpPr>
            <p:nvPr/>
          </p:nvSpPr>
          <p:spPr bwMode="auto">
            <a:xfrm>
              <a:off x="1938318" y="3086116"/>
              <a:ext cx="1676400" cy="1143000"/>
            </a:xfrm>
            <a:prstGeom prst="roundRect">
              <a:avLst>
                <a:gd name="adj" fmla="val 16667"/>
              </a:avLst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" name="Line 62"/>
            <p:cNvSpPr>
              <a:spLocks noChangeShapeType="1"/>
            </p:cNvSpPr>
            <p:nvPr/>
          </p:nvSpPr>
          <p:spPr bwMode="auto">
            <a:xfrm>
              <a:off x="2014518" y="4152916"/>
              <a:ext cx="1524000" cy="0"/>
            </a:xfrm>
            <a:prstGeom prst="line">
              <a:avLst/>
            </a:prstGeom>
            <a:noFill/>
            <a:ln w="9525">
              <a:solidFill>
                <a:srgbClr val="FFEA18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0" name="Line 63"/>
            <p:cNvSpPr>
              <a:spLocks noChangeShapeType="1"/>
            </p:cNvSpPr>
            <p:nvPr/>
          </p:nvSpPr>
          <p:spPr bwMode="auto">
            <a:xfrm>
              <a:off x="1938318" y="4000516"/>
              <a:ext cx="1676400" cy="0"/>
            </a:xfrm>
            <a:prstGeom prst="line">
              <a:avLst/>
            </a:prstGeom>
            <a:noFill/>
            <a:ln w="9525">
              <a:solidFill>
                <a:srgbClr val="00FF7D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2" name="AutoShape 29"/>
            <p:cNvSpPr>
              <a:spLocks noChangeArrowheads="1"/>
            </p:cNvSpPr>
            <p:nvPr/>
          </p:nvSpPr>
          <p:spPr bwMode="auto">
            <a:xfrm rot="16200000">
              <a:off x="685768" y="1600216"/>
              <a:ext cx="685800" cy="1143000"/>
            </a:xfrm>
            <a:prstGeom prst="can">
              <a:avLst>
                <a:gd name="adj" fmla="val 41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-32" y="3390916"/>
              <a:ext cx="609600" cy="457200"/>
              <a:chOff x="1248" y="1536"/>
              <a:chExt cx="432" cy="288"/>
            </a:xfrm>
          </p:grpSpPr>
          <p:sp>
            <p:nvSpPr>
              <p:cNvPr id="31" name="Line 37"/>
              <p:cNvSpPr>
                <a:spLocks noChangeShapeType="1"/>
              </p:cNvSpPr>
              <p:nvPr/>
            </p:nvSpPr>
            <p:spPr bwMode="auto">
              <a:xfrm>
                <a:off x="1248" y="1584"/>
                <a:ext cx="432" cy="0"/>
              </a:xfrm>
              <a:prstGeom prst="line">
                <a:avLst/>
              </a:prstGeom>
              <a:noFill/>
              <a:ln w="76200">
                <a:solidFill>
                  <a:srgbClr val="8653B0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2" name="Line 38"/>
              <p:cNvSpPr>
                <a:spLocks noChangeShapeType="1"/>
              </p:cNvSpPr>
              <p:nvPr/>
            </p:nvSpPr>
            <p:spPr bwMode="auto">
              <a:xfrm>
                <a:off x="1248" y="1632"/>
                <a:ext cx="432" cy="0"/>
              </a:xfrm>
              <a:prstGeom prst="line">
                <a:avLst/>
              </a:prstGeom>
              <a:noFill/>
              <a:ln w="76200">
                <a:solidFill>
                  <a:srgbClr val="8653B0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3" name="Line 39"/>
              <p:cNvSpPr>
                <a:spLocks noChangeShapeType="1"/>
              </p:cNvSpPr>
              <p:nvPr/>
            </p:nvSpPr>
            <p:spPr bwMode="auto">
              <a:xfrm>
                <a:off x="1248" y="1680"/>
                <a:ext cx="432" cy="0"/>
              </a:xfrm>
              <a:prstGeom prst="line">
                <a:avLst/>
              </a:prstGeom>
              <a:noFill/>
              <a:ln w="76200">
                <a:solidFill>
                  <a:srgbClr val="8653B0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4" name="Line 40"/>
              <p:cNvSpPr>
                <a:spLocks noChangeShapeType="1"/>
              </p:cNvSpPr>
              <p:nvPr/>
            </p:nvSpPr>
            <p:spPr bwMode="auto">
              <a:xfrm>
                <a:off x="1248" y="1536"/>
                <a:ext cx="432" cy="0"/>
              </a:xfrm>
              <a:prstGeom prst="line">
                <a:avLst/>
              </a:prstGeom>
              <a:noFill/>
              <a:ln w="76200">
                <a:solidFill>
                  <a:srgbClr val="8653B0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5" name="Line 41"/>
              <p:cNvSpPr>
                <a:spLocks noChangeShapeType="1"/>
              </p:cNvSpPr>
              <p:nvPr/>
            </p:nvSpPr>
            <p:spPr bwMode="auto">
              <a:xfrm>
                <a:off x="1248" y="1728"/>
                <a:ext cx="432" cy="0"/>
              </a:xfrm>
              <a:prstGeom prst="line">
                <a:avLst/>
              </a:prstGeom>
              <a:noFill/>
              <a:ln w="76200">
                <a:solidFill>
                  <a:srgbClr val="8653B0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6" name="Line 42"/>
              <p:cNvSpPr>
                <a:spLocks noChangeShapeType="1"/>
              </p:cNvSpPr>
              <p:nvPr/>
            </p:nvSpPr>
            <p:spPr bwMode="auto">
              <a:xfrm>
                <a:off x="1248" y="1776"/>
                <a:ext cx="432" cy="0"/>
              </a:xfrm>
              <a:prstGeom prst="line">
                <a:avLst/>
              </a:prstGeom>
              <a:noFill/>
              <a:ln w="76200">
                <a:solidFill>
                  <a:srgbClr val="8653B0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7" name="Line 43"/>
              <p:cNvSpPr>
                <a:spLocks noChangeShapeType="1"/>
              </p:cNvSpPr>
              <p:nvPr/>
            </p:nvSpPr>
            <p:spPr bwMode="auto">
              <a:xfrm>
                <a:off x="1248" y="1824"/>
                <a:ext cx="432" cy="0"/>
              </a:xfrm>
              <a:prstGeom prst="line">
                <a:avLst/>
              </a:prstGeom>
              <a:noFill/>
              <a:ln w="76200">
                <a:solidFill>
                  <a:srgbClr val="8653B0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-32" y="1981216"/>
              <a:ext cx="609600" cy="457200"/>
              <a:chOff x="1248" y="1536"/>
              <a:chExt cx="432" cy="288"/>
            </a:xfrm>
          </p:grpSpPr>
          <p:sp>
            <p:nvSpPr>
              <p:cNvPr id="104" name="Line 6"/>
              <p:cNvSpPr>
                <a:spLocks noChangeShapeType="1"/>
              </p:cNvSpPr>
              <p:nvPr/>
            </p:nvSpPr>
            <p:spPr bwMode="auto">
              <a:xfrm>
                <a:off x="1248" y="1584"/>
                <a:ext cx="432" cy="0"/>
              </a:xfrm>
              <a:prstGeom prst="line">
                <a:avLst/>
              </a:prstGeom>
              <a:noFill/>
              <a:ln w="76200">
                <a:solidFill>
                  <a:srgbClr val="6C18B0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5" name="Line 7"/>
              <p:cNvSpPr>
                <a:spLocks noChangeShapeType="1"/>
              </p:cNvSpPr>
              <p:nvPr/>
            </p:nvSpPr>
            <p:spPr bwMode="auto">
              <a:xfrm>
                <a:off x="1248" y="1632"/>
                <a:ext cx="432" cy="0"/>
              </a:xfrm>
              <a:prstGeom prst="line">
                <a:avLst/>
              </a:prstGeom>
              <a:noFill/>
              <a:ln w="76200">
                <a:solidFill>
                  <a:srgbClr val="6C18B0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6" name="Line 8"/>
              <p:cNvSpPr>
                <a:spLocks noChangeShapeType="1"/>
              </p:cNvSpPr>
              <p:nvPr/>
            </p:nvSpPr>
            <p:spPr bwMode="auto">
              <a:xfrm>
                <a:off x="1248" y="1680"/>
                <a:ext cx="432" cy="0"/>
              </a:xfrm>
              <a:prstGeom prst="line">
                <a:avLst/>
              </a:prstGeom>
              <a:noFill/>
              <a:ln w="76200">
                <a:solidFill>
                  <a:srgbClr val="6C18B0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7" name="Line 9"/>
              <p:cNvSpPr>
                <a:spLocks noChangeShapeType="1"/>
              </p:cNvSpPr>
              <p:nvPr/>
            </p:nvSpPr>
            <p:spPr bwMode="auto">
              <a:xfrm>
                <a:off x="1248" y="1536"/>
                <a:ext cx="432" cy="0"/>
              </a:xfrm>
              <a:prstGeom prst="line">
                <a:avLst/>
              </a:prstGeom>
              <a:noFill/>
              <a:ln w="76200">
                <a:solidFill>
                  <a:srgbClr val="6C18B0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8" name="Line 10"/>
              <p:cNvSpPr>
                <a:spLocks noChangeShapeType="1"/>
              </p:cNvSpPr>
              <p:nvPr/>
            </p:nvSpPr>
            <p:spPr bwMode="auto">
              <a:xfrm>
                <a:off x="1248" y="1728"/>
                <a:ext cx="432" cy="0"/>
              </a:xfrm>
              <a:prstGeom prst="line">
                <a:avLst/>
              </a:prstGeom>
              <a:noFill/>
              <a:ln w="76200">
                <a:solidFill>
                  <a:srgbClr val="6C18B0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9" name="Line 11"/>
              <p:cNvSpPr>
                <a:spLocks noChangeShapeType="1"/>
              </p:cNvSpPr>
              <p:nvPr/>
            </p:nvSpPr>
            <p:spPr bwMode="auto">
              <a:xfrm>
                <a:off x="1248" y="1776"/>
                <a:ext cx="432" cy="0"/>
              </a:xfrm>
              <a:prstGeom prst="line">
                <a:avLst/>
              </a:prstGeom>
              <a:noFill/>
              <a:ln w="76200">
                <a:solidFill>
                  <a:srgbClr val="6C18B0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10" name="Line 12"/>
              <p:cNvSpPr>
                <a:spLocks noChangeShapeType="1"/>
              </p:cNvSpPr>
              <p:nvPr/>
            </p:nvSpPr>
            <p:spPr bwMode="auto">
              <a:xfrm>
                <a:off x="1248" y="1824"/>
                <a:ext cx="432" cy="0"/>
              </a:xfrm>
              <a:prstGeom prst="line">
                <a:avLst/>
              </a:prstGeom>
              <a:noFill/>
              <a:ln w="76200">
                <a:solidFill>
                  <a:srgbClr val="6C18B0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92" name="Freeform 30"/>
            <p:cNvSpPr>
              <a:spLocks/>
            </p:cNvSpPr>
            <p:nvPr/>
          </p:nvSpPr>
          <p:spPr bwMode="auto">
            <a:xfrm>
              <a:off x="1600168" y="1993916"/>
              <a:ext cx="762000" cy="457200"/>
            </a:xfrm>
            <a:custGeom>
              <a:avLst/>
              <a:gdLst>
                <a:gd name="T0" fmla="*/ 0 w 480"/>
                <a:gd name="T1" fmla="*/ 88 h 288"/>
                <a:gd name="T2" fmla="*/ 192 w 480"/>
                <a:gd name="T3" fmla="*/ 280 h 288"/>
                <a:gd name="T4" fmla="*/ 384 w 480"/>
                <a:gd name="T5" fmla="*/ 40 h 288"/>
                <a:gd name="T6" fmla="*/ 480 w 480"/>
                <a:gd name="T7" fmla="*/ 40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0"/>
                <a:gd name="T13" fmla="*/ 0 h 288"/>
                <a:gd name="T14" fmla="*/ 480 w 480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0" h="288">
                  <a:moveTo>
                    <a:pt x="0" y="88"/>
                  </a:moveTo>
                  <a:cubicBezTo>
                    <a:pt x="64" y="188"/>
                    <a:pt x="128" y="288"/>
                    <a:pt x="192" y="280"/>
                  </a:cubicBezTo>
                  <a:cubicBezTo>
                    <a:pt x="256" y="272"/>
                    <a:pt x="336" y="80"/>
                    <a:pt x="384" y="40"/>
                  </a:cubicBezTo>
                  <a:cubicBezTo>
                    <a:pt x="432" y="0"/>
                    <a:pt x="464" y="40"/>
                    <a:pt x="480" y="4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93" name="Rectangle 31"/>
            <p:cNvSpPr>
              <a:spLocks noChangeArrowheads="1"/>
            </p:cNvSpPr>
            <p:nvPr/>
          </p:nvSpPr>
          <p:spPr bwMode="auto">
            <a:xfrm>
              <a:off x="1785918" y="1600216"/>
              <a:ext cx="1981200" cy="1295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94" name="AutoShape 32"/>
            <p:cNvSpPr>
              <a:spLocks noChangeArrowheads="1"/>
            </p:cNvSpPr>
            <p:nvPr/>
          </p:nvSpPr>
          <p:spPr bwMode="auto">
            <a:xfrm>
              <a:off x="1938318" y="1676416"/>
              <a:ext cx="1676400" cy="1143000"/>
            </a:xfrm>
            <a:prstGeom prst="roundRect">
              <a:avLst>
                <a:gd name="adj" fmla="val 16667"/>
              </a:avLst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95" name="Line 33"/>
            <p:cNvSpPr>
              <a:spLocks noChangeShapeType="1"/>
            </p:cNvSpPr>
            <p:nvPr/>
          </p:nvSpPr>
          <p:spPr bwMode="auto">
            <a:xfrm>
              <a:off x="2014518" y="2743216"/>
              <a:ext cx="1524000" cy="0"/>
            </a:xfrm>
            <a:prstGeom prst="line">
              <a:avLst/>
            </a:prstGeom>
            <a:noFill/>
            <a:ln w="9525">
              <a:solidFill>
                <a:srgbClr val="FFEA18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96" name="Line 34"/>
            <p:cNvSpPr>
              <a:spLocks noChangeShapeType="1"/>
            </p:cNvSpPr>
            <p:nvPr/>
          </p:nvSpPr>
          <p:spPr bwMode="auto">
            <a:xfrm>
              <a:off x="1938318" y="1905016"/>
              <a:ext cx="1676400" cy="0"/>
            </a:xfrm>
            <a:prstGeom prst="line">
              <a:avLst/>
            </a:prstGeom>
            <a:noFill/>
            <a:ln w="9525">
              <a:solidFill>
                <a:srgbClr val="00FF7D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pic>
          <p:nvPicPr>
            <p:cNvPr id="116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 l="36052" t="20393" r="2890" b="40468"/>
            <a:stretch>
              <a:fillRect/>
            </a:stretch>
          </p:blipFill>
          <p:spPr bwMode="auto">
            <a:xfrm>
              <a:off x="3786182" y="1643050"/>
              <a:ext cx="5359818" cy="25767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uppo 118"/>
          <p:cNvGrpSpPr/>
          <p:nvPr/>
        </p:nvGrpSpPr>
        <p:grpSpPr>
          <a:xfrm>
            <a:off x="-32" y="4857760"/>
            <a:ext cx="8596341" cy="1895472"/>
            <a:chOff x="-32" y="5000636"/>
            <a:chExt cx="8596341" cy="1895472"/>
          </a:xfrm>
        </p:grpSpPr>
        <p:sp>
          <p:nvSpPr>
            <p:cNvPr id="39" name="AutoShape 64"/>
            <p:cNvSpPr>
              <a:spLocks noChangeArrowheads="1"/>
            </p:cNvSpPr>
            <p:nvPr/>
          </p:nvSpPr>
          <p:spPr bwMode="auto">
            <a:xfrm rot="16200000">
              <a:off x="685768" y="5348310"/>
              <a:ext cx="685800" cy="1143000"/>
            </a:xfrm>
            <a:prstGeom prst="can">
              <a:avLst>
                <a:gd name="adj" fmla="val 41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49" name="Freeform 88"/>
            <p:cNvSpPr>
              <a:spLocks/>
            </p:cNvSpPr>
            <p:nvPr/>
          </p:nvSpPr>
          <p:spPr bwMode="auto">
            <a:xfrm>
              <a:off x="1600168" y="5742010"/>
              <a:ext cx="762000" cy="457200"/>
            </a:xfrm>
            <a:custGeom>
              <a:avLst/>
              <a:gdLst>
                <a:gd name="T0" fmla="*/ 0 w 480"/>
                <a:gd name="T1" fmla="*/ 88 h 288"/>
                <a:gd name="T2" fmla="*/ 192 w 480"/>
                <a:gd name="T3" fmla="*/ 280 h 288"/>
                <a:gd name="T4" fmla="*/ 384 w 480"/>
                <a:gd name="T5" fmla="*/ 40 h 288"/>
                <a:gd name="T6" fmla="*/ 480 w 480"/>
                <a:gd name="T7" fmla="*/ 40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0"/>
                <a:gd name="T13" fmla="*/ 0 h 288"/>
                <a:gd name="T14" fmla="*/ 480 w 480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0" h="288">
                  <a:moveTo>
                    <a:pt x="0" y="88"/>
                  </a:moveTo>
                  <a:cubicBezTo>
                    <a:pt x="64" y="188"/>
                    <a:pt x="128" y="288"/>
                    <a:pt x="192" y="280"/>
                  </a:cubicBezTo>
                  <a:cubicBezTo>
                    <a:pt x="256" y="272"/>
                    <a:pt x="336" y="80"/>
                    <a:pt x="384" y="40"/>
                  </a:cubicBezTo>
                  <a:cubicBezTo>
                    <a:pt x="432" y="0"/>
                    <a:pt x="464" y="40"/>
                    <a:pt x="480" y="4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0" name="Rectangle 89"/>
            <p:cNvSpPr>
              <a:spLocks noChangeArrowheads="1"/>
            </p:cNvSpPr>
            <p:nvPr/>
          </p:nvSpPr>
          <p:spPr bwMode="auto">
            <a:xfrm>
              <a:off x="1785918" y="5348310"/>
              <a:ext cx="1981200" cy="1295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1" name="AutoShape 90"/>
            <p:cNvSpPr>
              <a:spLocks noChangeArrowheads="1"/>
            </p:cNvSpPr>
            <p:nvPr/>
          </p:nvSpPr>
          <p:spPr bwMode="auto">
            <a:xfrm>
              <a:off x="1938318" y="5424510"/>
              <a:ext cx="1676400" cy="1143000"/>
            </a:xfrm>
            <a:prstGeom prst="roundRect">
              <a:avLst>
                <a:gd name="adj" fmla="val 16667"/>
              </a:avLst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2" name="Line 91"/>
            <p:cNvSpPr>
              <a:spLocks noChangeShapeType="1"/>
            </p:cNvSpPr>
            <p:nvPr/>
          </p:nvSpPr>
          <p:spPr bwMode="auto">
            <a:xfrm>
              <a:off x="2014518" y="6491310"/>
              <a:ext cx="1524000" cy="0"/>
            </a:xfrm>
            <a:prstGeom prst="line">
              <a:avLst/>
            </a:prstGeom>
            <a:noFill/>
            <a:ln w="9525">
              <a:solidFill>
                <a:srgbClr val="FFEA18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3" name="Line 92"/>
            <p:cNvSpPr>
              <a:spLocks noChangeShapeType="1"/>
            </p:cNvSpPr>
            <p:nvPr/>
          </p:nvSpPr>
          <p:spPr bwMode="auto">
            <a:xfrm>
              <a:off x="2014518" y="6491310"/>
              <a:ext cx="1524000" cy="0"/>
            </a:xfrm>
            <a:prstGeom prst="line">
              <a:avLst/>
            </a:prstGeom>
            <a:noFill/>
            <a:ln w="9525">
              <a:solidFill>
                <a:srgbClr val="00FF7D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4" name="Line 93"/>
            <p:cNvSpPr>
              <a:spLocks noChangeShapeType="1"/>
            </p:cNvSpPr>
            <p:nvPr/>
          </p:nvSpPr>
          <p:spPr bwMode="auto">
            <a:xfrm flipV="1">
              <a:off x="2090718" y="6415110"/>
              <a:ext cx="0" cy="76200"/>
            </a:xfrm>
            <a:prstGeom prst="line">
              <a:avLst/>
            </a:prstGeom>
            <a:noFill/>
            <a:ln w="15875">
              <a:solidFill>
                <a:srgbClr val="00FF7D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5" name="Line 94"/>
            <p:cNvSpPr>
              <a:spLocks noChangeShapeType="1"/>
            </p:cNvSpPr>
            <p:nvPr/>
          </p:nvSpPr>
          <p:spPr bwMode="auto">
            <a:xfrm flipV="1">
              <a:off x="2700318" y="6415110"/>
              <a:ext cx="0" cy="76200"/>
            </a:xfrm>
            <a:prstGeom prst="line">
              <a:avLst/>
            </a:prstGeom>
            <a:noFill/>
            <a:ln w="15875">
              <a:solidFill>
                <a:srgbClr val="00FF7D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6" name="Line 95"/>
            <p:cNvSpPr>
              <a:spLocks noChangeShapeType="1"/>
            </p:cNvSpPr>
            <p:nvPr/>
          </p:nvSpPr>
          <p:spPr bwMode="auto">
            <a:xfrm flipV="1">
              <a:off x="2852718" y="6415110"/>
              <a:ext cx="0" cy="76200"/>
            </a:xfrm>
            <a:prstGeom prst="line">
              <a:avLst/>
            </a:prstGeom>
            <a:noFill/>
            <a:ln w="15875">
              <a:solidFill>
                <a:srgbClr val="00FF7D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7" name="Line 96"/>
            <p:cNvSpPr>
              <a:spLocks noChangeShapeType="1"/>
            </p:cNvSpPr>
            <p:nvPr/>
          </p:nvSpPr>
          <p:spPr bwMode="auto">
            <a:xfrm flipV="1">
              <a:off x="3081318" y="6415110"/>
              <a:ext cx="0" cy="76200"/>
            </a:xfrm>
            <a:prstGeom prst="line">
              <a:avLst/>
            </a:prstGeom>
            <a:noFill/>
            <a:ln w="15875">
              <a:solidFill>
                <a:srgbClr val="00FF7D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8" name="Line 97"/>
            <p:cNvSpPr>
              <a:spLocks noChangeShapeType="1"/>
            </p:cNvSpPr>
            <p:nvPr/>
          </p:nvSpPr>
          <p:spPr bwMode="auto">
            <a:xfrm flipV="1">
              <a:off x="3386118" y="6415110"/>
              <a:ext cx="0" cy="76200"/>
            </a:xfrm>
            <a:prstGeom prst="line">
              <a:avLst/>
            </a:prstGeom>
            <a:noFill/>
            <a:ln w="15875">
              <a:solidFill>
                <a:srgbClr val="00FF7D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9" name="Line 98"/>
            <p:cNvSpPr>
              <a:spLocks noChangeShapeType="1"/>
            </p:cNvSpPr>
            <p:nvPr/>
          </p:nvSpPr>
          <p:spPr bwMode="auto">
            <a:xfrm flipV="1">
              <a:off x="3462318" y="6415110"/>
              <a:ext cx="0" cy="76200"/>
            </a:xfrm>
            <a:prstGeom prst="line">
              <a:avLst/>
            </a:prstGeom>
            <a:noFill/>
            <a:ln w="15875">
              <a:solidFill>
                <a:srgbClr val="00FF7D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7" name="Group 65"/>
            <p:cNvGrpSpPr>
              <a:grpSpLocks/>
            </p:cNvGrpSpPr>
            <p:nvPr/>
          </p:nvGrpSpPr>
          <p:grpSpPr bwMode="auto">
            <a:xfrm>
              <a:off x="-32" y="5729310"/>
              <a:ext cx="609600" cy="457200"/>
              <a:chOff x="1248" y="1536"/>
              <a:chExt cx="432" cy="288"/>
            </a:xfrm>
          </p:grpSpPr>
          <p:sp>
            <p:nvSpPr>
              <p:cNvPr id="67" name="Line 66"/>
              <p:cNvSpPr>
                <a:spLocks noChangeShapeType="1"/>
              </p:cNvSpPr>
              <p:nvPr/>
            </p:nvSpPr>
            <p:spPr bwMode="auto">
              <a:xfrm>
                <a:off x="1248" y="1584"/>
                <a:ext cx="432" cy="0"/>
              </a:xfrm>
              <a:prstGeom prst="line">
                <a:avLst/>
              </a:prstGeom>
              <a:noFill/>
              <a:ln w="76200">
                <a:solidFill>
                  <a:srgbClr val="A08DB0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8" name="Line 67"/>
              <p:cNvSpPr>
                <a:spLocks noChangeShapeType="1"/>
              </p:cNvSpPr>
              <p:nvPr/>
            </p:nvSpPr>
            <p:spPr bwMode="auto">
              <a:xfrm>
                <a:off x="1248" y="1632"/>
                <a:ext cx="432" cy="0"/>
              </a:xfrm>
              <a:prstGeom prst="line">
                <a:avLst/>
              </a:prstGeom>
              <a:noFill/>
              <a:ln w="76200">
                <a:solidFill>
                  <a:srgbClr val="A08DB0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9" name="Line 68"/>
              <p:cNvSpPr>
                <a:spLocks noChangeShapeType="1"/>
              </p:cNvSpPr>
              <p:nvPr/>
            </p:nvSpPr>
            <p:spPr bwMode="auto">
              <a:xfrm>
                <a:off x="1248" y="1680"/>
                <a:ext cx="432" cy="0"/>
              </a:xfrm>
              <a:prstGeom prst="line">
                <a:avLst/>
              </a:prstGeom>
              <a:noFill/>
              <a:ln w="76200">
                <a:solidFill>
                  <a:srgbClr val="A08DB0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70" name="Line 69"/>
              <p:cNvSpPr>
                <a:spLocks noChangeShapeType="1"/>
              </p:cNvSpPr>
              <p:nvPr/>
            </p:nvSpPr>
            <p:spPr bwMode="auto">
              <a:xfrm>
                <a:off x="1248" y="1536"/>
                <a:ext cx="432" cy="0"/>
              </a:xfrm>
              <a:prstGeom prst="line">
                <a:avLst/>
              </a:prstGeom>
              <a:noFill/>
              <a:ln w="76200">
                <a:solidFill>
                  <a:srgbClr val="A08DB0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71" name="Line 70"/>
              <p:cNvSpPr>
                <a:spLocks noChangeShapeType="1"/>
              </p:cNvSpPr>
              <p:nvPr/>
            </p:nvSpPr>
            <p:spPr bwMode="auto">
              <a:xfrm>
                <a:off x="1248" y="1728"/>
                <a:ext cx="432" cy="0"/>
              </a:xfrm>
              <a:prstGeom prst="line">
                <a:avLst/>
              </a:prstGeom>
              <a:noFill/>
              <a:ln w="76200">
                <a:solidFill>
                  <a:srgbClr val="A08DB0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72" name="Line 71"/>
              <p:cNvSpPr>
                <a:spLocks noChangeShapeType="1"/>
              </p:cNvSpPr>
              <p:nvPr/>
            </p:nvSpPr>
            <p:spPr bwMode="auto">
              <a:xfrm>
                <a:off x="1248" y="1776"/>
                <a:ext cx="432" cy="0"/>
              </a:xfrm>
              <a:prstGeom prst="line">
                <a:avLst/>
              </a:prstGeom>
              <a:noFill/>
              <a:ln w="76200">
                <a:solidFill>
                  <a:srgbClr val="A08DB0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73" name="Line 72"/>
              <p:cNvSpPr>
                <a:spLocks noChangeShapeType="1"/>
              </p:cNvSpPr>
              <p:nvPr/>
            </p:nvSpPr>
            <p:spPr bwMode="auto">
              <a:xfrm>
                <a:off x="1248" y="1824"/>
                <a:ext cx="432" cy="0"/>
              </a:xfrm>
              <a:prstGeom prst="line">
                <a:avLst/>
              </a:prstGeom>
              <a:noFill/>
              <a:ln w="76200">
                <a:solidFill>
                  <a:srgbClr val="A08DB0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pic>
          <p:nvPicPr>
            <p:cNvPr id="117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 l="36052" t="59930" r="2890" b="7989"/>
            <a:stretch>
              <a:fillRect/>
            </a:stretch>
          </p:blipFill>
          <p:spPr bwMode="auto">
            <a:xfrm>
              <a:off x="3786182" y="5000636"/>
              <a:ext cx="4810127" cy="1895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0" name="Segnaposto testo 2"/>
          <p:cNvSpPr txBox="1">
            <a:spLocks/>
          </p:cNvSpPr>
          <p:nvPr/>
        </p:nvSpPr>
        <p:spPr>
          <a:xfrm>
            <a:off x="0" y="785794"/>
            <a:ext cx="9144000" cy="1071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Rivelazione</a:t>
            </a:r>
            <a:r>
              <a:rPr kumimoji="0" lang="it-IT" sz="2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analogica</a:t>
            </a:r>
            <a:endParaRPr kumimoji="0" lang="it-IT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1" name="Segnaposto testo 2"/>
          <p:cNvSpPr txBox="1">
            <a:spLocks/>
          </p:cNvSpPr>
          <p:nvPr/>
        </p:nvSpPr>
        <p:spPr>
          <a:xfrm>
            <a:off x="0" y="4500570"/>
            <a:ext cx="9144000" cy="1071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Rivelazione</a:t>
            </a:r>
            <a:r>
              <a:rPr kumimoji="0" lang="it-IT" sz="2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digitale</a:t>
            </a:r>
            <a:endParaRPr kumimoji="0" lang="it-IT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Picture 2"/>
          <p:cNvPicPr>
            <a:picLocks noChangeAspect="1" noChangeArrowheads="1"/>
          </p:cNvPicPr>
          <p:nvPr/>
        </p:nvPicPr>
        <p:blipFill>
          <a:blip r:embed="rId2" cstate="print"/>
          <a:srcRect l="4757" t="44922" r="2588" b="17969"/>
          <a:stretch>
            <a:fillRect/>
          </a:stretch>
        </p:blipFill>
        <p:spPr bwMode="auto">
          <a:xfrm>
            <a:off x="71406" y="3857628"/>
            <a:ext cx="903719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92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314481"/>
            <a:ext cx="4572032" cy="21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egnaposto testo 2"/>
          <p:cNvSpPr txBox="1">
            <a:spLocks/>
          </p:cNvSpPr>
          <p:nvPr/>
        </p:nvSpPr>
        <p:spPr>
          <a:xfrm>
            <a:off x="4643438" y="1928802"/>
            <a:ext cx="4500562" cy="1071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Rivelazione</a:t>
            </a:r>
            <a:r>
              <a:rPr kumimoji="0" lang="it-IT" sz="2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analogica</a:t>
            </a:r>
            <a:endParaRPr kumimoji="0" lang="it-IT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egnaposto testo 2"/>
          <p:cNvSpPr txBox="1">
            <a:spLocks/>
          </p:cNvSpPr>
          <p:nvPr/>
        </p:nvSpPr>
        <p:spPr>
          <a:xfrm>
            <a:off x="0" y="6357958"/>
            <a:ext cx="9144000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Rivelazione</a:t>
            </a:r>
            <a:r>
              <a:rPr kumimoji="0" lang="it-IT" sz="2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digitale</a:t>
            </a:r>
            <a:endParaRPr kumimoji="0" lang="it-IT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9204" name="Picture 4"/>
          <p:cNvPicPr>
            <a:picLocks noChangeAspect="1" noChangeArrowheads="1"/>
          </p:cNvPicPr>
          <p:nvPr/>
        </p:nvPicPr>
        <p:blipFill>
          <a:blip r:embed="rId4" cstate="print"/>
          <a:srcRect l="8056" t="51758" r="3320" b="27734"/>
          <a:stretch>
            <a:fillRect/>
          </a:stretch>
        </p:blipFill>
        <p:spPr bwMode="auto">
          <a:xfrm>
            <a:off x="0" y="0"/>
            <a:ext cx="8643998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-24"/>
            <a:ext cx="8061182" cy="5928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sellaDiTesto 8"/>
          <p:cNvSpPr txBox="1"/>
          <p:nvPr/>
        </p:nvSpPr>
        <p:spPr>
          <a:xfrm>
            <a:off x="-71470" y="6286520"/>
            <a:ext cx="9388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Rivelazione digitale: maggiore sensibilità, intervallo dinamico più ristretto.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8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00108"/>
            <a:ext cx="4429125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0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Rivelazione digitale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071538" y="714356"/>
            <a:ext cx="2669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Sovrapposizione di impulsi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4643438" y="1928802"/>
            <a:ext cx="37601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Durata impulsi 10</a:t>
            </a:r>
            <a:r>
              <a:rPr lang="it-IT" sz="2400" baseline="30000" dirty="0" smtClean="0"/>
              <a:t>-9</a:t>
            </a:r>
            <a:r>
              <a:rPr lang="it-IT" sz="2400" dirty="0" smtClean="0"/>
              <a:t>-10</a:t>
            </a:r>
            <a:r>
              <a:rPr lang="it-IT" sz="2400" baseline="30000" dirty="0" smtClean="0"/>
              <a:t>-8</a:t>
            </a:r>
            <a:r>
              <a:rPr lang="it-IT" sz="2400" dirty="0" smtClean="0"/>
              <a:t> s</a:t>
            </a:r>
          </a:p>
          <a:p>
            <a:r>
              <a:rPr lang="it-IT" sz="2400" dirty="0" smtClean="0"/>
              <a:t>Limite superiore  10</a:t>
            </a:r>
            <a:r>
              <a:rPr lang="it-IT" sz="2400" baseline="30000" dirty="0" smtClean="0"/>
              <a:t>5</a:t>
            </a:r>
            <a:r>
              <a:rPr lang="it-IT" sz="2400" dirty="0" smtClean="0"/>
              <a:t>-10</a:t>
            </a:r>
            <a:r>
              <a:rPr lang="it-IT" sz="2400" baseline="30000" dirty="0" smtClean="0"/>
              <a:t>6</a:t>
            </a:r>
            <a:r>
              <a:rPr lang="it-IT" sz="2400" dirty="0" smtClean="0"/>
              <a:t> </a:t>
            </a:r>
            <a:r>
              <a:rPr lang="it-IT" sz="2400" b="1" dirty="0" err="1" smtClean="0"/>
              <a:t>cps</a:t>
            </a:r>
            <a:endParaRPr lang="it-IT" sz="2400" b="1" dirty="0"/>
          </a:p>
        </p:txBody>
      </p:sp>
      <p:graphicFrame>
        <p:nvGraphicFramePr>
          <p:cNvPr id="10" name="Oggetto 9"/>
          <p:cNvGraphicFramePr>
            <a:graphicFrameLocks noChangeAspect="1"/>
          </p:cNvGraphicFramePr>
          <p:nvPr/>
        </p:nvGraphicFramePr>
        <p:xfrm>
          <a:off x="196810" y="3786190"/>
          <a:ext cx="2806720" cy="1214446"/>
        </p:xfrm>
        <a:graphic>
          <a:graphicData uri="http://schemas.openxmlformats.org/presentationml/2006/ole">
            <p:oleObj spid="_x0000_s214018" name="Equazione" r:id="rId4" imgW="1320480" imgH="571320" progId="Equation.3">
              <p:embed/>
            </p:oleObj>
          </a:graphicData>
        </a:graphic>
      </p:graphicFrame>
      <p:sp>
        <p:nvSpPr>
          <p:cNvPr id="11" name="CasellaDiTesto 10"/>
          <p:cNvSpPr txBox="1"/>
          <p:nvPr/>
        </p:nvSpPr>
        <p:spPr>
          <a:xfrm>
            <a:off x="4643438" y="3929066"/>
            <a:ext cx="42864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Per n=10000, S/N=100</a:t>
            </a:r>
          </a:p>
          <a:p>
            <a:r>
              <a:rPr lang="it-IT" sz="2400" dirty="0" smtClean="0"/>
              <a:t>Limite inferiore  10</a:t>
            </a:r>
            <a:r>
              <a:rPr lang="it-IT" sz="2400" baseline="30000" dirty="0" smtClean="0"/>
              <a:t>3</a:t>
            </a:r>
            <a:r>
              <a:rPr lang="it-IT" sz="2400" dirty="0" smtClean="0"/>
              <a:t>-10</a:t>
            </a:r>
            <a:r>
              <a:rPr lang="it-IT" sz="2400" baseline="30000" dirty="0" smtClean="0"/>
              <a:t>4</a:t>
            </a:r>
            <a:r>
              <a:rPr lang="it-IT" sz="2400" dirty="0" smtClean="0"/>
              <a:t> </a:t>
            </a:r>
            <a:r>
              <a:rPr lang="it-IT" sz="2400" b="1" dirty="0" smtClean="0"/>
              <a:t>conteggi</a:t>
            </a:r>
            <a:endParaRPr lang="it-IT" sz="2400" b="1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71406" y="5526961"/>
            <a:ext cx="9001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Si può aumentare la sensibilità semplicemente aumentando </a:t>
            </a:r>
          </a:p>
          <a:p>
            <a:pPr algn="ctr"/>
            <a:r>
              <a:rPr lang="it-IT" sz="2400" dirty="0" smtClean="0"/>
              <a:t>il tempo di integrazione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4348" y="-214338"/>
            <a:ext cx="7772400" cy="1143000"/>
          </a:xfrm>
        </p:spPr>
        <p:txBody>
          <a:bodyPr/>
          <a:lstStyle/>
          <a:p>
            <a:r>
              <a:rPr lang="it-IT" dirty="0" smtClean="0"/>
              <a:t>Distribuzione di </a:t>
            </a:r>
            <a:r>
              <a:rPr lang="it-IT" dirty="0" err="1" smtClean="0"/>
              <a:t>Poisson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0" y="928670"/>
            <a:ext cx="9144000" cy="5143536"/>
          </a:xfrm>
        </p:spPr>
        <p:txBody>
          <a:bodyPr>
            <a:normAutofit/>
          </a:bodyPr>
          <a:lstStyle/>
          <a:p>
            <a:r>
              <a:rPr lang="it-IT" sz="2400" dirty="0" smtClean="0"/>
              <a:t>Consideriamo un fotomoltiplicatore esposto ad una sorgente di intensità costante.</a:t>
            </a:r>
          </a:p>
          <a:p>
            <a:r>
              <a:rPr lang="it-IT" sz="2400" dirty="0" smtClean="0"/>
              <a:t>L’emissione (e la rivelazione) sono processi casuali.</a:t>
            </a:r>
          </a:p>
          <a:p>
            <a:r>
              <a:rPr lang="it-IT" sz="2400" dirty="0" err="1" smtClean="0"/>
              <a:t>Qual’è</a:t>
            </a:r>
            <a:r>
              <a:rPr lang="it-IT" sz="2400" dirty="0" smtClean="0"/>
              <a:t> la distribuzione di probabilità dei fotoni rivelati in t secondi?</a:t>
            </a:r>
          </a:p>
          <a:p>
            <a:r>
              <a:rPr lang="it-IT" sz="2400" dirty="0" smtClean="0"/>
              <a:t>Definiamo </a:t>
            </a:r>
            <a:r>
              <a:rPr lang="it-IT" sz="2400" i="1" dirty="0" err="1" smtClean="0"/>
              <a:t>P</a:t>
            </a:r>
            <a:r>
              <a:rPr lang="it-IT" sz="2400" i="1" baseline="-25000" dirty="0" err="1" smtClean="0"/>
              <a:t>n</a:t>
            </a:r>
            <a:r>
              <a:rPr lang="it-IT" sz="2400" i="1" dirty="0" smtClean="0"/>
              <a:t>(t)</a:t>
            </a:r>
            <a:r>
              <a:rPr lang="it-IT" sz="2400" dirty="0" smtClean="0"/>
              <a:t> come la probabilità che in un tempo </a:t>
            </a:r>
            <a:r>
              <a:rPr lang="it-IT" sz="2400" i="1" dirty="0" smtClean="0"/>
              <a:t>t</a:t>
            </a:r>
            <a:r>
              <a:rPr lang="it-IT" sz="2400" dirty="0" smtClean="0"/>
              <a:t> vengano rivelati </a:t>
            </a:r>
            <a:r>
              <a:rPr lang="it-IT" sz="2400" i="1" dirty="0" smtClean="0"/>
              <a:t>n</a:t>
            </a:r>
            <a:r>
              <a:rPr lang="it-IT" sz="2400" dirty="0" smtClean="0"/>
              <a:t> fotoni. </a:t>
            </a:r>
            <a:r>
              <a:rPr lang="it-IT" sz="2400" b="1" dirty="0" smtClean="0"/>
              <a:t>È questa la distribuzione che cerchiamo.</a:t>
            </a:r>
          </a:p>
          <a:p>
            <a:r>
              <a:rPr lang="it-IT" sz="2400" dirty="0" smtClean="0"/>
              <a:t>Definiamo k in base alla seguente equazione (sviluppo in serie):</a:t>
            </a:r>
          </a:p>
          <a:p>
            <a:pPr algn="ctr">
              <a:buNone/>
            </a:pPr>
            <a:r>
              <a:rPr lang="it-IT" sz="2400" i="1" dirty="0" smtClean="0"/>
              <a:t>P</a:t>
            </a:r>
            <a:r>
              <a:rPr lang="it-IT" sz="2400" i="1" baseline="-25000" dirty="0" smtClean="0"/>
              <a:t>1</a:t>
            </a:r>
            <a:r>
              <a:rPr lang="it-IT" sz="2400" i="1" dirty="0" smtClean="0"/>
              <a:t>(</a:t>
            </a:r>
            <a:r>
              <a:rPr lang="it-IT" sz="2400" i="1" dirty="0" err="1" smtClean="0"/>
              <a:t>dt</a:t>
            </a:r>
            <a:r>
              <a:rPr lang="it-IT" sz="2400" i="1" dirty="0" smtClean="0"/>
              <a:t>)=kdt+o(</a:t>
            </a:r>
            <a:r>
              <a:rPr lang="it-IT" sz="2400" i="1" dirty="0" err="1" smtClean="0"/>
              <a:t>kdt</a:t>
            </a:r>
            <a:r>
              <a:rPr lang="it-IT" sz="2400" i="1" dirty="0" smtClean="0"/>
              <a:t>)</a:t>
            </a:r>
            <a:r>
              <a:rPr lang="it-IT" sz="2400" i="1" dirty="0" smtClean="0">
                <a:sym typeface="Symbol"/>
              </a:rPr>
              <a:t></a:t>
            </a:r>
            <a:r>
              <a:rPr lang="it-IT" sz="2400" i="1" dirty="0" err="1" smtClean="0"/>
              <a:t>kdt</a:t>
            </a:r>
            <a:endParaRPr lang="it-IT" sz="2400" dirty="0" smtClean="0"/>
          </a:p>
          <a:p>
            <a:r>
              <a:rPr lang="it-IT" sz="2400" dirty="0" smtClean="0"/>
              <a:t>Avremo </a:t>
            </a:r>
            <a:r>
              <a:rPr lang="it-IT" sz="2400" i="1" dirty="0" smtClean="0"/>
              <a:t>P</a:t>
            </a:r>
            <a:r>
              <a:rPr lang="it-IT" sz="2400" i="1" baseline="-25000" dirty="0" smtClean="0"/>
              <a:t>0</a:t>
            </a:r>
            <a:r>
              <a:rPr lang="it-IT" sz="2400" i="1" dirty="0" smtClean="0"/>
              <a:t>(</a:t>
            </a:r>
            <a:r>
              <a:rPr lang="it-IT" sz="2400" i="1" dirty="0" err="1" smtClean="0"/>
              <a:t>dt</a:t>
            </a:r>
            <a:r>
              <a:rPr lang="it-IT" sz="2400" i="1" dirty="0" smtClean="0"/>
              <a:t>)=1-kdt</a:t>
            </a:r>
            <a:endParaRPr lang="it-IT" sz="2400" dirty="0" smtClean="0"/>
          </a:p>
          <a:p>
            <a:r>
              <a:rPr lang="it-IT" sz="2400" dirty="0" smtClean="0"/>
              <a:t>Calcoliamo ora la probabilità di non rivelare fotoni in un intervallo  in un intervallo finito </a:t>
            </a:r>
            <a:r>
              <a:rPr lang="it-IT" sz="2400" i="1" dirty="0" smtClean="0"/>
              <a:t>t</a:t>
            </a:r>
            <a:r>
              <a:rPr lang="it-IT" sz="2400" dirty="0" smtClean="0"/>
              <a:t>.</a:t>
            </a:r>
          </a:p>
          <a:p>
            <a:endParaRPr lang="it-IT" sz="2400" dirty="0" smtClean="0"/>
          </a:p>
          <a:p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4348" y="-214338"/>
            <a:ext cx="7772400" cy="1143000"/>
          </a:xfrm>
        </p:spPr>
        <p:txBody>
          <a:bodyPr/>
          <a:lstStyle/>
          <a:p>
            <a:r>
              <a:rPr lang="it-IT" dirty="0" smtClean="0"/>
              <a:t>Distribuzione di </a:t>
            </a:r>
            <a:r>
              <a:rPr lang="it-IT" dirty="0" err="1" smtClean="0"/>
              <a:t>Poisson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42844" y="642918"/>
            <a:ext cx="8429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Per rivelare 0 fotoni in un tempo </a:t>
            </a:r>
            <a:r>
              <a:rPr lang="it-IT" i="1" dirty="0" smtClean="0"/>
              <a:t>t</a:t>
            </a:r>
            <a:r>
              <a:rPr lang="it-IT" dirty="0" smtClean="0"/>
              <a:t>, deve averne rivelati 0 nel tempo </a:t>
            </a:r>
            <a:r>
              <a:rPr lang="it-IT" i="1" dirty="0" err="1" smtClean="0"/>
              <a:t>t-dt</a:t>
            </a:r>
            <a:r>
              <a:rPr lang="it-IT" dirty="0" smtClean="0"/>
              <a:t> e 0 nel tempo </a:t>
            </a:r>
            <a:r>
              <a:rPr lang="it-IT" i="1" dirty="0" err="1" smtClean="0"/>
              <a:t>dt</a:t>
            </a:r>
            <a:endParaRPr lang="it-IT" dirty="0"/>
          </a:p>
        </p:txBody>
      </p:sp>
      <p:graphicFrame>
        <p:nvGraphicFramePr>
          <p:cNvPr id="6" name="Oggetto 5"/>
          <p:cNvGraphicFramePr>
            <a:graphicFrameLocks noChangeAspect="1"/>
          </p:cNvGraphicFramePr>
          <p:nvPr/>
        </p:nvGraphicFramePr>
        <p:xfrm>
          <a:off x="714348" y="1136649"/>
          <a:ext cx="7902608" cy="5682951"/>
        </p:xfrm>
        <a:graphic>
          <a:graphicData uri="http://schemas.openxmlformats.org/presentationml/2006/ole">
            <p:oleObj spid="_x0000_s215042" name="Equazione" r:id="rId3" imgW="6375240" imgH="4584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4348" y="-214338"/>
            <a:ext cx="7772400" cy="1143000"/>
          </a:xfrm>
        </p:spPr>
        <p:txBody>
          <a:bodyPr/>
          <a:lstStyle/>
          <a:p>
            <a:r>
              <a:rPr lang="it-IT" dirty="0" smtClean="0"/>
              <a:t>Distribuzione di </a:t>
            </a:r>
            <a:r>
              <a:rPr lang="it-IT" dirty="0" err="1" smtClean="0"/>
              <a:t>Poisson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42844" y="642918"/>
            <a:ext cx="8429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Troviamo ora un’equazione analoga per </a:t>
            </a:r>
            <a:r>
              <a:rPr lang="it-IT" i="1" dirty="0" err="1" smtClean="0"/>
              <a:t>P</a:t>
            </a:r>
            <a:r>
              <a:rPr lang="it-IT" i="1" baseline="-25000" dirty="0" err="1" smtClean="0"/>
              <a:t>n</a:t>
            </a:r>
            <a:r>
              <a:rPr lang="it-IT" i="1" dirty="0" smtClean="0"/>
              <a:t>(t)</a:t>
            </a:r>
            <a:endParaRPr lang="it-IT" i="1" dirty="0"/>
          </a:p>
        </p:txBody>
      </p:sp>
      <p:graphicFrame>
        <p:nvGraphicFramePr>
          <p:cNvPr id="6" name="Oggetto 5"/>
          <p:cNvGraphicFramePr>
            <a:graphicFrameLocks noChangeAspect="1"/>
          </p:cNvGraphicFramePr>
          <p:nvPr/>
        </p:nvGraphicFramePr>
        <p:xfrm>
          <a:off x="214282" y="1000108"/>
          <a:ext cx="5738288" cy="5686440"/>
        </p:xfrm>
        <a:graphic>
          <a:graphicData uri="http://schemas.openxmlformats.org/presentationml/2006/ole">
            <p:oleObj spid="_x0000_s216066" name="Equazione" r:id="rId3" imgW="5219640" imgH="5168880" progId="Equation.3">
              <p:embed/>
            </p:oleObj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3000364" y="5857892"/>
            <a:ext cx="6143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Quest’equazione differenziale lega </a:t>
            </a:r>
            <a:r>
              <a:rPr lang="it-IT" dirty="0" err="1" smtClean="0"/>
              <a:t>P</a:t>
            </a:r>
            <a:r>
              <a:rPr lang="it-IT" baseline="-25000" dirty="0" err="1" smtClean="0"/>
              <a:t>n</a:t>
            </a:r>
            <a:r>
              <a:rPr lang="it-IT" dirty="0" smtClean="0"/>
              <a:t> a P</a:t>
            </a:r>
            <a:r>
              <a:rPr lang="it-IT" baseline="-25000" dirty="0" smtClean="0"/>
              <a:t>n-1</a:t>
            </a:r>
            <a:r>
              <a:rPr lang="it-IT" dirty="0" smtClean="0"/>
              <a:t>. Grazie ad essa ed al fatto che conosciamo P</a:t>
            </a:r>
            <a:r>
              <a:rPr lang="it-IT" baseline="-25000" dirty="0" smtClean="0"/>
              <a:t>0</a:t>
            </a:r>
            <a:r>
              <a:rPr lang="it-IT" dirty="0" smtClean="0"/>
              <a:t>, possiamo trovare la funzione di distribuzione.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4348" y="-214338"/>
            <a:ext cx="7772400" cy="1143000"/>
          </a:xfrm>
        </p:spPr>
        <p:txBody>
          <a:bodyPr/>
          <a:lstStyle/>
          <a:p>
            <a:r>
              <a:rPr lang="it-IT" dirty="0" smtClean="0"/>
              <a:t>Distribuzione di </a:t>
            </a:r>
            <a:r>
              <a:rPr lang="it-IT" dirty="0" err="1" smtClean="0"/>
              <a:t>Poisson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42844" y="642918"/>
            <a:ext cx="8429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Integriamo l’equazione differenziale, moltiplicando per </a:t>
            </a:r>
            <a:r>
              <a:rPr lang="it-IT" i="1" dirty="0" err="1" smtClean="0"/>
              <a:t>e</a:t>
            </a:r>
            <a:r>
              <a:rPr lang="it-IT" i="1" baseline="30000" dirty="0" err="1" smtClean="0"/>
              <a:t>kt</a:t>
            </a:r>
            <a:endParaRPr lang="it-IT" i="1" baseline="30000" dirty="0"/>
          </a:p>
        </p:txBody>
      </p:sp>
      <p:graphicFrame>
        <p:nvGraphicFramePr>
          <p:cNvPr id="6" name="Oggetto 5"/>
          <p:cNvGraphicFramePr>
            <a:graphicFrameLocks noChangeAspect="1"/>
          </p:cNvGraphicFramePr>
          <p:nvPr/>
        </p:nvGraphicFramePr>
        <p:xfrm>
          <a:off x="134938" y="1071546"/>
          <a:ext cx="3365500" cy="4543425"/>
        </p:xfrm>
        <a:graphic>
          <a:graphicData uri="http://schemas.openxmlformats.org/presentationml/2006/ole">
            <p:oleObj spid="_x0000_s217090" name="Equazione" r:id="rId3" imgW="3060360" imgH="4127400" progId="Equation.3">
              <p:embed/>
            </p:oleObj>
          </a:graphicData>
        </a:graphic>
      </p:graphicFrame>
      <p:graphicFrame>
        <p:nvGraphicFramePr>
          <p:cNvPr id="187396" name="Object 2"/>
          <p:cNvGraphicFramePr>
            <a:graphicFrameLocks noChangeAspect="1"/>
          </p:cNvGraphicFramePr>
          <p:nvPr/>
        </p:nvGraphicFramePr>
        <p:xfrm>
          <a:off x="4108462" y="1214422"/>
          <a:ext cx="2178050" cy="3228975"/>
        </p:xfrm>
        <a:graphic>
          <a:graphicData uri="http://schemas.openxmlformats.org/presentationml/2006/ole">
            <p:oleObj spid="_x0000_s217091" name="Equazione" r:id="rId4" imgW="1981080" imgH="2933640" progId="Equation.3">
              <p:embed/>
            </p:oleObj>
          </a:graphicData>
        </a:graphic>
      </p:graphicFrame>
      <p:graphicFrame>
        <p:nvGraphicFramePr>
          <p:cNvPr id="187397" name="Object 2"/>
          <p:cNvGraphicFramePr>
            <a:graphicFrameLocks noChangeAspect="1"/>
          </p:cNvGraphicFramePr>
          <p:nvPr/>
        </p:nvGraphicFramePr>
        <p:xfrm>
          <a:off x="6627843" y="1192213"/>
          <a:ext cx="2301875" cy="3563937"/>
        </p:xfrm>
        <a:graphic>
          <a:graphicData uri="http://schemas.openxmlformats.org/presentationml/2006/ole">
            <p:oleObj spid="_x0000_s217092" name="Equazione" r:id="rId5" imgW="2095200" imgH="3238200" progId="Equation.3">
              <p:embed/>
            </p:oleObj>
          </a:graphicData>
        </a:graphic>
      </p:graphicFrame>
      <p:graphicFrame>
        <p:nvGraphicFramePr>
          <p:cNvPr id="187398" name="Object 2"/>
          <p:cNvGraphicFramePr>
            <a:graphicFrameLocks noChangeAspect="1"/>
          </p:cNvGraphicFramePr>
          <p:nvPr/>
        </p:nvGraphicFramePr>
        <p:xfrm>
          <a:off x="4500562" y="5214950"/>
          <a:ext cx="3500462" cy="1388341"/>
        </p:xfrm>
        <a:graphic>
          <a:graphicData uri="http://schemas.openxmlformats.org/presentationml/2006/ole">
            <p:oleObj spid="_x0000_s217093" name="Equazione" r:id="rId6" imgW="1536480" imgH="609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7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7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7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4348" y="-214338"/>
            <a:ext cx="7772400" cy="1143000"/>
          </a:xfrm>
        </p:spPr>
        <p:txBody>
          <a:bodyPr/>
          <a:lstStyle/>
          <a:p>
            <a:r>
              <a:rPr lang="it-IT" dirty="0" smtClean="0"/>
              <a:t>Distribuzione di </a:t>
            </a:r>
            <a:r>
              <a:rPr lang="it-IT" dirty="0" err="1" smtClean="0"/>
              <a:t>Poisson</a:t>
            </a:r>
            <a:endParaRPr lang="it-IT" dirty="0"/>
          </a:p>
        </p:txBody>
      </p:sp>
      <p:graphicFrame>
        <p:nvGraphicFramePr>
          <p:cNvPr id="10" name="Oggetto 9"/>
          <p:cNvGraphicFramePr>
            <a:graphicFrameLocks noChangeAspect="1"/>
          </p:cNvGraphicFramePr>
          <p:nvPr/>
        </p:nvGraphicFramePr>
        <p:xfrm>
          <a:off x="4502150" y="3282950"/>
          <a:ext cx="139700" cy="292100"/>
        </p:xfrm>
        <a:graphic>
          <a:graphicData uri="http://schemas.openxmlformats.org/presentationml/2006/ole">
            <p:oleObj spid="_x0000_s218114" name="Equazione" r:id="rId3" imgW="139680" imgH="291960" progId="Equation.3">
              <p:embed/>
            </p:oleObj>
          </a:graphicData>
        </a:graphic>
      </p:graphicFrame>
      <p:sp>
        <p:nvSpPr>
          <p:cNvPr id="11" name="CasellaDiTesto 10"/>
          <p:cNvSpPr txBox="1"/>
          <p:nvPr/>
        </p:nvSpPr>
        <p:spPr>
          <a:xfrm>
            <a:off x="142844" y="642918"/>
            <a:ext cx="8429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Calcoliamo la media</a:t>
            </a:r>
            <a:endParaRPr lang="it-IT" i="1" baseline="30000" dirty="0"/>
          </a:p>
        </p:txBody>
      </p:sp>
      <p:graphicFrame>
        <p:nvGraphicFramePr>
          <p:cNvPr id="182278" name="Object 6"/>
          <p:cNvGraphicFramePr>
            <a:graphicFrameLocks noChangeAspect="1"/>
          </p:cNvGraphicFramePr>
          <p:nvPr/>
        </p:nvGraphicFramePr>
        <p:xfrm>
          <a:off x="446088" y="928670"/>
          <a:ext cx="8355012" cy="768350"/>
        </p:xfrm>
        <a:graphic>
          <a:graphicData uri="http://schemas.openxmlformats.org/presentationml/2006/ole">
            <p:oleObj spid="_x0000_s218115" name="Equazione" r:id="rId4" imgW="7607160" imgH="698400" progId="Equation.3">
              <p:embed/>
            </p:oleObj>
          </a:graphicData>
        </a:graphic>
      </p:graphicFrame>
      <p:sp>
        <p:nvSpPr>
          <p:cNvPr id="13" name="CasellaDiTesto 12"/>
          <p:cNvSpPr txBox="1"/>
          <p:nvPr/>
        </p:nvSpPr>
        <p:spPr>
          <a:xfrm>
            <a:off x="285720" y="1719852"/>
            <a:ext cx="8429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 smtClean="0">
                <a:solidFill>
                  <a:srgbClr val="FF0000"/>
                </a:solidFill>
              </a:rPr>
              <a:t>k</a:t>
            </a:r>
            <a:r>
              <a:rPr lang="it-IT" dirty="0" smtClean="0">
                <a:solidFill>
                  <a:srgbClr val="FF0000"/>
                </a:solidFill>
              </a:rPr>
              <a:t> rappresenta il rate (medio) di rivelazione di fotoni!</a:t>
            </a:r>
          </a:p>
          <a:p>
            <a:pPr algn="ctr"/>
            <a:endParaRPr lang="it-IT" dirty="0" smtClean="0"/>
          </a:p>
          <a:p>
            <a:pPr algn="ctr"/>
            <a:r>
              <a:rPr lang="it-IT" dirty="0" smtClean="0"/>
              <a:t>Calcoliamo la deviazione standard</a:t>
            </a:r>
            <a:endParaRPr lang="it-IT" i="1" baseline="30000" dirty="0"/>
          </a:p>
        </p:txBody>
      </p:sp>
      <p:graphicFrame>
        <p:nvGraphicFramePr>
          <p:cNvPr id="182279" name="Object 7"/>
          <p:cNvGraphicFramePr>
            <a:graphicFrameLocks noChangeAspect="1"/>
          </p:cNvGraphicFramePr>
          <p:nvPr/>
        </p:nvGraphicFramePr>
        <p:xfrm>
          <a:off x="1714480" y="2547941"/>
          <a:ext cx="5160962" cy="1452563"/>
        </p:xfrm>
        <a:graphic>
          <a:graphicData uri="http://schemas.openxmlformats.org/presentationml/2006/ole">
            <p:oleObj spid="_x0000_s218116" name="Equazione" r:id="rId5" imgW="4698720" imgH="1320480" progId="Equation.3">
              <p:embed/>
            </p:oleObj>
          </a:graphicData>
        </a:graphic>
      </p:graphicFrame>
      <p:graphicFrame>
        <p:nvGraphicFramePr>
          <p:cNvPr id="182280" name="Object 8"/>
          <p:cNvGraphicFramePr>
            <a:graphicFrameLocks noChangeAspect="1"/>
          </p:cNvGraphicFramePr>
          <p:nvPr/>
        </p:nvGraphicFramePr>
        <p:xfrm>
          <a:off x="1357290" y="4092591"/>
          <a:ext cx="6192838" cy="1550987"/>
        </p:xfrm>
        <a:graphic>
          <a:graphicData uri="http://schemas.openxmlformats.org/presentationml/2006/ole">
            <p:oleObj spid="_x0000_s218117" name="Equazione" r:id="rId6" imgW="5638680" imgH="1409400" progId="Equation.3">
              <p:embed/>
            </p:oleObj>
          </a:graphicData>
        </a:graphic>
      </p:graphicFrame>
      <p:graphicFrame>
        <p:nvGraphicFramePr>
          <p:cNvPr id="182281" name="Object 9"/>
          <p:cNvGraphicFramePr>
            <a:graphicFrameLocks noChangeAspect="1"/>
          </p:cNvGraphicFramePr>
          <p:nvPr/>
        </p:nvGraphicFramePr>
        <p:xfrm>
          <a:off x="1590675" y="5894408"/>
          <a:ext cx="5551488" cy="392112"/>
        </p:xfrm>
        <a:graphic>
          <a:graphicData uri="http://schemas.openxmlformats.org/presentationml/2006/ole">
            <p:oleObj spid="_x0000_s218118" name="Equazione" r:id="rId7" imgW="5054400" imgH="355320" progId="Equation.3">
              <p:embed/>
            </p:oleObj>
          </a:graphicData>
        </a:graphic>
      </p:graphicFrame>
      <p:sp>
        <p:nvSpPr>
          <p:cNvPr id="17" name="CasellaDiTesto 16"/>
          <p:cNvSpPr txBox="1"/>
          <p:nvPr/>
        </p:nvSpPr>
        <p:spPr>
          <a:xfrm>
            <a:off x="438120" y="6417254"/>
            <a:ext cx="8429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rgbClr val="FF0000"/>
                </a:solidFill>
              </a:rPr>
              <a:t>Media e deviazione standard sono uguali!</a:t>
            </a:r>
            <a:endParaRPr lang="it-IT" i="1" baseline="30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2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2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2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2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8050" name="Object 2"/>
          <p:cNvGraphicFramePr>
            <a:graphicFrameLocks noChangeAspect="1"/>
          </p:cNvGraphicFramePr>
          <p:nvPr/>
        </p:nvGraphicFramePr>
        <p:xfrm>
          <a:off x="3214678" y="1785926"/>
          <a:ext cx="2806700" cy="1214437"/>
        </p:xfrm>
        <a:graphic>
          <a:graphicData uri="http://schemas.openxmlformats.org/presentationml/2006/ole">
            <p:oleObj spid="_x0000_s258050" name="Equazione" r:id="rId3" imgW="1320480" imgH="571320" progId="Equation.3">
              <p:embed/>
            </p:oleObj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2000232" y="3714752"/>
            <a:ext cx="5715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Il rapporto segnale-rumore aumenta con la radice di n</a:t>
            </a:r>
            <a:endParaRPr lang="it-IT" sz="36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071670" y="285728"/>
            <a:ext cx="5715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Se n è il numero medio di conteggi al secondo:</a:t>
            </a:r>
            <a:endParaRPr lang="it-IT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egnaposto grafico 7" descr="poisson.gif"/>
          <p:cNvPicPr>
            <a:picLocks noGrp="1" noChangeAspect="1"/>
          </p:cNvPicPr>
          <p:nvPr>
            <p:ph type="chart"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04745" y="1071546"/>
            <a:ext cx="8450764" cy="471490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2568</TotalTime>
  <Words>571</Words>
  <Application>Microsoft Office PowerPoint</Application>
  <PresentationFormat>Presentazione su schermo (4:3)</PresentationFormat>
  <Paragraphs>88</Paragraphs>
  <Slides>23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23</vt:i4>
      </vt:variant>
    </vt:vector>
  </HeadingPairs>
  <TitlesOfParts>
    <vt:vector size="26" baseType="lpstr">
      <vt:lpstr>Tema di Office</vt:lpstr>
      <vt:lpstr>Equazione</vt:lpstr>
      <vt:lpstr>KGPlot</vt:lpstr>
      <vt:lpstr>Diapositiva 1</vt:lpstr>
      <vt:lpstr>Condizioni fotostazionarie</vt:lpstr>
      <vt:lpstr>Diapositiva 3</vt:lpstr>
      <vt:lpstr>Il fluorimetro</vt:lpstr>
      <vt:lpstr>Diapositiva 5</vt:lpstr>
      <vt:lpstr>Sorgente</vt:lpstr>
      <vt:lpstr>Lampada ad arco  ad alta pressione di xeno  </vt:lpstr>
      <vt:lpstr>Diapositiva 8</vt:lpstr>
      <vt:lpstr>Rivelatore</vt:lpstr>
      <vt:lpstr>Rivelatore della fluorescenza effetto fotoelettrico</vt:lpstr>
      <vt:lpstr>Diapositiva 11</vt:lpstr>
      <vt:lpstr>Diapositiva 12</vt:lpstr>
      <vt:lpstr>Diapositiva 13</vt:lpstr>
      <vt:lpstr>Diapositiva 14</vt:lpstr>
      <vt:lpstr>Diapositiva 15</vt:lpstr>
      <vt:lpstr>Rivelazione digitale</vt:lpstr>
      <vt:lpstr>Distribuzione di Poisson</vt:lpstr>
      <vt:lpstr>Distribuzione di Poisson</vt:lpstr>
      <vt:lpstr>Distribuzione di Poisson</vt:lpstr>
      <vt:lpstr>Distribuzione di Poisson</vt:lpstr>
      <vt:lpstr>Distribuzione di Poisson</vt:lpstr>
      <vt:lpstr>Diapositiva 22</vt:lpstr>
      <vt:lpstr>Diapositiva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Lezione 1</dc:title>
  <dc:creator>computer-1</dc:creator>
  <cp:lastModifiedBy>Nome utente</cp:lastModifiedBy>
  <cp:revision>288</cp:revision>
  <dcterms:created xsi:type="dcterms:W3CDTF">2010-02-19T10:17:58Z</dcterms:created>
  <dcterms:modified xsi:type="dcterms:W3CDTF">2010-03-24T12:30:01Z</dcterms:modified>
</cp:coreProperties>
</file>