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459" r:id="rId2"/>
    <p:sldId id="343" r:id="rId3"/>
    <p:sldId id="344" r:id="rId4"/>
    <p:sldId id="461" r:id="rId5"/>
    <p:sldId id="438" r:id="rId6"/>
    <p:sldId id="439" r:id="rId7"/>
    <p:sldId id="460" r:id="rId8"/>
    <p:sldId id="440" r:id="rId9"/>
    <p:sldId id="441" r:id="rId10"/>
    <p:sldId id="455" r:id="rId11"/>
    <p:sldId id="442" r:id="rId12"/>
    <p:sldId id="454" r:id="rId13"/>
    <p:sldId id="453" r:id="rId14"/>
    <p:sldId id="456" r:id="rId15"/>
    <p:sldId id="473" r:id="rId16"/>
    <p:sldId id="472" r:id="rId17"/>
    <p:sldId id="457" r:id="rId18"/>
    <p:sldId id="463" r:id="rId19"/>
    <p:sldId id="464" r:id="rId20"/>
    <p:sldId id="465" r:id="rId21"/>
    <p:sldId id="466" r:id="rId22"/>
    <p:sldId id="355" r:id="rId23"/>
    <p:sldId id="462" r:id="rId24"/>
    <p:sldId id="467" r:id="rId25"/>
    <p:sldId id="357" r:id="rId26"/>
    <p:sldId id="471" r:id="rId27"/>
    <p:sldId id="470" r:id="rId28"/>
    <p:sldId id="468" r:id="rId29"/>
    <p:sldId id="469" r:id="rId30"/>
    <p:sldId id="421" r:id="rId31"/>
    <p:sldId id="474" r:id="rId32"/>
    <p:sldId id="346" r:id="rId33"/>
    <p:sldId id="435" r:id="rId3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1" autoAdjust="0"/>
    <p:restoredTop sz="77072" autoAdjust="0"/>
  </p:normalViewPr>
  <p:slideViewPr>
    <p:cSldViewPr>
      <p:cViewPr>
        <p:scale>
          <a:sx n="66" d="100"/>
          <a:sy n="66" d="100"/>
        </p:scale>
        <p:origin x="-5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6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48BE3-5592-4E82-8486-11E10B82C39E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1CB3B-5368-4335-838B-72774FDE03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C8A841-151B-4DC7-A7A5-32070326DFEB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537B-DC47-4331-BCAA-B9CADAA6C148}" type="datetimeFigureOut">
              <a:rPr lang="it-IT" smtClean="0"/>
              <a:pPr/>
              <a:t>2010-04-14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5.png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4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285720" y="0"/>
            <a:ext cx="8572560" cy="4114800"/>
          </a:xfrm>
        </p:spPr>
        <p:txBody>
          <a:bodyPr>
            <a:normAutofit/>
          </a:bodyPr>
          <a:lstStyle/>
          <a:p>
            <a:r>
              <a:rPr lang="it-IT" dirty="0" smtClean="0"/>
              <a:t>In realtà gli spettri di standard e campione non sono identici</a:t>
            </a:r>
          </a:p>
          <a:p>
            <a:r>
              <a:rPr lang="it-IT" dirty="0" smtClean="0"/>
              <a:t>Si usa l’integrale spettrale</a:t>
            </a:r>
          </a:p>
          <a:p>
            <a:r>
              <a:rPr lang="it-IT" dirty="0" smtClean="0"/>
              <a:t>L’integrale va calcolato in </a:t>
            </a:r>
            <a:r>
              <a:rPr lang="it-IT" dirty="0" smtClean="0">
                <a:latin typeface="Symbol" pitchFamily="18" charset="2"/>
              </a:rPr>
              <a:t>l</a:t>
            </a:r>
            <a:r>
              <a:rPr lang="it-IT" dirty="0" smtClean="0"/>
              <a:t>!</a:t>
            </a:r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3071802" y="4357694"/>
          <a:ext cx="2447925" cy="777875"/>
        </p:xfrm>
        <a:graphic>
          <a:graphicData uri="http://schemas.openxmlformats.org/presentationml/2006/ole">
            <p:oleObj spid="_x0000_s409601" name="Equazione" r:id="rId3" imgW="1358640" imgH="431640" progId="Equation.3">
              <p:embed/>
            </p:oleObj>
          </a:graphicData>
        </a:graphic>
      </p:graphicFrame>
      <p:graphicFrame>
        <p:nvGraphicFramePr>
          <p:cNvPr id="409602" name="Object 2"/>
          <p:cNvGraphicFramePr>
            <a:graphicFrameLocks noChangeAspect="1"/>
          </p:cNvGraphicFramePr>
          <p:nvPr/>
        </p:nvGraphicFramePr>
        <p:xfrm>
          <a:off x="3500438" y="2571750"/>
          <a:ext cx="1212850" cy="1098550"/>
        </p:xfrm>
        <a:graphic>
          <a:graphicData uri="http://schemas.openxmlformats.org/presentationml/2006/ole">
            <p:oleObj spid="_x0000_s409602" name="Equazione" r:id="rId4" imgW="67284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&#10;emissione.bmp                                                  00009800Macintosh HD                   BA5C7A77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552" y="1427166"/>
            <a:ext cx="8238323" cy="5216544"/>
          </a:xfrm>
          <a:prstGeom prst="rect">
            <a:avLst/>
          </a:prstGeom>
          <a:noFill/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92150"/>
          </a:xfrm>
        </p:spPr>
        <p:txBody>
          <a:bodyPr>
            <a:normAutofit fontScale="90000"/>
          </a:bodyPr>
          <a:lstStyle/>
          <a:p>
            <a:r>
              <a:rPr lang="it-IT" sz="4000"/>
              <a:t>Osservabili: spettro di emissione</a:t>
            </a:r>
            <a:endParaRPr lang="it-IT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838200"/>
            <a:ext cx="38100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000">
                <a:latin typeface="Symbol" pitchFamily="18" charset="2"/>
              </a:rPr>
              <a:t></a:t>
            </a:r>
            <a:r>
              <a:rPr lang="it-IT" sz="2000" baseline="-25000"/>
              <a:t>ecc.</a:t>
            </a:r>
            <a:r>
              <a:rPr lang="it-IT" sz="2000"/>
              <a:t> fissa.</a:t>
            </a:r>
          </a:p>
          <a:p>
            <a:pPr>
              <a:lnSpc>
                <a:spcPct val="90000"/>
              </a:lnSpc>
            </a:pPr>
            <a:r>
              <a:rPr lang="it-IT" sz="2000">
                <a:latin typeface="Symbol" pitchFamily="18" charset="2"/>
              </a:rPr>
              <a:t></a:t>
            </a:r>
            <a:r>
              <a:rPr lang="it-IT" sz="2000" baseline="-25000"/>
              <a:t>em.</a:t>
            </a:r>
            <a:r>
              <a:rPr lang="it-IT" sz="2000"/>
              <a:t> variabile.</a:t>
            </a:r>
          </a:p>
          <a:p>
            <a:pPr>
              <a:lnSpc>
                <a:spcPct val="90000"/>
              </a:lnSpc>
            </a:pPr>
            <a:r>
              <a:rPr lang="it-IT" sz="2000"/>
              <a:t>F in funzione di </a:t>
            </a:r>
            <a:r>
              <a:rPr lang="it-IT" sz="2000">
                <a:latin typeface="Symbol" pitchFamily="18" charset="2"/>
              </a:rPr>
              <a:t></a:t>
            </a:r>
            <a:r>
              <a:rPr lang="it-IT" sz="2000" baseline="-25000"/>
              <a:t>em.</a:t>
            </a:r>
            <a:r>
              <a:rPr lang="it-IT" sz="2000"/>
              <a:t>.</a:t>
            </a:r>
          </a:p>
          <a:p>
            <a:pPr>
              <a:lnSpc>
                <a:spcPct val="90000"/>
              </a:lnSpc>
            </a:pPr>
            <a:endParaRPr lang="it-IT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24"/>
            <a:ext cx="7772400" cy="714380"/>
          </a:xfrm>
        </p:spPr>
        <p:txBody>
          <a:bodyPr>
            <a:normAutofit fontScale="90000"/>
          </a:bodyPr>
          <a:lstStyle/>
          <a:p>
            <a:r>
              <a:rPr lang="it-IT" dirty="0"/>
              <a:t>Rilassamento del solvente</a:t>
            </a:r>
          </a:p>
        </p:txBody>
      </p:sp>
      <p:pic>
        <p:nvPicPr>
          <p:cNvPr id="35843" name="Picture 3" descr="rilassamento.bmp                                               00009800Macintosh HD                   BA5C7A77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763891"/>
            <a:ext cx="5072098" cy="6094134"/>
          </a:xfrm>
          <a:prstGeom prst="rect">
            <a:avLst/>
          </a:prstGeom>
          <a:noFill/>
        </p:spPr>
      </p:pic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6096000" y="4524372"/>
            <a:ext cx="914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1" name="Line 11"/>
          <p:cNvSpPr>
            <a:spLocks noChangeShapeType="1"/>
          </p:cNvSpPr>
          <p:nvPr/>
        </p:nvSpPr>
        <p:spPr bwMode="auto">
          <a:xfrm flipV="1">
            <a:off x="5486400" y="3152772"/>
            <a:ext cx="0" cy="1371600"/>
          </a:xfrm>
          <a:prstGeom prst="line">
            <a:avLst/>
          </a:prstGeom>
          <a:noFill/>
          <a:ln w="9525">
            <a:solidFill>
              <a:srgbClr val="ED181E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5089525" y="3517897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solidFill>
                  <a:srgbClr val="ED181E"/>
                </a:solidFill>
              </a:rPr>
              <a:t>E</a:t>
            </a:r>
            <a:endParaRPr lang="it-IT"/>
          </a:p>
        </p:txBody>
      </p:sp>
      <p:sp>
        <p:nvSpPr>
          <p:cNvPr id="35853" name="Line 13"/>
          <p:cNvSpPr>
            <a:spLocks noChangeShapeType="1"/>
          </p:cNvSpPr>
          <p:nvPr/>
        </p:nvSpPr>
        <p:spPr bwMode="auto">
          <a:xfrm>
            <a:off x="6096000" y="3228972"/>
            <a:ext cx="914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4" name="Line 14"/>
          <p:cNvSpPr>
            <a:spLocks noChangeShapeType="1"/>
          </p:cNvSpPr>
          <p:nvPr/>
        </p:nvSpPr>
        <p:spPr bwMode="auto">
          <a:xfrm>
            <a:off x="7315200" y="3457572"/>
            <a:ext cx="914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>
            <a:off x="7315200" y="4295772"/>
            <a:ext cx="9144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V="1">
            <a:off x="6553200" y="3228972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7010400" y="3228972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>
            <a:off x="7696200" y="3457572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 flipH="1">
            <a:off x="6705600" y="4295772"/>
            <a:ext cx="990600" cy="228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6858000" y="3762372"/>
            <a:ext cx="49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solidFill>
                  <a:schemeClr val="tx2"/>
                </a:solidFill>
              </a:rPr>
              <a:t>h</a:t>
            </a:r>
            <a:r>
              <a:rPr lang="it-IT">
                <a:solidFill>
                  <a:schemeClr val="tx2"/>
                </a:solidFill>
                <a:latin typeface="Symbol" pitchFamily="18" charset="2"/>
              </a:rPr>
              <a:t>n</a:t>
            </a:r>
            <a:endParaRPr lang="it-IT">
              <a:solidFill>
                <a:schemeClr val="tx2"/>
              </a:solidFill>
            </a:endParaRPr>
          </a:p>
        </p:txBody>
      </p:sp>
      <p:sp>
        <p:nvSpPr>
          <p:cNvPr id="35861" name="Freeform 21"/>
          <p:cNvSpPr>
            <a:spLocks/>
          </p:cNvSpPr>
          <p:nvPr/>
        </p:nvSpPr>
        <p:spPr bwMode="auto">
          <a:xfrm>
            <a:off x="6553200" y="3825872"/>
            <a:ext cx="381000" cy="165100"/>
          </a:xfrm>
          <a:custGeom>
            <a:avLst/>
            <a:gdLst/>
            <a:ahLst/>
            <a:cxnLst>
              <a:cxn ang="0">
                <a:pos x="240" y="56"/>
              </a:cxn>
              <a:cxn ang="0">
                <a:pos x="144" y="8"/>
              </a:cxn>
              <a:cxn ang="0">
                <a:pos x="0" y="104"/>
              </a:cxn>
            </a:cxnLst>
            <a:rect l="0" t="0" r="r" b="b"/>
            <a:pathLst>
              <a:path w="240" h="104">
                <a:moveTo>
                  <a:pt x="240" y="56"/>
                </a:moveTo>
                <a:cubicBezTo>
                  <a:pt x="212" y="28"/>
                  <a:pt x="184" y="0"/>
                  <a:pt x="144" y="8"/>
                </a:cubicBezTo>
                <a:cubicBezTo>
                  <a:pt x="104" y="16"/>
                  <a:pt x="52" y="60"/>
                  <a:pt x="0" y="104"/>
                </a:cubicBezTo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62" name="Freeform 22"/>
          <p:cNvSpPr>
            <a:spLocks/>
          </p:cNvSpPr>
          <p:nvPr/>
        </p:nvSpPr>
        <p:spPr bwMode="auto">
          <a:xfrm flipH="1" flipV="1">
            <a:off x="7696200" y="3914772"/>
            <a:ext cx="381000" cy="165100"/>
          </a:xfrm>
          <a:custGeom>
            <a:avLst/>
            <a:gdLst/>
            <a:ahLst/>
            <a:cxnLst>
              <a:cxn ang="0">
                <a:pos x="240" y="56"/>
              </a:cxn>
              <a:cxn ang="0">
                <a:pos x="144" y="8"/>
              </a:cxn>
              <a:cxn ang="0">
                <a:pos x="0" y="104"/>
              </a:cxn>
            </a:cxnLst>
            <a:rect l="0" t="0" r="r" b="b"/>
            <a:pathLst>
              <a:path w="240" h="104">
                <a:moveTo>
                  <a:pt x="240" y="56"/>
                </a:moveTo>
                <a:cubicBezTo>
                  <a:pt x="212" y="28"/>
                  <a:pt x="184" y="0"/>
                  <a:pt x="144" y="8"/>
                </a:cubicBezTo>
                <a:cubicBezTo>
                  <a:pt x="104" y="16"/>
                  <a:pt x="52" y="60"/>
                  <a:pt x="0" y="104"/>
                </a:cubicBezTo>
              </a:path>
            </a:pathLst>
          </a:custGeom>
          <a:noFill/>
          <a:ln w="9525">
            <a:solidFill>
              <a:srgbClr val="ED181E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5863" name="Text Box 23"/>
          <p:cNvSpPr txBox="1">
            <a:spLocks noChangeArrowheads="1"/>
          </p:cNvSpPr>
          <p:nvPr/>
        </p:nvSpPr>
        <p:spPr bwMode="auto">
          <a:xfrm>
            <a:off x="8077200" y="3686172"/>
            <a:ext cx="495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>
                <a:solidFill>
                  <a:srgbClr val="ED181E"/>
                </a:solidFill>
              </a:rPr>
              <a:t>h</a:t>
            </a:r>
            <a:r>
              <a:rPr lang="it-IT">
                <a:solidFill>
                  <a:srgbClr val="ED181E"/>
                </a:solidFill>
                <a:latin typeface="Symbol" pitchFamily="18" charset="2"/>
              </a:rPr>
              <a:t>n</a:t>
            </a:r>
            <a:endParaRPr lang="it-IT">
              <a:solidFill>
                <a:srgbClr val="ED181E"/>
              </a:solidFill>
            </a:endParaRPr>
          </a:p>
        </p:txBody>
      </p:sp>
      <p:sp>
        <p:nvSpPr>
          <p:cNvPr id="35864" name="Text Box 24"/>
          <p:cNvSpPr txBox="1">
            <a:spLocks noChangeArrowheads="1"/>
          </p:cNvSpPr>
          <p:nvPr/>
        </p:nvSpPr>
        <p:spPr bwMode="auto">
          <a:xfrm>
            <a:off x="5715000" y="4295772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S</a:t>
            </a:r>
            <a:r>
              <a:rPr lang="it-IT" baseline="-25000"/>
              <a:t>0</a:t>
            </a:r>
            <a:endParaRPr lang="it-IT"/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5715000" y="3000372"/>
            <a:ext cx="455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S</a:t>
            </a:r>
            <a:r>
              <a:rPr lang="it-IT" baseline="-25000"/>
              <a:t>1</a:t>
            </a:r>
            <a:endParaRPr lang="it-IT"/>
          </a:p>
        </p:txBody>
      </p:sp>
      <p:sp>
        <p:nvSpPr>
          <p:cNvPr id="35866" name="Text Box 26"/>
          <p:cNvSpPr txBox="1">
            <a:spLocks noChangeArrowheads="1"/>
          </p:cNvSpPr>
          <p:nvPr/>
        </p:nvSpPr>
        <p:spPr bwMode="auto">
          <a:xfrm>
            <a:off x="8305800" y="3228972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S</a:t>
            </a:r>
            <a:r>
              <a:rPr lang="it-IT" baseline="-25000"/>
              <a:t>1</a:t>
            </a:r>
            <a:r>
              <a:rPr lang="it-IT"/>
              <a:t>’</a:t>
            </a:r>
          </a:p>
        </p:txBody>
      </p:sp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8305800" y="4143372"/>
            <a:ext cx="55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S</a:t>
            </a:r>
            <a:r>
              <a:rPr lang="it-IT" baseline="-25000"/>
              <a:t>0</a:t>
            </a:r>
            <a:r>
              <a:rPr lang="it-IT"/>
              <a:t>’</a:t>
            </a:r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5943600" y="3686172"/>
            <a:ext cx="539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600"/>
              <a:t>Ass.</a:t>
            </a:r>
          </a:p>
        </p:txBody>
      </p:sp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7162800" y="3533772"/>
            <a:ext cx="517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600"/>
              <a:t>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357298"/>
            <a:ext cx="3733800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4572000" y="928670"/>
            <a:ext cx="4270385" cy="3752857"/>
            <a:chOff x="912" y="2208"/>
            <a:chExt cx="1835" cy="1734"/>
          </a:xfrm>
        </p:grpSpPr>
        <p:pic>
          <p:nvPicPr>
            <p:cNvPr id="8" name="Picture 5" descr="g000237.gif                                                    00009417Macintosh HD                   BA5C7A77: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12" y="2208"/>
              <a:ext cx="1835" cy="1734"/>
            </a:xfrm>
            <a:prstGeom prst="rect">
              <a:avLst/>
            </a:prstGeom>
            <a:noFill/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2256" y="2352"/>
              <a:ext cx="336" cy="1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r>
                <a:rPr lang="it-IT" sz="1200"/>
                <a:t>H</a:t>
              </a:r>
              <a:r>
                <a:rPr lang="it-IT" sz="1200" baseline="-25000"/>
                <a:t>2</a:t>
              </a:r>
              <a:r>
                <a:rPr lang="it-IT" sz="1200"/>
                <a:t>O</a:t>
              </a:r>
              <a:endParaRPr lang="it-IT"/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920" y="2352"/>
              <a:ext cx="288" cy="1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r>
                <a:rPr lang="it-IT" sz="1200"/>
                <a:t>EtOH</a:t>
              </a:r>
              <a:endParaRPr lang="it-IT"/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1680" y="2352"/>
              <a:ext cx="240" cy="1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r>
                <a:rPr lang="it-IT" sz="1200"/>
                <a:t>DMF</a:t>
              </a:r>
              <a:endParaRPr lang="it-IT"/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200" y="2352"/>
              <a:ext cx="336" cy="1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r>
                <a:rPr lang="it-IT" sz="1200"/>
                <a:t>c-Hex</a:t>
              </a:r>
              <a:endParaRPr lang="it-IT"/>
            </a:p>
          </p:txBody>
        </p:sp>
      </p:grpSp>
      <p:pic>
        <p:nvPicPr>
          <p:cNvPr id="13" name="Picture 9" descr="cuvette prodan.jpg                                             00009417Macintosh HD                   BA5C7A77: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786322"/>
            <a:ext cx="3060700" cy="1879600"/>
          </a:xfrm>
          <a:prstGeom prst="rect">
            <a:avLst/>
          </a:prstGeom>
          <a:noFill/>
        </p:spPr>
      </p:pic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428596" y="6000768"/>
            <a:ext cx="4754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it-IT" sz="2000" i="1" dirty="0"/>
              <a:t>6-propionil-2-(N,</a:t>
            </a:r>
            <a:r>
              <a:rPr lang="it-IT" sz="2000" i="1" dirty="0" err="1"/>
              <a:t>N-dimetilammino</a:t>
            </a:r>
            <a:r>
              <a:rPr lang="it-IT" sz="2000" i="1" dirty="0"/>
              <a:t>)naftalene</a:t>
            </a:r>
          </a:p>
          <a:p>
            <a:pPr algn="ctr"/>
            <a:r>
              <a:rPr lang="it-IT" sz="2000" i="1" dirty="0"/>
              <a:t>(PRODAN)</a:t>
            </a:r>
            <a:endParaRPr lang="it-IT" dirty="0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2714612" y="4857760"/>
            <a:ext cx="1912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dirty="0"/>
              <a:t>d = 2.8 </a:t>
            </a:r>
            <a:r>
              <a:rPr lang="it-IT" sz="2400" dirty="0" err="1"/>
              <a:t>Debye</a:t>
            </a:r>
            <a:endParaRPr lang="it-IT" sz="2400" dirty="0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714348" y="1214422"/>
            <a:ext cx="1836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400" dirty="0"/>
              <a:t>d = 10 </a:t>
            </a:r>
            <a:r>
              <a:rPr lang="it-IT" sz="2400" dirty="0" err="1"/>
              <a:t>Debye</a:t>
            </a:r>
            <a:endParaRPr lang="it-IT" sz="2400" dirty="0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920"/>
            <a:ext cx="7772400" cy="920750"/>
          </a:xfrm>
        </p:spPr>
        <p:txBody>
          <a:bodyPr/>
          <a:lstStyle/>
          <a:p>
            <a:r>
              <a:rPr lang="it-IT" dirty="0"/>
              <a:t>Rilassamento del solvente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>
            <a:grpSpLocks noChangeAspect="1"/>
          </p:cNvGrpSpPr>
          <p:nvPr/>
        </p:nvGrpSpPr>
        <p:grpSpPr>
          <a:xfrm>
            <a:off x="0" y="785794"/>
            <a:ext cx="5786446" cy="6023392"/>
            <a:chOff x="4340077" y="857232"/>
            <a:chExt cx="4803923" cy="5000636"/>
          </a:xfrm>
        </p:grpSpPr>
        <p:pic>
          <p:nvPicPr>
            <p:cNvPr id="276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40077" y="857232"/>
              <a:ext cx="4803923" cy="5000636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Rettangolo 10"/>
            <p:cNvSpPr/>
            <p:nvPr/>
          </p:nvSpPr>
          <p:spPr>
            <a:xfrm>
              <a:off x="4429124" y="2428868"/>
              <a:ext cx="4572000" cy="49244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it-IT" sz="1200" dirty="0" smtClean="0">
                  <a:solidFill>
                    <a:srgbClr val="0070C0"/>
                  </a:solidFill>
                </a:rPr>
                <a:t>H, </a:t>
              </a:r>
              <a:r>
                <a:rPr lang="it-IT" sz="1200" dirty="0" err="1" smtClean="0">
                  <a:solidFill>
                    <a:srgbClr val="0070C0"/>
                  </a:solidFill>
                </a:rPr>
                <a:t>hexane</a:t>
              </a:r>
              <a:r>
                <a:rPr lang="it-IT" sz="1200" dirty="0" smtClean="0">
                  <a:solidFill>
                    <a:srgbClr val="0070C0"/>
                  </a:solidFill>
                </a:rPr>
                <a:t>; CH, </a:t>
              </a:r>
              <a:r>
                <a:rPr lang="it-IT" sz="1200" dirty="0" err="1" smtClean="0">
                  <a:solidFill>
                    <a:srgbClr val="0070C0"/>
                  </a:solidFill>
                </a:rPr>
                <a:t>cyclohexane</a:t>
              </a:r>
              <a:r>
                <a:rPr lang="it-IT" sz="1200" dirty="0" smtClean="0">
                  <a:solidFill>
                    <a:srgbClr val="0070C0"/>
                  </a:solidFill>
                </a:rPr>
                <a:t>; T, toluene; </a:t>
              </a:r>
              <a:br>
                <a:rPr lang="it-IT" sz="1200" dirty="0" smtClean="0">
                  <a:solidFill>
                    <a:srgbClr val="0070C0"/>
                  </a:solidFill>
                </a:rPr>
              </a:br>
              <a:r>
                <a:rPr lang="it-IT" sz="1200" dirty="0" smtClean="0">
                  <a:solidFill>
                    <a:srgbClr val="0070C0"/>
                  </a:solidFill>
                </a:rPr>
                <a:t>EA, </a:t>
              </a:r>
              <a:r>
                <a:rPr lang="it-IT" sz="1200" dirty="0" err="1" smtClean="0">
                  <a:solidFill>
                    <a:srgbClr val="0070C0"/>
                  </a:solidFill>
                </a:rPr>
                <a:t>ethyl</a:t>
              </a:r>
              <a:r>
                <a:rPr lang="it-IT" sz="1200" dirty="0" smtClean="0">
                  <a:solidFill>
                    <a:srgbClr val="0070C0"/>
                  </a:solidFill>
                </a:rPr>
                <a:t> </a:t>
              </a:r>
              <a:r>
                <a:rPr lang="it-IT" sz="1200" dirty="0" err="1" smtClean="0">
                  <a:solidFill>
                    <a:srgbClr val="0070C0"/>
                  </a:solidFill>
                </a:rPr>
                <a:t>acetate</a:t>
              </a:r>
              <a:r>
                <a:rPr lang="it-IT" sz="1200" dirty="0" smtClean="0">
                  <a:solidFill>
                    <a:srgbClr val="0070C0"/>
                  </a:solidFill>
                </a:rPr>
                <a:t>; </a:t>
              </a:r>
              <a:r>
                <a:rPr lang="it-IT" sz="1200" dirty="0" err="1" smtClean="0">
                  <a:solidFill>
                    <a:srgbClr val="0070C0"/>
                  </a:solidFill>
                </a:rPr>
                <a:t>Bu</a:t>
              </a:r>
              <a:r>
                <a:rPr lang="it-IT" sz="1200" dirty="0" smtClean="0">
                  <a:solidFill>
                    <a:srgbClr val="0070C0"/>
                  </a:solidFill>
                </a:rPr>
                <a:t>, </a:t>
              </a:r>
              <a:r>
                <a:rPr lang="it-IT" sz="1200" dirty="0" err="1" smtClean="0">
                  <a:solidFill>
                    <a:srgbClr val="0070C0"/>
                  </a:solidFill>
                </a:rPr>
                <a:t>n-butanol</a:t>
              </a:r>
              <a:r>
                <a:rPr lang="it-IT" sz="1400" dirty="0" smtClean="0">
                  <a:solidFill>
                    <a:srgbClr val="0070C0"/>
                  </a:solidFill>
                </a:rPr>
                <a:t>.</a:t>
              </a:r>
            </a:p>
          </p:txBody>
        </p:sp>
      </p:grpSp>
      <p:pic>
        <p:nvPicPr>
          <p:cNvPr id="37" name="Immagine 36" descr="amino-nitro-stilbene.gif"/>
          <p:cNvPicPr>
            <a:picLocks noChangeAspect="1"/>
          </p:cNvPicPr>
          <p:nvPr/>
        </p:nvPicPr>
        <p:blipFill>
          <a:blip r:embed="rId3" cstate="print"/>
          <a:srcRect t="30457" b="39087"/>
          <a:stretch>
            <a:fillRect/>
          </a:stretch>
        </p:blipFill>
        <p:spPr>
          <a:xfrm>
            <a:off x="5714856" y="1071546"/>
            <a:ext cx="3429144" cy="857256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5614540" y="2071678"/>
            <a:ext cx="33607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dirty="0" smtClean="0">
                <a:solidFill>
                  <a:srgbClr val="0070C0"/>
                </a:solidFill>
              </a:rPr>
              <a:t>4-dimetilammino-4'</a:t>
            </a:r>
            <a:r>
              <a:rPr lang="it-IT" dirty="0" err="1" smtClean="0">
                <a:solidFill>
                  <a:srgbClr val="0070C0"/>
                </a:solidFill>
              </a:rPr>
              <a:t>-nitrostilbene</a:t>
            </a:r>
            <a:r>
              <a:rPr lang="it-IT" dirty="0" smtClean="0">
                <a:solidFill>
                  <a:srgbClr val="0070C0"/>
                </a:solidFill>
              </a:rPr>
              <a:t> </a:t>
            </a:r>
            <a:br>
              <a:rPr lang="it-IT" dirty="0" smtClean="0">
                <a:solidFill>
                  <a:srgbClr val="0070C0"/>
                </a:solidFill>
              </a:rPr>
            </a:br>
            <a:r>
              <a:rPr lang="it-IT" dirty="0" smtClean="0">
                <a:solidFill>
                  <a:srgbClr val="0070C0"/>
                </a:solidFill>
              </a:rPr>
              <a:t>(DNS)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920"/>
            <a:ext cx="7772400" cy="920750"/>
          </a:xfrm>
        </p:spPr>
        <p:txBody>
          <a:bodyPr/>
          <a:lstStyle/>
          <a:p>
            <a:r>
              <a:rPr lang="it-IT" dirty="0"/>
              <a:t>Rilassamento del solvente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555506"/>
            <a:ext cx="4714876" cy="380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555482"/>
            <a:ext cx="4143372" cy="3786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163376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7" y="2799711"/>
            <a:ext cx="5500694" cy="4058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857232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Denaturazione proteica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052593"/>
            <a:ext cx="3354722" cy="337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85794"/>
            <a:ext cx="3183836" cy="366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ttangolo 14"/>
          <p:cNvSpPr/>
          <p:nvPr/>
        </p:nvSpPr>
        <p:spPr>
          <a:xfrm>
            <a:off x="1000100" y="6334780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The use of fluorescence methods to monitor unfolding transitions </a:t>
            </a:r>
            <a:r>
              <a:rPr lang="it-IT" sz="1400" dirty="0" smtClean="0">
                <a:solidFill>
                  <a:srgbClr val="0070C0"/>
                </a:solidFill>
              </a:rPr>
              <a:t>in </a:t>
            </a:r>
            <a:r>
              <a:rPr lang="it-IT" sz="1400" dirty="0" err="1" smtClean="0">
                <a:solidFill>
                  <a:srgbClr val="0070C0"/>
                </a:solidFill>
              </a:rPr>
              <a:t>proteins</a:t>
            </a:r>
            <a:r>
              <a:rPr lang="it-IT" sz="1400" dirty="0" smtClean="0">
                <a:solidFill>
                  <a:srgbClr val="0070C0"/>
                </a:solidFill>
              </a:rPr>
              <a:t>. </a:t>
            </a:r>
            <a:br>
              <a:rPr lang="it-IT" sz="1400" dirty="0" smtClean="0">
                <a:solidFill>
                  <a:srgbClr val="0070C0"/>
                </a:solidFill>
              </a:rPr>
            </a:br>
            <a:r>
              <a:rPr lang="en-US" sz="1400" dirty="0" err="1" smtClean="0">
                <a:solidFill>
                  <a:srgbClr val="0070C0"/>
                </a:solidFill>
              </a:rPr>
              <a:t>Biophys</a:t>
            </a:r>
            <a:r>
              <a:rPr lang="en-US" sz="1400" dirty="0" smtClean="0">
                <a:solidFill>
                  <a:srgbClr val="0070C0"/>
                </a:solidFill>
              </a:rPr>
              <a:t>. J. 1994 66: 482.</a:t>
            </a:r>
          </a:p>
        </p:txBody>
      </p:sp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4286256"/>
            <a:ext cx="310515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Partizione acqua-membrana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571868" y="4857760"/>
            <a:ext cx="24288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</a:rPr>
              <a:t>Orioni et al., BBA 2009.</a:t>
            </a:r>
            <a:endParaRPr lang="it-IT" sz="1400" dirty="0">
              <a:solidFill>
                <a:srgbClr val="0070C0"/>
              </a:solidFill>
            </a:endParaRPr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42875" y="1162050"/>
          <a:ext cx="4206875" cy="3609975"/>
        </p:xfrm>
        <a:graphic>
          <a:graphicData uri="http://schemas.openxmlformats.org/presentationml/2006/ole">
            <p:oleObj spid="_x0000_s339970" name="KGPlot" r:id="rId3" imgW="5448240" imgH="4673520" progId="KGraph_Plot">
              <p:embed/>
            </p:oleObj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4429123" y="1142983"/>
          <a:ext cx="4379657" cy="3643339"/>
        </p:xfrm>
        <a:graphic>
          <a:graphicData uri="http://schemas.openxmlformats.org/presentationml/2006/ole">
            <p:oleObj spid="_x0000_s339971" name="KGPlot" r:id="rId4" imgW="5816520" imgH="4838400" progId="KGraph_Plot">
              <p:embed/>
            </p:oleObj>
          </a:graphicData>
        </a:graphic>
      </p:graphicFrame>
      <p:grpSp>
        <p:nvGrpSpPr>
          <p:cNvPr id="3" name="Gruppo 190"/>
          <p:cNvGrpSpPr/>
          <p:nvPr/>
        </p:nvGrpSpPr>
        <p:grpSpPr>
          <a:xfrm>
            <a:off x="3143240" y="5464191"/>
            <a:ext cx="3474244" cy="1297782"/>
            <a:chOff x="3143240" y="5464191"/>
            <a:chExt cx="3474244" cy="1297782"/>
          </a:xfrm>
        </p:grpSpPr>
        <p:sp>
          <p:nvSpPr>
            <p:cNvPr id="101" name="AutoShape 28"/>
            <p:cNvSpPr>
              <a:spLocks noChangeArrowheads="1"/>
            </p:cNvSpPr>
            <p:nvPr/>
          </p:nvSpPr>
          <p:spPr bwMode="auto">
            <a:xfrm>
              <a:off x="3143240" y="5947586"/>
              <a:ext cx="119063" cy="666750"/>
            </a:xfrm>
            <a:prstGeom prst="can">
              <a:avLst>
                <a:gd name="adj" fmla="val 140000"/>
              </a:avLst>
            </a:prstGeom>
            <a:gradFill rotWithShape="1">
              <a:gsLst>
                <a:gs pos="0">
                  <a:srgbClr val="FF6600"/>
                </a:gs>
                <a:gs pos="100000">
                  <a:srgbClr val="FF6600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127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Oval 115"/>
            <p:cNvSpPr>
              <a:spLocks noChangeArrowheads="1"/>
            </p:cNvSpPr>
            <p:nvPr/>
          </p:nvSpPr>
          <p:spPr bwMode="auto">
            <a:xfrm>
              <a:off x="4900133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Freeform 116"/>
            <p:cNvSpPr>
              <a:spLocks/>
            </p:cNvSpPr>
            <p:nvPr/>
          </p:nvSpPr>
          <p:spPr bwMode="auto">
            <a:xfrm rot="2455810">
              <a:off x="4783921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Freeform 117"/>
            <p:cNvSpPr>
              <a:spLocks/>
            </p:cNvSpPr>
            <p:nvPr/>
          </p:nvSpPr>
          <p:spPr bwMode="auto">
            <a:xfrm rot="2455810">
              <a:off x="4842027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Oval 119"/>
            <p:cNvSpPr>
              <a:spLocks noChangeArrowheads="1"/>
            </p:cNvSpPr>
            <p:nvPr/>
          </p:nvSpPr>
          <p:spPr bwMode="auto">
            <a:xfrm>
              <a:off x="5075742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Freeform 120"/>
            <p:cNvSpPr>
              <a:spLocks/>
            </p:cNvSpPr>
            <p:nvPr/>
          </p:nvSpPr>
          <p:spPr bwMode="auto">
            <a:xfrm rot="2455810">
              <a:off x="4959530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Freeform 121"/>
            <p:cNvSpPr>
              <a:spLocks/>
            </p:cNvSpPr>
            <p:nvPr/>
          </p:nvSpPr>
          <p:spPr bwMode="auto">
            <a:xfrm rot="2455810">
              <a:off x="5017636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Oval 123"/>
            <p:cNvSpPr>
              <a:spLocks noChangeArrowheads="1"/>
            </p:cNvSpPr>
            <p:nvPr/>
          </p:nvSpPr>
          <p:spPr bwMode="auto">
            <a:xfrm>
              <a:off x="5251351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Freeform 124"/>
            <p:cNvSpPr>
              <a:spLocks/>
            </p:cNvSpPr>
            <p:nvPr/>
          </p:nvSpPr>
          <p:spPr bwMode="auto">
            <a:xfrm rot="2455810">
              <a:off x="5135139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Freeform 125"/>
            <p:cNvSpPr>
              <a:spLocks/>
            </p:cNvSpPr>
            <p:nvPr/>
          </p:nvSpPr>
          <p:spPr bwMode="auto">
            <a:xfrm rot="2455810">
              <a:off x="5193245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Oval 127"/>
            <p:cNvSpPr>
              <a:spLocks noChangeArrowheads="1"/>
            </p:cNvSpPr>
            <p:nvPr/>
          </p:nvSpPr>
          <p:spPr bwMode="auto">
            <a:xfrm>
              <a:off x="5426960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Freeform 128"/>
            <p:cNvSpPr>
              <a:spLocks/>
            </p:cNvSpPr>
            <p:nvPr/>
          </p:nvSpPr>
          <p:spPr bwMode="auto">
            <a:xfrm rot="2455810">
              <a:off x="5310748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Freeform 129"/>
            <p:cNvSpPr>
              <a:spLocks/>
            </p:cNvSpPr>
            <p:nvPr/>
          </p:nvSpPr>
          <p:spPr bwMode="auto">
            <a:xfrm rot="2455810">
              <a:off x="5368854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Oval 131"/>
            <p:cNvSpPr>
              <a:spLocks noChangeArrowheads="1"/>
            </p:cNvSpPr>
            <p:nvPr/>
          </p:nvSpPr>
          <p:spPr bwMode="auto">
            <a:xfrm>
              <a:off x="5602568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Freeform 132"/>
            <p:cNvSpPr>
              <a:spLocks/>
            </p:cNvSpPr>
            <p:nvPr/>
          </p:nvSpPr>
          <p:spPr bwMode="auto">
            <a:xfrm rot="2455810">
              <a:off x="5486356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Freeform 133"/>
            <p:cNvSpPr>
              <a:spLocks/>
            </p:cNvSpPr>
            <p:nvPr/>
          </p:nvSpPr>
          <p:spPr bwMode="auto">
            <a:xfrm rot="2455810">
              <a:off x="5544462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Oval 135"/>
            <p:cNvSpPr>
              <a:spLocks noChangeArrowheads="1"/>
            </p:cNvSpPr>
            <p:nvPr/>
          </p:nvSpPr>
          <p:spPr bwMode="auto">
            <a:xfrm>
              <a:off x="5778177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Freeform 136"/>
            <p:cNvSpPr>
              <a:spLocks/>
            </p:cNvSpPr>
            <p:nvPr/>
          </p:nvSpPr>
          <p:spPr bwMode="auto">
            <a:xfrm rot="2455810">
              <a:off x="5661965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Freeform 137"/>
            <p:cNvSpPr>
              <a:spLocks/>
            </p:cNvSpPr>
            <p:nvPr/>
          </p:nvSpPr>
          <p:spPr bwMode="auto">
            <a:xfrm rot="2455810">
              <a:off x="5720071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Oval 139"/>
            <p:cNvSpPr>
              <a:spLocks noChangeArrowheads="1"/>
            </p:cNvSpPr>
            <p:nvPr/>
          </p:nvSpPr>
          <p:spPr bwMode="auto">
            <a:xfrm>
              <a:off x="5953786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Freeform 140"/>
            <p:cNvSpPr>
              <a:spLocks/>
            </p:cNvSpPr>
            <p:nvPr/>
          </p:nvSpPr>
          <p:spPr bwMode="auto">
            <a:xfrm rot="2455810">
              <a:off x="5837574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6" name="Freeform 141"/>
            <p:cNvSpPr>
              <a:spLocks/>
            </p:cNvSpPr>
            <p:nvPr/>
          </p:nvSpPr>
          <p:spPr bwMode="auto">
            <a:xfrm rot="2455810">
              <a:off x="5895680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Oval 143"/>
            <p:cNvSpPr>
              <a:spLocks noChangeArrowheads="1"/>
            </p:cNvSpPr>
            <p:nvPr/>
          </p:nvSpPr>
          <p:spPr bwMode="auto">
            <a:xfrm>
              <a:off x="6129395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Freeform 144"/>
            <p:cNvSpPr>
              <a:spLocks/>
            </p:cNvSpPr>
            <p:nvPr/>
          </p:nvSpPr>
          <p:spPr bwMode="auto">
            <a:xfrm rot="2455810">
              <a:off x="6013183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Freeform 145"/>
            <p:cNvSpPr>
              <a:spLocks/>
            </p:cNvSpPr>
            <p:nvPr/>
          </p:nvSpPr>
          <p:spPr bwMode="auto">
            <a:xfrm rot="2455810">
              <a:off x="6071289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Oval 147"/>
            <p:cNvSpPr>
              <a:spLocks noChangeArrowheads="1"/>
            </p:cNvSpPr>
            <p:nvPr/>
          </p:nvSpPr>
          <p:spPr bwMode="auto">
            <a:xfrm>
              <a:off x="6305004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48"/>
            <p:cNvSpPr>
              <a:spLocks/>
            </p:cNvSpPr>
            <p:nvPr/>
          </p:nvSpPr>
          <p:spPr bwMode="auto">
            <a:xfrm rot="2455810">
              <a:off x="6188792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49"/>
            <p:cNvSpPr>
              <a:spLocks/>
            </p:cNvSpPr>
            <p:nvPr/>
          </p:nvSpPr>
          <p:spPr bwMode="auto">
            <a:xfrm rot="2455810">
              <a:off x="6246898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Oval 151"/>
            <p:cNvSpPr>
              <a:spLocks noChangeArrowheads="1"/>
            </p:cNvSpPr>
            <p:nvPr/>
          </p:nvSpPr>
          <p:spPr bwMode="auto">
            <a:xfrm>
              <a:off x="6480613" y="5502291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52"/>
            <p:cNvSpPr>
              <a:spLocks/>
            </p:cNvSpPr>
            <p:nvPr/>
          </p:nvSpPr>
          <p:spPr bwMode="auto">
            <a:xfrm rot="2455810">
              <a:off x="6364401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53"/>
            <p:cNvSpPr>
              <a:spLocks/>
            </p:cNvSpPr>
            <p:nvPr/>
          </p:nvSpPr>
          <p:spPr bwMode="auto">
            <a:xfrm rot="2455810">
              <a:off x="6422507" y="5649336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Oval 156"/>
            <p:cNvSpPr>
              <a:spLocks noChangeArrowheads="1"/>
            </p:cNvSpPr>
            <p:nvPr/>
          </p:nvSpPr>
          <p:spPr bwMode="auto">
            <a:xfrm flipV="1">
              <a:off x="4900133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157"/>
            <p:cNvSpPr>
              <a:spLocks/>
            </p:cNvSpPr>
            <p:nvPr/>
          </p:nvSpPr>
          <p:spPr bwMode="auto">
            <a:xfrm rot="19144190" flipV="1">
              <a:off x="4783921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158"/>
            <p:cNvSpPr>
              <a:spLocks/>
            </p:cNvSpPr>
            <p:nvPr/>
          </p:nvSpPr>
          <p:spPr bwMode="auto">
            <a:xfrm rot="19144190" flipV="1">
              <a:off x="4842027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Oval 160"/>
            <p:cNvSpPr>
              <a:spLocks noChangeArrowheads="1"/>
            </p:cNvSpPr>
            <p:nvPr/>
          </p:nvSpPr>
          <p:spPr bwMode="auto">
            <a:xfrm flipV="1">
              <a:off x="5075742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161"/>
            <p:cNvSpPr>
              <a:spLocks/>
            </p:cNvSpPr>
            <p:nvPr/>
          </p:nvSpPr>
          <p:spPr bwMode="auto">
            <a:xfrm rot="19144190" flipV="1">
              <a:off x="4959530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162"/>
            <p:cNvSpPr>
              <a:spLocks/>
            </p:cNvSpPr>
            <p:nvPr/>
          </p:nvSpPr>
          <p:spPr bwMode="auto">
            <a:xfrm rot="19144190" flipV="1">
              <a:off x="5017636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Oval 164"/>
            <p:cNvSpPr>
              <a:spLocks noChangeArrowheads="1"/>
            </p:cNvSpPr>
            <p:nvPr/>
          </p:nvSpPr>
          <p:spPr bwMode="auto">
            <a:xfrm flipV="1">
              <a:off x="5251351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165"/>
            <p:cNvSpPr>
              <a:spLocks/>
            </p:cNvSpPr>
            <p:nvPr/>
          </p:nvSpPr>
          <p:spPr bwMode="auto">
            <a:xfrm rot="19144190" flipV="1">
              <a:off x="5135139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166"/>
            <p:cNvSpPr>
              <a:spLocks/>
            </p:cNvSpPr>
            <p:nvPr/>
          </p:nvSpPr>
          <p:spPr bwMode="auto">
            <a:xfrm rot="19144190" flipV="1">
              <a:off x="5193245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Oval 168"/>
            <p:cNvSpPr>
              <a:spLocks noChangeArrowheads="1"/>
            </p:cNvSpPr>
            <p:nvPr/>
          </p:nvSpPr>
          <p:spPr bwMode="auto">
            <a:xfrm flipV="1">
              <a:off x="5426960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169"/>
            <p:cNvSpPr>
              <a:spLocks/>
            </p:cNvSpPr>
            <p:nvPr/>
          </p:nvSpPr>
          <p:spPr bwMode="auto">
            <a:xfrm rot="19144190" flipV="1">
              <a:off x="5310748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170"/>
            <p:cNvSpPr>
              <a:spLocks/>
            </p:cNvSpPr>
            <p:nvPr/>
          </p:nvSpPr>
          <p:spPr bwMode="auto">
            <a:xfrm rot="19144190" flipV="1">
              <a:off x="5368854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Oval 172"/>
            <p:cNvSpPr>
              <a:spLocks noChangeArrowheads="1"/>
            </p:cNvSpPr>
            <p:nvPr/>
          </p:nvSpPr>
          <p:spPr bwMode="auto">
            <a:xfrm flipV="1">
              <a:off x="5602568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173"/>
            <p:cNvSpPr>
              <a:spLocks/>
            </p:cNvSpPr>
            <p:nvPr/>
          </p:nvSpPr>
          <p:spPr bwMode="auto">
            <a:xfrm rot="19144190" flipV="1">
              <a:off x="5486356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174"/>
            <p:cNvSpPr>
              <a:spLocks/>
            </p:cNvSpPr>
            <p:nvPr/>
          </p:nvSpPr>
          <p:spPr bwMode="auto">
            <a:xfrm rot="19144190" flipV="1">
              <a:off x="5544462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Oval 176"/>
            <p:cNvSpPr>
              <a:spLocks noChangeArrowheads="1"/>
            </p:cNvSpPr>
            <p:nvPr/>
          </p:nvSpPr>
          <p:spPr bwMode="auto">
            <a:xfrm flipV="1">
              <a:off x="5778177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Freeform 177"/>
            <p:cNvSpPr>
              <a:spLocks/>
            </p:cNvSpPr>
            <p:nvPr/>
          </p:nvSpPr>
          <p:spPr bwMode="auto">
            <a:xfrm rot="19144190" flipV="1">
              <a:off x="5661965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Freeform 178"/>
            <p:cNvSpPr>
              <a:spLocks/>
            </p:cNvSpPr>
            <p:nvPr/>
          </p:nvSpPr>
          <p:spPr bwMode="auto">
            <a:xfrm rot="19144190" flipV="1">
              <a:off x="5720071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Oval 180"/>
            <p:cNvSpPr>
              <a:spLocks noChangeArrowheads="1"/>
            </p:cNvSpPr>
            <p:nvPr/>
          </p:nvSpPr>
          <p:spPr bwMode="auto">
            <a:xfrm flipV="1">
              <a:off x="5953786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Freeform 181"/>
            <p:cNvSpPr>
              <a:spLocks/>
            </p:cNvSpPr>
            <p:nvPr/>
          </p:nvSpPr>
          <p:spPr bwMode="auto">
            <a:xfrm rot="19144190" flipV="1">
              <a:off x="5837574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Freeform 182"/>
            <p:cNvSpPr>
              <a:spLocks/>
            </p:cNvSpPr>
            <p:nvPr/>
          </p:nvSpPr>
          <p:spPr bwMode="auto">
            <a:xfrm rot="19144190" flipV="1">
              <a:off x="5895680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Oval 184"/>
            <p:cNvSpPr>
              <a:spLocks noChangeArrowheads="1"/>
            </p:cNvSpPr>
            <p:nvPr/>
          </p:nvSpPr>
          <p:spPr bwMode="auto">
            <a:xfrm flipV="1">
              <a:off x="6129395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Freeform 185"/>
            <p:cNvSpPr>
              <a:spLocks/>
            </p:cNvSpPr>
            <p:nvPr/>
          </p:nvSpPr>
          <p:spPr bwMode="auto">
            <a:xfrm rot="19144190" flipV="1">
              <a:off x="6013183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Freeform 186"/>
            <p:cNvSpPr>
              <a:spLocks/>
            </p:cNvSpPr>
            <p:nvPr/>
          </p:nvSpPr>
          <p:spPr bwMode="auto">
            <a:xfrm rot="19144190" flipV="1">
              <a:off x="6071289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Oval 188"/>
            <p:cNvSpPr>
              <a:spLocks noChangeArrowheads="1"/>
            </p:cNvSpPr>
            <p:nvPr/>
          </p:nvSpPr>
          <p:spPr bwMode="auto">
            <a:xfrm flipV="1">
              <a:off x="6305004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Freeform 189"/>
            <p:cNvSpPr>
              <a:spLocks/>
            </p:cNvSpPr>
            <p:nvPr/>
          </p:nvSpPr>
          <p:spPr bwMode="auto">
            <a:xfrm rot="19144190" flipV="1">
              <a:off x="6188792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Freeform 190"/>
            <p:cNvSpPr>
              <a:spLocks/>
            </p:cNvSpPr>
            <p:nvPr/>
          </p:nvSpPr>
          <p:spPr bwMode="auto">
            <a:xfrm rot="19144190" flipV="1">
              <a:off x="6246898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Oval 192"/>
            <p:cNvSpPr>
              <a:spLocks noChangeArrowheads="1"/>
            </p:cNvSpPr>
            <p:nvPr/>
          </p:nvSpPr>
          <p:spPr bwMode="auto">
            <a:xfrm flipV="1">
              <a:off x="6480613" y="6614928"/>
              <a:ext cx="117503" cy="147045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Freeform 193"/>
            <p:cNvSpPr>
              <a:spLocks/>
            </p:cNvSpPr>
            <p:nvPr/>
          </p:nvSpPr>
          <p:spPr bwMode="auto">
            <a:xfrm rot="19144190" flipV="1">
              <a:off x="6364401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Freeform 194"/>
            <p:cNvSpPr>
              <a:spLocks/>
            </p:cNvSpPr>
            <p:nvPr/>
          </p:nvSpPr>
          <p:spPr bwMode="auto">
            <a:xfrm rot="19144190" flipV="1">
              <a:off x="6422507" y="6168893"/>
              <a:ext cx="194977" cy="4460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AutoShape 202"/>
            <p:cNvSpPr>
              <a:spLocks noChangeArrowheads="1"/>
            </p:cNvSpPr>
            <p:nvPr/>
          </p:nvSpPr>
          <p:spPr bwMode="auto">
            <a:xfrm rot="16200000">
              <a:off x="5675699" y="5463002"/>
              <a:ext cx="147638" cy="526256"/>
            </a:xfrm>
            <a:prstGeom prst="can">
              <a:avLst>
                <a:gd name="adj" fmla="val 89113"/>
              </a:avLst>
            </a:prstGeom>
            <a:solidFill>
              <a:srgbClr val="7030A0"/>
            </a:solidFill>
            <a:ln w="127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" name="Group 209"/>
            <p:cNvGrpSpPr>
              <a:grpSpLocks/>
            </p:cNvGrpSpPr>
            <p:nvPr/>
          </p:nvGrpSpPr>
          <p:grpSpPr bwMode="auto">
            <a:xfrm rot="16200000">
              <a:off x="3948103" y="5742797"/>
              <a:ext cx="145257" cy="702470"/>
              <a:chOff x="2064" y="2478"/>
              <a:chExt cx="90" cy="544"/>
            </a:xfrm>
          </p:grpSpPr>
          <p:sp>
            <p:nvSpPr>
              <p:cNvPr id="187" name="Line 210"/>
              <p:cNvSpPr>
                <a:spLocks noChangeShapeType="1"/>
              </p:cNvSpPr>
              <p:nvPr/>
            </p:nvSpPr>
            <p:spPr bwMode="auto">
              <a:xfrm>
                <a:off x="2154" y="2478"/>
                <a:ext cx="0" cy="544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8" name="Line 211"/>
              <p:cNvSpPr>
                <a:spLocks noChangeShapeType="1"/>
              </p:cNvSpPr>
              <p:nvPr/>
            </p:nvSpPr>
            <p:spPr bwMode="auto">
              <a:xfrm flipV="1">
                <a:off x="2064" y="2478"/>
                <a:ext cx="0" cy="544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89" name="Text Box 214"/>
            <p:cNvSpPr txBox="1">
              <a:spLocks noChangeArrowheads="1"/>
            </p:cNvSpPr>
            <p:nvPr/>
          </p:nvSpPr>
          <p:spPr bwMode="auto">
            <a:xfrm>
              <a:off x="3788558" y="5464191"/>
              <a:ext cx="650082" cy="5500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K</a:t>
              </a:r>
              <a:r>
                <a:rPr kumimoji="0" lang="it-IT" sz="1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</a:t>
              </a:r>
              <a:endPara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-16"/>
            <a:ext cx="7772400" cy="11430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Transizioni di fase in membrana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 cstate="print"/>
          <a:srcRect l="50094"/>
          <a:stretch>
            <a:fillRect/>
          </a:stretch>
        </p:blipFill>
        <p:spPr bwMode="auto">
          <a:xfrm>
            <a:off x="-71470" y="3714752"/>
            <a:ext cx="334489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2740" name="Picture 4"/>
          <p:cNvPicPr>
            <a:picLocks noChangeAspect="1" noChangeArrowheads="1"/>
          </p:cNvPicPr>
          <p:nvPr/>
        </p:nvPicPr>
        <p:blipFill>
          <a:blip r:embed="rId3" cstate="print"/>
          <a:srcRect l="28564" t="25390" r="23828" b="10156"/>
          <a:stretch>
            <a:fillRect/>
          </a:stretch>
        </p:blipFill>
        <p:spPr bwMode="auto">
          <a:xfrm>
            <a:off x="5429256" y="2000240"/>
            <a:ext cx="372884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 r="52037"/>
          <a:stretch>
            <a:fillRect/>
          </a:stretch>
        </p:blipFill>
        <p:spPr bwMode="auto">
          <a:xfrm>
            <a:off x="0" y="857232"/>
            <a:ext cx="321467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2741" name="Picture 5"/>
          <p:cNvPicPr>
            <a:picLocks noChangeAspect="1" noChangeArrowheads="1"/>
          </p:cNvPicPr>
          <p:nvPr/>
        </p:nvPicPr>
        <p:blipFill>
          <a:blip r:embed="rId4" cstate="print"/>
          <a:srcRect b="20833"/>
          <a:stretch>
            <a:fillRect/>
          </a:stretch>
        </p:blipFill>
        <p:spPr bwMode="auto">
          <a:xfrm>
            <a:off x="3127064" y="978683"/>
            <a:ext cx="2445068" cy="230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2742" name="Picture 6"/>
          <p:cNvPicPr>
            <a:picLocks noChangeAspect="1" noChangeArrowheads="1"/>
          </p:cNvPicPr>
          <p:nvPr/>
        </p:nvPicPr>
        <p:blipFill>
          <a:blip r:embed="rId5" cstate="print"/>
          <a:srcRect b="20391"/>
          <a:stretch>
            <a:fillRect/>
          </a:stretch>
        </p:blipFill>
        <p:spPr bwMode="auto">
          <a:xfrm>
            <a:off x="3214678" y="3836210"/>
            <a:ext cx="2428875" cy="230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-16"/>
            <a:ext cx="7772400" cy="1143000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Transizioni di fase in membrana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246472" y="5786454"/>
            <a:ext cx="22146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0070C0"/>
                </a:solidFill>
              </a:rPr>
              <a:t>Biophys</a:t>
            </a:r>
            <a:r>
              <a:rPr lang="en-US" sz="1400" dirty="0" smtClean="0">
                <a:solidFill>
                  <a:srgbClr val="0070C0"/>
                </a:solidFill>
              </a:rPr>
              <a:t>. J. 2000, 78: 290 </a:t>
            </a:r>
            <a:endParaRPr lang="it-IT" sz="1400" dirty="0">
              <a:solidFill>
                <a:srgbClr val="0070C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4857760"/>
            <a:ext cx="1674668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14282" y="857232"/>
          <a:ext cx="3429024" cy="3799063"/>
        </p:xfrm>
        <a:graphic>
          <a:graphicData uri="http://schemas.openxmlformats.org/presentationml/2006/ole">
            <p:oleObj spid="_x0000_s340994" name="KGPlot" r:id="rId4" imgW="5295600" imgH="5867280" progId="KGraph_Plot">
              <p:embed/>
            </p:oleObj>
          </a:graphicData>
        </a:graphic>
      </p:graphicFrame>
      <p:sp>
        <p:nvSpPr>
          <p:cNvPr id="11" name="Rettangolo 10"/>
          <p:cNvSpPr/>
          <p:nvPr/>
        </p:nvSpPr>
        <p:spPr>
          <a:xfrm>
            <a:off x="2643174" y="4286256"/>
            <a:ext cx="4286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>
                <a:solidFill>
                  <a:srgbClr val="0070C0"/>
                </a:solidFill>
              </a:rPr>
              <a:t>Bocchinfuso et al., J. </a:t>
            </a:r>
            <a:r>
              <a:rPr lang="en-US" sz="1400" dirty="0" err="1" smtClean="0">
                <a:solidFill>
                  <a:srgbClr val="0070C0"/>
                </a:solidFill>
              </a:rPr>
              <a:t>Pept</a:t>
            </a:r>
            <a:r>
              <a:rPr lang="en-US" sz="1400" dirty="0" smtClean="0">
                <a:solidFill>
                  <a:srgbClr val="0070C0"/>
                </a:solidFill>
              </a:rPr>
              <a:t>. Sci., 2009</a:t>
            </a:r>
            <a:endParaRPr lang="it-IT" sz="1400" dirty="0">
              <a:solidFill>
                <a:srgbClr val="0070C0"/>
              </a:solidFill>
            </a:endParaRPr>
          </a:p>
        </p:txBody>
      </p:sp>
      <p:graphicFrame>
        <p:nvGraphicFramePr>
          <p:cNvPr id="35843" name="Object 3"/>
          <p:cNvGraphicFramePr>
            <a:graphicFrameLocks noChangeAspect="1"/>
          </p:cNvGraphicFramePr>
          <p:nvPr/>
        </p:nvGraphicFramePr>
        <p:xfrm>
          <a:off x="4994830" y="1071546"/>
          <a:ext cx="4077764" cy="3500462"/>
        </p:xfrm>
        <a:graphic>
          <a:graphicData uri="http://schemas.openxmlformats.org/presentationml/2006/ole">
            <p:oleObj spid="_x0000_s340995" name="KGPlot" r:id="rId5" imgW="5651280" imgH="485136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031332"/>
            <a:ext cx="5715040" cy="4826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3521104" y="266688"/>
            <a:ext cx="1371600" cy="1308100"/>
            <a:chOff x="1296" y="2928"/>
            <a:chExt cx="864" cy="824"/>
          </a:xfrm>
        </p:grpSpPr>
        <p:sp>
          <p:nvSpPr>
            <p:cNvPr id="9" name="Oval 14"/>
            <p:cNvSpPr>
              <a:spLocks noChangeArrowheads="1"/>
            </p:cNvSpPr>
            <p:nvPr/>
          </p:nvSpPr>
          <p:spPr bwMode="auto">
            <a:xfrm rot="19655941" flipV="1">
              <a:off x="1536" y="3456"/>
              <a:ext cx="38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1368" y="3600"/>
              <a:ext cx="216" cy="152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24" y="144"/>
                </a:cxn>
                <a:cxn ang="0">
                  <a:pos x="216" y="48"/>
                </a:cxn>
              </a:cxnLst>
              <a:rect l="0" t="0" r="r" b="b"/>
              <a:pathLst>
                <a:path w="216" h="152">
                  <a:moveTo>
                    <a:pt x="72" y="0"/>
                  </a:moveTo>
                  <a:cubicBezTo>
                    <a:pt x="36" y="68"/>
                    <a:pt x="0" y="136"/>
                    <a:pt x="24" y="144"/>
                  </a:cubicBezTo>
                  <a:cubicBezTo>
                    <a:pt x="48" y="152"/>
                    <a:pt x="184" y="64"/>
                    <a:pt x="216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>
              <a:off x="1296" y="3312"/>
              <a:ext cx="864" cy="288"/>
            </a:xfrm>
            <a:custGeom>
              <a:avLst/>
              <a:gdLst>
                <a:gd name="G0" fmla="+- 3275 0 0"/>
                <a:gd name="G1" fmla="+- 21600 0 3275"/>
                <a:gd name="G2" fmla="*/ 3275 1 2"/>
                <a:gd name="G3" fmla="+- 21600 0 G2"/>
                <a:gd name="G4" fmla="+/ 3275 21600 2"/>
                <a:gd name="G5" fmla="+/ G1 0 2"/>
                <a:gd name="G6" fmla="*/ 21600 21600 3275"/>
                <a:gd name="G7" fmla="*/ G6 1 2"/>
                <a:gd name="G8" fmla="+- 21600 0 G7"/>
                <a:gd name="G9" fmla="*/ 21600 1 2"/>
                <a:gd name="G10" fmla="+- 3275 0 G9"/>
                <a:gd name="G11" fmla="?: G10 G8 0"/>
                <a:gd name="G12" fmla="?: G10 G7 21600"/>
                <a:gd name="T0" fmla="*/ 19962 w 21600"/>
                <a:gd name="T1" fmla="*/ 10800 h 21600"/>
                <a:gd name="T2" fmla="*/ 10800 w 21600"/>
                <a:gd name="T3" fmla="*/ 21600 h 21600"/>
                <a:gd name="T4" fmla="*/ 1638 w 21600"/>
                <a:gd name="T5" fmla="*/ 10800 h 21600"/>
                <a:gd name="T6" fmla="*/ 10800 w 21600"/>
                <a:gd name="T7" fmla="*/ 0 h 21600"/>
                <a:gd name="T8" fmla="*/ 3438 w 21600"/>
                <a:gd name="T9" fmla="*/ 3438 h 21600"/>
                <a:gd name="T10" fmla="*/ 18162 w 21600"/>
                <a:gd name="T11" fmla="*/ 1816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275" y="21600"/>
                  </a:lnTo>
                  <a:lnTo>
                    <a:pt x="1832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>
              <a:off x="1680" y="2928"/>
              <a:ext cx="288" cy="240"/>
            </a:xfrm>
            <a:prstGeom prst="hexagon">
              <a:avLst>
                <a:gd name="adj" fmla="val 30000"/>
                <a:gd name="vf" fmla="val 115470"/>
              </a:avLst>
            </a:prstGeom>
            <a:solidFill>
              <a:srgbClr val="ED181E"/>
            </a:solidFill>
            <a:ln w="9525">
              <a:solidFill>
                <a:srgbClr val="FF921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grpSp>
        <p:nvGrpSpPr>
          <p:cNvPr id="13" name="Group 22"/>
          <p:cNvGrpSpPr>
            <a:grpSpLocks/>
          </p:cNvGrpSpPr>
          <p:nvPr/>
        </p:nvGrpSpPr>
        <p:grpSpPr bwMode="auto">
          <a:xfrm>
            <a:off x="7254904" y="800088"/>
            <a:ext cx="1460500" cy="914400"/>
            <a:chOff x="2920" y="3456"/>
            <a:chExt cx="920" cy="576"/>
          </a:xfrm>
        </p:grpSpPr>
        <p:sp>
          <p:nvSpPr>
            <p:cNvPr id="14" name="AutoShape 20"/>
            <p:cNvSpPr>
              <a:spLocks noChangeArrowheads="1"/>
            </p:cNvSpPr>
            <p:nvPr/>
          </p:nvSpPr>
          <p:spPr bwMode="auto">
            <a:xfrm>
              <a:off x="3264" y="3456"/>
              <a:ext cx="288" cy="240"/>
            </a:xfrm>
            <a:prstGeom prst="hexagon">
              <a:avLst>
                <a:gd name="adj" fmla="val 30000"/>
                <a:gd name="vf" fmla="val 115470"/>
              </a:avLst>
            </a:prstGeom>
            <a:solidFill>
              <a:srgbClr val="ED181E"/>
            </a:solidFill>
            <a:ln w="9525">
              <a:solidFill>
                <a:srgbClr val="FF9218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 rot="598586" flipV="1">
              <a:off x="3168" y="3888"/>
              <a:ext cx="384" cy="14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6" name="AutoShape 19"/>
            <p:cNvSpPr>
              <a:spLocks noChangeArrowheads="1"/>
            </p:cNvSpPr>
            <p:nvPr/>
          </p:nvSpPr>
          <p:spPr bwMode="auto">
            <a:xfrm>
              <a:off x="2976" y="3504"/>
              <a:ext cx="864" cy="288"/>
            </a:xfrm>
            <a:custGeom>
              <a:avLst/>
              <a:gdLst>
                <a:gd name="G0" fmla="+- 3275 0 0"/>
                <a:gd name="G1" fmla="+- 21600 0 3275"/>
                <a:gd name="G2" fmla="*/ 3275 1 2"/>
                <a:gd name="G3" fmla="+- 21600 0 G2"/>
                <a:gd name="G4" fmla="+/ 3275 21600 2"/>
                <a:gd name="G5" fmla="+/ G1 0 2"/>
                <a:gd name="G6" fmla="*/ 21600 21600 3275"/>
                <a:gd name="G7" fmla="*/ G6 1 2"/>
                <a:gd name="G8" fmla="+- 21600 0 G7"/>
                <a:gd name="G9" fmla="*/ 21600 1 2"/>
                <a:gd name="G10" fmla="+- 3275 0 G9"/>
                <a:gd name="G11" fmla="?: G10 G8 0"/>
                <a:gd name="G12" fmla="?: G10 G7 21600"/>
                <a:gd name="T0" fmla="*/ 19962 w 21600"/>
                <a:gd name="T1" fmla="*/ 10800 h 21600"/>
                <a:gd name="T2" fmla="*/ 10800 w 21600"/>
                <a:gd name="T3" fmla="*/ 21600 h 21600"/>
                <a:gd name="T4" fmla="*/ 1638 w 21600"/>
                <a:gd name="T5" fmla="*/ 10800 h 21600"/>
                <a:gd name="T6" fmla="*/ 10800 w 21600"/>
                <a:gd name="T7" fmla="*/ 0 h 21600"/>
                <a:gd name="T8" fmla="*/ 3438 w 21600"/>
                <a:gd name="T9" fmla="*/ 3438 h 21600"/>
                <a:gd name="T10" fmla="*/ 18162 w 21600"/>
                <a:gd name="T11" fmla="*/ 1816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275" y="21600"/>
                  </a:lnTo>
                  <a:lnTo>
                    <a:pt x="1832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920" y="3792"/>
              <a:ext cx="248" cy="144"/>
            </a:xfrm>
            <a:custGeom>
              <a:avLst/>
              <a:gdLst/>
              <a:ahLst/>
              <a:cxnLst>
                <a:cxn ang="0">
                  <a:pos x="200" y="0"/>
                </a:cxn>
                <a:cxn ang="0">
                  <a:pos x="8" y="96"/>
                </a:cxn>
                <a:cxn ang="0">
                  <a:pos x="248" y="144"/>
                </a:cxn>
              </a:cxnLst>
              <a:rect l="0" t="0" r="r" b="b"/>
              <a:pathLst>
                <a:path w="248" h="144">
                  <a:moveTo>
                    <a:pt x="200" y="0"/>
                  </a:moveTo>
                  <a:cubicBezTo>
                    <a:pt x="100" y="36"/>
                    <a:pt x="0" y="72"/>
                    <a:pt x="8" y="96"/>
                  </a:cubicBezTo>
                  <a:cubicBezTo>
                    <a:pt x="16" y="120"/>
                    <a:pt x="208" y="136"/>
                    <a:pt x="248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8" name="AutoShape 25"/>
          <p:cNvSpPr>
            <a:spLocks noChangeArrowheads="1"/>
          </p:cNvSpPr>
          <p:nvPr/>
        </p:nvSpPr>
        <p:spPr bwMode="auto">
          <a:xfrm>
            <a:off x="5578504" y="876288"/>
            <a:ext cx="990600" cy="457200"/>
          </a:xfrm>
          <a:prstGeom prst="leftRightArrow">
            <a:avLst>
              <a:gd name="adj1" fmla="val 50000"/>
              <a:gd name="adj2" fmla="val 43333"/>
            </a:avLst>
          </a:prstGeom>
          <a:solidFill>
            <a:srgbClr val="E6E658"/>
          </a:solidFill>
          <a:ln w="9525">
            <a:solidFill>
              <a:srgbClr val="FF9218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19" name="Picture 7" descr="beta.gif                                                       00009417Macintosh HD                   BA5C7A77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-24"/>
            <a:ext cx="2544763" cy="2151063"/>
          </a:xfrm>
          <a:prstGeom prst="rect">
            <a:avLst/>
          </a:prstGeom>
          <a:noFill/>
          <a:effectLst>
            <a:outerShdw dist="107763" dir="2700000" algn="ctr" rotWithShape="0">
              <a:srgbClr val="808080"/>
            </a:outerShdw>
          </a:effectLst>
        </p:spPr>
      </p:pic>
      <p:pic>
        <p:nvPicPr>
          <p:cNvPr id="3717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4429137"/>
            <a:ext cx="1219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/>
      </p:sp>
      <p:pic>
        <p:nvPicPr>
          <p:cNvPr id="3706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231" y="0"/>
            <a:ext cx="851834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57422" y="0"/>
            <a:ext cx="4529142" cy="1143000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Red-edge</a:t>
            </a:r>
            <a:r>
              <a:rPr lang="it-IT" dirty="0" smtClean="0"/>
              <a:t> </a:t>
            </a:r>
            <a:r>
              <a:rPr lang="it-IT" dirty="0" err="1" smtClean="0"/>
              <a:t>excitation</a:t>
            </a:r>
            <a:endParaRPr lang="it-IT" dirty="0"/>
          </a:p>
        </p:txBody>
      </p:sp>
      <p:pic>
        <p:nvPicPr>
          <p:cNvPr id="420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4391025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90126" y="1643050"/>
            <a:ext cx="475387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/>
          <p:cNvSpPr txBox="1"/>
          <p:nvPr/>
        </p:nvSpPr>
        <p:spPr>
          <a:xfrm>
            <a:off x="2786050" y="5643578"/>
            <a:ext cx="3968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Eccezione alla regola di </a:t>
            </a:r>
            <a:r>
              <a:rPr lang="it-IT" sz="2400" dirty="0" err="1" smtClean="0"/>
              <a:t>Kasha</a:t>
            </a:r>
            <a:r>
              <a:rPr lang="it-IT" sz="2400" dirty="0" smtClean="0"/>
              <a:t>!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28794" y="0"/>
            <a:ext cx="4529142" cy="1143000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Red-edge</a:t>
            </a:r>
            <a:r>
              <a:rPr lang="it-IT" dirty="0" smtClean="0"/>
              <a:t> </a:t>
            </a:r>
            <a:r>
              <a:rPr lang="it-IT" dirty="0" err="1" smtClean="0"/>
              <a:t>excitation</a:t>
            </a:r>
            <a:endParaRPr lang="it-IT" dirty="0"/>
          </a:p>
        </p:txBody>
      </p:sp>
      <p:pic>
        <p:nvPicPr>
          <p:cNvPr id="420867" name="Picture 3"/>
          <p:cNvPicPr>
            <a:picLocks noChangeAspect="1" noChangeArrowheads="1"/>
          </p:cNvPicPr>
          <p:nvPr/>
        </p:nvPicPr>
        <p:blipFill>
          <a:blip r:embed="rId2" cstate="print"/>
          <a:srcRect b="23958"/>
          <a:stretch>
            <a:fillRect/>
          </a:stretch>
        </p:blipFill>
        <p:spPr bwMode="auto">
          <a:xfrm>
            <a:off x="0" y="1142984"/>
            <a:ext cx="3946419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8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1428736"/>
            <a:ext cx="2971803" cy="4596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14290"/>
            <a:ext cx="4603740" cy="658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250030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Segnale di fondo:</a:t>
            </a:r>
            <a:br>
              <a:rPr lang="it-IT" dirty="0" smtClean="0"/>
            </a:br>
            <a:r>
              <a:rPr lang="it-IT" dirty="0" smtClean="0"/>
              <a:t>diffusione elastica ed anelastica della luce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42910" y="5476884"/>
            <a:ext cx="7529538" cy="1381116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Perché vediamo la luce del laser </a:t>
            </a:r>
            <a:br>
              <a:rPr lang="it-IT" dirty="0" smtClean="0"/>
            </a:br>
            <a:r>
              <a:rPr lang="it-IT" dirty="0" smtClean="0"/>
              <a:t>anche osservando a 90°?</a:t>
            </a:r>
            <a:endParaRPr lang="it-IT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0"/>
            <a:ext cx="6500838" cy="5244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9" y="3571876"/>
            <a:ext cx="5148261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4762502" cy="3571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Scattering</a:t>
            </a:r>
            <a:r>
              <a:rPr lang="it-IT" dirty="0" smtClean="0"/>
              <a:t> </a:t>
            </a:r>
            <a:r>
              <a:rPr lang="it-IT" dirty="0" err="1" smtClean="0"/>
              <a:t>Rayleigh</a:t>
            </a:r>
            <a:endParaRPr lang="it-IT" dirty="0"/>
          </a:p>
        </p:txBody>
      </p:sp>
      <p:pic>
        <p:nvPicPr>
          <p:cNvPr id="7" name="Segnaposto grafico 6" descr="rayle.gif"/>
          <p:cNvPicPr>
            <a:picLocks noGrp="1" noChangeAspect="1"/>
          </p:cNvPicPr>
          <p:nvPr>
            <p:ph type="chart"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-125322" y="1857364"/>
            <a:ext cx="9231988" cy="3571900"/>
          </a:xfrm>
        </p:spPr>
      </p:pic>
      <p:sp>
        <p:nvSpPr>
          <p:cNvPr id="9" name="CasellaDiTesto 8"/>
          <p:cNvSpPr txBox="1"/>
          <p:nvPr/>
        </p:nvSpPr>
        <p:spPr>
          <a:xfrm>
            <a:off x="221557" y="5812713"/>
            <a:ext cx="87212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 smtClean="0"/>
              <a:t>È una diffusione elastica. </a:t>
            </a:r>
            <a:br>
              <a:rPr lang="it-IT" sz="2400" dirty="0" smtClean="0"/>
            </a:br>
            <a:r>
              <a:rPr lang="it-IT" sz="2400" dirty="0" smtClean="0"/>
              <a:t>L’energia e la lunghezza d’onda della radiazione vengono conservate.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8034" name="Object 2"/>
          <p:cNvGraphicFramePr>
            <a:graphicFrameLocks noChangeAspect="1"/>
          </p:cNvGraphicFramePr>
          <p:nvPr/>
        </p:nvGraphicFramePr>
        <p:xfrm>
          <a:off x="857224" y="2285992"/>
          <a:ext cx="1406525" cy="1214437"/>
        </p:xfrm>
        <a:graphic>
          <a:graphicData uri="http://schemas.openxmlformats.org/presentationml/2006/ole">
            <p:oleObj spid="_x0000_s428034" name="Equazione" r:id="rId3" imgW="469800" imgH="406080" progId="Equation.3">
              <p:embed/>
            </p:oleObj>
          </a:graphicData>
        </a:graphic>
      </p:graphicFrame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6729" y="571480"/>
            <a:ext cx="6547271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0"/>
            <a:ext cx="3571900" cy="268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7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442" y="2643182"/>
            <a:ext cx="8087524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5480375"/>
            <a:ext cx="1817700" cy="137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5464983"/>
            <a:ext cx="1857356" cy="139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93" name="Picture 9"/>
          <p:cNvPicPr>
            <a:picLocks noChangeAspect="1" noChangeArrowheads="1"/>
          </p:cNvPicPr>
          <p:nvPr/>
        </p:nvPicPr>
        <p:blipFill>
          <a:blip r:embed="rId3" cstate="print"/>
          <a:srcRect b="20333"/>
          <a:stretch>
            <a:fillRect/>
          </a:stretch>
        </p:blipFill>
        <p:spPr bwMode="auto">
          <a:xfrm>
            <a:off x="5357818" y="1428736"/>
            <a:ext cx="3195652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5500694" y="642918"/>
            <a:ext cx="2605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/>
              <a:t>Visione quantistica</a:t>
            </a:r>
            <a:endParaRPr lang="it-IT" sz="2400" b="1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0" y="5094944"/>
            <a:ext cx="442912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 indent="-87313">
              <a:buFont typeface="Arial" pitchFamily="34" charset="0"/>
              <a:buChar char="•"/>
            </a:pPr>
            <a:r>
              <a:rPr lang="it-IT" dirty="0" smtClean="0"/>
              <a:t>Il dipolo indotto oscilla alla stessa frequenza del campo applicato.</a:t>
            </a:r>
          </a:p>
          <a:p>
            <a:pPr marL="87313" indent="-87313">
              <a:buFont typeface="Arial" pitchFamily="34" charset="0"/>
              <a:buChar char="•"/>
            </a:pPr>
            <a:r>
              <a:rPr lang="it-IT" dirty="0" smtClean="0"/>
              <a:t>Un dipolo oscillante emette radiazione.</a:t>
            </a:r>
          </a:p>
          <a:p>
            <a:pPr marL="87313" indent="-87313">
              <a:buFont typeface="Arial" pitchFamily="34" charset="0"/>
              <a:buChar char="•"/>
            </a:pPr>
            <a:r>
              <a:rPr lang="it-IT" dirty="0" smtClean="0"/>
              <a:t>La molecola emette radiazione della stessa frequenza di quella incidente.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1142976" y="571480"/>
            <a:ext cx="2152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/>
              <a:t>Visione classica</a:t>
            </a:r>
            <a:endParaRPr lang="it-IT" sz="2400" b="1" dirty="0"/>
          </a:p>
        </p:txBody>
      </p:sp>
      <p:graphicFrame>
        <p:nvGraphicFramePr>
          <p:cNvPr id="425996" name="Object 12"/>
          <p:cNvGraphicFramePr>
            <a:graphicFrameLocks noChangeAspect="1"/>
          </p:cNvGraphicFramePr>
          <p:nvPr/>
        </p:nvGraphicFramePr>
        <p:xfrm>
          <a:off x="3000364" y="2594614"/>
          <a:ext cx="1406525" cy="720725"/>
        </p:xfrm>
        <a:graphic>
          <a:graphicData uri="http://schemas.openxmlformats.org/presentationml/2006/ole">
            <p:oleObj spid="_x0000_s425996" name="Equazione" r:id="rId4" imgW="469800" imgH="241200" progId="Equation.3">
              <p:embed/>
            </p:oleObj>
          </a:graphicData>
        </a:graphic>
      </p:graphicFrame>
      <p:pic>
        <p:nvPicPr>
          <p:cNvPr id="42599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1165854"/>
            <a:ext cx="2428892" cy="378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214446"/>
            <a:ext cx="4500562" cy="4071942"/>
          </a:xfrm>
        </p:spPr>
        <p:txBody>
          <a:bodyPr>
            <a:normAutofit lnSpcReduction="10000"/>
          </a:bodyPr>
          <a:lstStyle/>
          <a:p>
            <a:r>
              <a:rPr lang="it-IT" sz="2400" dirty="0" smtClean="0"/>
              <a:t>Normalmente la diffusione elastica non crea problemi perché è alla lunghezza d’onda di eccitazione (mentre la fluorescenza è a lunghezze d’onda maggiori).</a:t>
            </a:r>
          </a:p>
          <a:p>
            <a:endParaRPr lang="it-IT" sz="2400" dirty="0" smtClean="0"/>
          </a:p>
          <a:p>
            <a:r>
              <a:rPr lang="it-IT" sz="2400" dirty="0" smtClean="0"/>
              <a:t>E’ dovuta essenzialmente al solvente (</a:t>
            </a:r>
            <a:r>
              <a:rPr lang="it-IT" sz="2400" dirty="0" err="1" smtClean="0"/>
              <a:t>C</a:t>
            </a:r>
            <a:r>
              <a:rPr lang="it-IT" sz="2400" baseline="-25000" dirty="0" err="1" smtClean="0"/>
              <a:t>solvente</a:t>
            </a:r>
            <a:r>
              <a:rPr lang="it-IT" sz="2400" dirty="0" smtClean="0"/>
              <a:t>&gt;&gt;</a:t>
            </a:r>
            <a:r>
              <a:rPr lang="it-IT" sz="2400" dirty="0" err="1" smtClean="0"/>
              <a:t>C</a:t>
            </a:r>
            <a:r>
              <a:rPr lang="it-IT" sz="2400" baseline="-25000" dirty="0" err="1" smtClean="0"/>
              <a:t>soluto</a:t>
            </a:r>
            <a:r>
              <a:rPr lang="it-IT" sz="2400" dirty="0" smtClean="0"/>
              <a:t>). Si può sottrarre misurando uno spettro del solo solvente.</a:t>
            </a:r>
            <a:endParaRPr lang="it-IT" sz="2400" baseline="-25000" dirty="0"/>
          </a:p>
        </p:txBody>
      </p:sp>
      <p:graphicFrame>
        <p:nvGraphicFramePr>
          <p:cNvPr id="429058" name="Object 2"/>
          <p:cNvGraphicFramePr>
            <a:graphicFrameLocks noChangeAspect="1"/>
          </p:cNvGraphicFramePr>
          <p:nvPr/>
        </p:nvGraphicFramePr>
        <p:xfrm>
          <a:off x="4429125" y="52388"/>
          <a:ext cx="3797300" cy="3467100"/>
        </p:xfrm>
        <a:graphic>
          <a:graphicData uri="http://schemas.openxmlformats.org/presentationml/2006/ole">
            <p:oleObj spid="_x0000_s429058" name="KGPlot" r:id="rId3" imgW="6006960" imgH="5486400" progId="KGraph_Plot">
              <p:embed/>
            </p:oleObj>
          </a:graphicData>
        </a:graphic>
      </p:graphicFrame>
      <p:graphicFrame>
        <p:nvGraphicFramePr>
          <p:cNvPr id="429059" name="Object 3"/>
          <p:cNvGraphicFramePr>
            <a:graphicFrameLocks noChangeAspect="1"/>
          </p:cNvGraphicFramePr>
          <p:nvPr/>
        </p:nvGraphicFramePr>
        <p:xfrm>
          <a:off x="4429124" y="3286124"/>
          <a:ext cx="3823830" cy="3500462"/>
        </p:xfrm>
        <a:graphic>
          <a:graphicData uri="http://schemas.openxmlformats.org/presentationml/2006/ole">
            <p:oleObj spid="_x0000_s429059" name="KGPlot" r:id="rId4" imgW="6006960" imgH="549900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/>
          <a:lstStyle/>
          <a:p>
            <a:r>
              <a:rPr lang="it-IT" dirty="0" smtClean="0"/>
              <a:t>Diffusione </a:t>
            </a:r>
            <a:r>
              <a:rPr lang="it-IT" dirty="0" err="1" smtClean="0"/>
              <a:t>Raman</a:t>
            </a:r>
            <a:r>
              <a:rPr lang="it-IT" dirty="0" smtClean="0"/>
              <a:t> (anelastica)</a:t>
            </a:r>
            <a:endParaRPr lang="it-IT" dirty="0"/>
          </a:p>
        </p:txBody>
      </p:sp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2" cstate="print"/>
          <a:srcRect l="6889" t="16279" r="11679" b="26744"/>
          <a:stretch>
            <a:fillRect/>
          </a:stretch>
        </p:blipFill>
        <p:spPr bwMode="auto">
          <a:xfrm>
            <a:off x="714348" y="1357298"/>
            <a:ext cx="7286676" cy="35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574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4072" y="4357694"/>
            <a:ext cx="297992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 cstate="print"/>
          <a:srcRect t="15934" b="20333"/>
          <a:stretch>
            <a:fillRect/>
          </a:stretch>
        </p:blipFill>
        <p:spPr bwMode="auto">
          <a:xfrm>
            <a:off x="0" y="4286256"/>
            <a:ext cx="3195652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857232"/>
          </a:xfrm>
        </p:spPr>
        <p:txBody>
          <a:bodyPr/>
          <a:lstStyle/>
          <a:p>
            <a:r>
              <a:rPr lang="it-IT" dirty="0" err="1" smtClean="0"/>
              <a:t>Stokes</a:t>
            </a:r>
            <a:r>
              <a:rPr lang="it-IT" dirty="0" smtClean="0"/>
              <a:t> ed </a:t>
            </a:r>
            <a:r>
              <a:rPr lang="it-IT" dirty="0" err="1" smtClean="0"/>
              <a:t>anti-Stokes</a:t>
            </a:r>
            <a:endParaRPr lang="it-IT" dirty="0"/>
          </a:p>
        </p:txBody>
      </p:sp>
      <p:pic>
        <p:nvPicPr>
          <p:cNvPr id="432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1134" y="857232"/>
            <a:ext cx="5808386" cy="30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2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62632"/>
            <a:ext cx="3053970" cy="995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3357554" y="6143644"/>
            <a:ext cx="5786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 T ambiente normalmente la linea </a:t>
            </a:r>
            <a:r>
              <a:rPr lang="it-IT" sz="2400" dirty="0" err="1" smtClean="0"/>
              <a:t>anti-Stokes</a:t>
            </a:r>
            <a:r>
              <a:rPr lang="it-IT" sz="2400" dirty="0" smtClean="0"/>
              <a:t> non si vede.</a:t>
            </a:r>
            <a:endParaRPr lang="it-IT" sz="2400" dirty="0"/>
          </a:p>
        </p:txBody>
      </p:sp>
      <p:pic>
        <p:nvPicPr>
          <p:cNvPr id="432132" name="Picture 4"/>
          <p:cNvPicPr>
            <a:picLocks noChangeAspect="1" noChangeArrowheads="1"/>
          </p:cNvPicPr>
          <p:nvPr/>
        </p:nvPicPr>
        <p:blipFill>
          <a:blip r:embed="rId4" cstate="print"/>
          <a:srcRect t="27110" b="23018"/>
          <a:stretch>
            <a:fillRect/>
          </a:stretch>
        </p:blipFill>
        <p:spPr bwMode="auto">
          <a:xfrm>
            <a:off x="1500167" y="3773340"/>
            <a:ext cx="6357981" cy="2370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0"/>
            <a:ext cx="7772400" cy="1143000"/>
          </a:xfrm>
        </p:spPr>
        <p:txBody>
          <a:bodyPr/>
          <a:lstStyle/>
          <a:p>
            <a:r>
              <a:rPr lang="it-IT" dirty="0" smtClean="0"/>
              <a:t>Visione classica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643050"/>
            <a:ext cx="4500562" cy="1428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smtClean="0"/>
              <a:t>Se la molecola vibra, con frequenza </a:t>
            </a:r>
            <a:r>
              <a:rPr lang="it-IT" sz="2400" dirty="0" err="1" smtClean="0">
                <a:latin typeface="Symbol" pitchFamily="18" charset="2"/>
              </a:rPr>
              <a:t>w</a:t>
            </a:r>
            <a:r>
              <a:rPr lang="it-IT" sz="2400" baseline="-25000" dirty="0" err="1" smtClean="0"/>
              <a:t>m</a:t>
            </a:r>
            <a:r>
              <a:rPr lang="it-IT" sz="2400" dirty="0" smtClean="0"/>
              <a:t>, la sua polarizzabilità cambierà con la stessa frequenza.</a:t>
            </a:r>
            <a:endParaRPr lang="it-IT" sz="2400" dirty="0"/>
          </a:p>
        </p:txBody>
      </p:sp>
      <p:pic>
        <p:nvPicPr>
          <p:cNvPr id="433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000240"/>
            <a:ext cx="2081020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786058"/>
            <a:ext cx="299653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5" y="1214422"/>
            <a:ext cx="2617993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3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28" y="3714752"/>
            <a:ext cx="6843760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egnaposto testo 2"/>
          <p:cNvSpPr txBox="1">
            <a:spLocks/>
          </p:cNvSpPr>
          <p:nvPr/>
        </p:nvSpPr>
        <p:spPr>
          <a:xfrm>
            <a:off x="0" y="4429132"/>
            <a:ext cx="9144000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dipolo oscillante emetterà a </a:t>
            </a:r>
            <a:r>
              <a:rPr lang="it-IT" sz="2400" dirty="0" err="1" smtClean="0">
                <a:latin typeface="Symbol" pitchFamily="18" charset="2"/>
              </a:rPr>
              <a:t>w</a:t>
            </a:r>
            <a:r>
              <a:rPr lang="it-IT" sz="2400" baseline="-25000" dirty="0" err="1" smtClean="0"/>
              <a:t>p</a:t>
            </a:r>
            <a:r>
              <a:rPr lang="it-IT" sz="2400" dirty="0" smtClean="0"/>
              <a:t>, </a:t>
            </a:r>
            <a:r>
              <a:rPr lang="it-IT" sz="2400" dirty="0" err="1" smtClean="0">
                <a:latin typeface="Symbol" pitchFamily="18" charset="2"/>
              </a:rPr>
              <a:t>w</a:t>
            </a:r>
            <a:r>
              <a:rPr lang="it-IT" sz="2400" baseline="-25000" dirty="0" err="1" smtClean="0"/>
              <a:t>p</a:t>
            </a:r>
            <a:r>
              <a:rPr lang="it-IT" sz="2400" dirty="0" smtClean="0">
                <a:latin typeface="Symbol" pitchFamily="18" charset="2"/>
              </a:rPr>
              <a:t> </a:t>
            </a:r>
            <a:r>
              <a:rPr lang="it-IT" sz="2400" dirty="0" err="1" smtClean="0">
                <a:latin typeface="Symbol" pitchFamily="18" charset="2"/>
              </a:rPr>
              <a:t>-w</a:t>
            </a:r>
            <a:r>
              <a:rPr lang="it-IT" sz="2400" baseline="-25000" dirty="0" err="1" smtClean="0"/>
              <a:t>m</a:t>
            </a:r>
            <a:r>
              <a:rPr lang="it-IT" sz="2400" dirty="0" smtClean="0"/>
              <a:t>,, </a:t>
            </a:r>
            <a:r>
              <a:rPr lang="it-IT" sz="2400" dirty="0" err="1" smtClean="0">
                <a:latin typeface="Symbol" pitchFamily="18" charset="2"/>
              </a:rPr>
              <a:t>w</a:t>
            </a:r>
            <a:r>
              <a:rPr lang="it-IT" sz="2400" baseline="-25000" dirty="0" err="1" smtClean="0"/>
              <a:t>p</a:t>
            </a:r>
            <a:r>
              <a:rPr lang="it-IT" sz="2400" dirty="0" smtClean="0">
                <a:latin typeface="Symbol" pitchFamily="18" charset="2"/>
              </a:rPr>
              <a:t> </a:t>
            </a:r>
            <a:r>
              <a:rPr lang="it-IT" sz="2400" dirty="0" err="1" smtClean="0">
                <a:latin typeface="Symbol" pitchFamily="18" charset="2"/>
              </a:rPr>
              <a:t>+w</a:t>
            </a:r>
            <a:r>
              <a:rPr lang="it-IT" sz="2400" baseline="-25000" dirty="0" err="1" smtClean="0"/>
              <a:t>m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33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5029200"/>
            <a:ext cx="46863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4114800"/>
          </a:xfrm>
        </p:spPr>
        <p:txBody>
          <a:bodyPr/>
          <a:lstStyle/>
          <a:p>
            <a:r>
              <a:rPr lang="it-IT" dirty="0" smtClean="0"/>
              <a:t>L’energia persa dipende dai livelli vibrazionali della molecola coinvolta.</a:t>
            </a: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214282" y="1357298"/>
          <a:ext cx="3530601" cy="1093787"/>
        </p:xfrm>
        <a:graphic>
          <a:graphicData uri="http://schemas.openxmlformats.org/presentationml/2006/ole">
            <p:oleObj spid="_x0000_s430082" name="Equazione" r:id="rId3" imgW="1968480" imgH="609480" progId="Equation.3">
              <p:embed/>
            </p:oleObj>
          </a:graphicData>
        </a:graphic>
      </p:graphicFrame>
      <p:graphicFrame>
        <p:nvGraphicFramePr>
          <p:cNvPr id="430083" name="Object 3"/>
          <p:cNvGraphicFramePr>
            <a:graphicFrameLocks noChangeAspect="1"/>
          </p:cNvGraphicFramePr>
          <p:nvPr/>
        </p:nvGraphicFramePr>
        <p:xfrm>
          <a:off x="3143240" y="1500174"/>
          <a:ext cx="5643081" cy="5357826"/>
        </p:xfrm>
        <a:graphic>
          <a:graphicData uri="http://schemas.openxmlformats.org/presentationml/2006/ole">
            <p:oleObj spid="_x0000_s430083" name="KGPlot" r:id="rId4" imgW="5778360" imgH="548640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0"/>
            <a:ext cx="9144000" cy="4114800"/>
          </a:xfrm>
        </p:spPr>
        <p:txBody>
          <a:bodyPr/>
          <a:lstStyle/>
          <a:p>
            <a:r>
              <a:rPr lang="it-IT" dirty="0" smtClean="0"/>
              <a:t>La differenza in energia (non </a:t>
            </a:r>
            <a:r>
              <a:rPr lang="it-IT" dirty="0" smtClean="0">
                <a:latin typeface="Symbol" pitchFamily="18" charset="2"/>
              </a:rPr>
              <a:t>l</a:t>
            </a:r>
            <a:r>
              <a:rPr lang="it-IT" dirty="0" smtClean="0"/>
              <a:t>) tra luce incidente e diffusa è costante.</a:t>
            </a:r>
            <a:endParaRPr lang="it-IT" dirty="0"/>
          </a:p>
        </p:txBody>
      </p:sp>
      <p:graphicFrame>
        <p:nvGraphicFramePr>
          <p:cNvPr id="430084" name="Object 4"/>
          <p:cNvGraphicFramePr>
            <a:graphicFrameLocks noChangeAspect="1"/>
          </p:cNvGraphicFramePr>
          <p:nvPr/>
        </p:nvGraphicFramePr>
        <p:xfrm>
          <a:off x="2857456" y="1079729"/>
          <a:ext cx="6286544" cy="5778271"/>
        </p:xfrm>
        <a:graphic>
          <a:graphicData uri="http://schemas.openxmlformats.org/presentationml/2006/ole">
            <p:oleObj spid="_x0000_s431108" name="KGPlot" r:id="rId3" imgW="5968800" imgH="5486400" progId="KGraph_Plot">
              <p:embed/>
            </p:oleObj>
          </a:graphicData>
        </a:graphic>
      </p:graphicFrame>
      <p:graphicFrame>
        <p:nvGraphicFramePr>
          <p:cNvPr id="431109" name="Object 5"/>
          <p:cNvGraphicFramePr>
            <a:graphicFrameLocks noChangeAspect="1"/>
          </p:cNvGraphicFramePr>
          <p:nvPr/>
        </p:nvGraphicFramePr>
        <p:xfrm>
          <a:off x="214313" y="1357313"/>
          <a:ext cx="3530600" cy="1093787"/>
        </p:xfrm>
        <a:graphic>
          <a:graphicData uri="http://schemas.openxmlformats.org/presentationml/2006/ole">
            <p:oleObj spid="_x0000_s431109" name="Equazione" r:id="rId4" imgW="1968480" imgH="609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428604"/>
            <a:ext cx="7772400" cy="1143000"/>
          </a:xfrm>
        </p:spPr>
        <p:txBody>
          <a:bodyPr/>
          <a:lstStyle/>
          <a:p>
            <a:r>
              <a:rPr lang="it-IT" dirty="0" err="1" smtClean="0"/>
              <a:t>Raman</a:t>
            </a:r>
            <a:r>
              <a:rPr lang="it-IT" dirty="0" smtClean="0"/>
              <a:t> e fluorescenza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714464"/>
            <a:ext cx="9144000" cy="5143536"/>
          </a:xfrm>
        </p:spPr>
        <p:txBody>
          <a:bodyPr>
            <a:noAutofit/>
          </a:bodyPr>
          <a:lstStyle/>
          <a:p>
            <a:r>
              <a:rPr lang="en-US" sz="2400" dirty="0" smtClean="0"/>
              <a:t>Come la </a:t>
            </a:r>
            <a:r>
              <a:rPr lang="en-US" sz="2400" dirty="0" err="1" smtClean="0"/>
              <a:t>fluorescenza</a:t>
            </a:r>
            <a:r>
              <a:rPr lang="en-US" sz="2400" dirty="0" smtClean="0"/>
              <a:t> è a </a:t>
            </a:r>
            <a:r>
              <a:rPr lang="en-US" sz="2400" dirty="0" err="1" smtClean="0"/>
              <a:t>lunghezze</a:t>
            </a:r>
            <a:r>
              <a:rPr lang="en-US" sz="2400" dirty="0" smtClean="0"/>
              <a:t> </a:t>
            </a:r>
            <a:r>
              <a:rPr lang="en-US" sz="2400" dirty="0" err="1" smtClean="0"/>
              <a:t>d’onda</a:t>
            </a:r>
            <a:r>
              <a:rPr lang="en-US" sz="2400" dirty="0" smtClean="0"/>
              <a:t> </a:t>
            </a:r>
            <a:r>
              <a:rPr lang="en-US" sz="2400" dirty="0" err="1" smtClean="0"/>
              <a:t>maggiori</a:t>
            </a:r>
            <a:r>
              <a:rPr lang="en-US" sz="2400" dirty="0" smtClean="0"/>
              <a:t> </a:t>
            </a:r>
            <a:r>
              <a:rPr lang="en-US" sz="2400" dirty="0" err="1" smtClean="0"/>
              <a:t>dell’eccitazione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 </a:t>
            </a:r>
            <a:r>
              <a:rPr lang="en-US" sz="2400" dirty="0" err="1" smtClean="0"/>
              <a:t>differenza</a:t>
            </a:r>
            <a:r>
              <a:rPr lang="en-US" sz="2400" dirty="0" smtClean="0"/>
              <a:t> </a:t>
            </a:r>
            <a:r>
              <a:rPr lang="en-US" sz="2400" dirty="0" err="1" smtClean="0"/>
              <a:t>della</a:t>
            </a:r>
            <a:r>
              <a:rPr lang="en-US" sz="2400" dirty="0" smtClean="0"/>
              <a:t> </a:t>
            </a:r>
            <a:r>
              <a:rPr lang="en-US" sz="2400" dirty="0" err="1" smtClean="0"/>
              <a:t>fluorescenza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r>
              <a:rPr lang="en-US" sz="2400" dirty="0" err="1" smtClean="0"/>
              <a:t>sposta</a:t>
            </a:r>
            <a:r>
              <a:rPr lang="en-US" sz="2400" dirty="0" smtClean="0"/>
              <a:t> al </a:t>
            </a:r>
            <a:r>
              <a:rPr lang="en-US" sz="2400" dirty="0" err="1" smtClean="0"/>
              <a:t>variare</a:t>
            </a:r>
            <a:r>
              <a:rPr lang="en-US" sz="2400" dirty="0" smtClean="0"/>
              <a:t> </a:t>
            </a:r>
            <a:r>
              <a:rPr lang="en-US" sz="2400" dirty="0" err="1" smtClean="0"/>
              <a:t>della</a:t>
            </a:r>
            <a:r>
              <a:rPr lang="en-US" sz="2400" dirty="0" smtClean="0"/>
              <a:t> </a:t>
            </a:r>
            <a:r>
              <a:rPr lang="en-US" sz="2400" dirty="0" err="1" smtClean="0"/>
              <a:t>lunghezza</a:t>
            </a:r>
            <a:r>
              <a:rPr lang="en-US" sz="2400" dirty="0" smtClean="0"/>
              <a:t> </a:t>
            </a:r>
            <a:r>
              <a:rPr lang="en-US" sz="2400" dirty="0" err="1" smtClean="0"/>
              <a:t>d’onda</a:t>
            </a:r>
            <a:r>
              <a:rPr lang="en-US" sz="2400" dirty="0" smtClean="0"/>
              <a:t> di </a:t>
            </a:r>
            <a:r>
              <a:rPr lang="en-US" sz="2400" dirty="0" err="1" smtClean="0"/>
              <a:t>eccitazione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Può</a:t>
            </a:r>
            <a:r>
              <a:rPr lang="en-US" sz="2400" dirty="0" smtClean="0"/>
              <a:t> </a:t>
            </a:r>
            <a:r>
              <a:rPr lang="en-US" sz="2400" dirty="0" err="1" smtClean="0"/>
              <a:t>essere</a:t>
            </a:r>
            <a:r>
              <a:rPr lang="en-US" sz="2400" dirty="0" smtClean="0"/>
              <a:t> </a:t>
            </a:r>
            <a:r>
              <a:rPr lang="en-US" sz="2400" dirty="0" err="1" smtClean="0"/>
              <a:t>spostata</a:t>
            </a:r>
            <a:r>
              <a:rPr lang="en-US" sz="2400" dirty="0" smtClean="0"/>
              <a:t> a </a:t>
            </a:r>
            <a:r>
              <a:rPr lang="en-US" sz="2400" dirty="0" err="1" smtClean="0"/>
              <a:t>lunghezze</a:t>
            </a:r>
            <a:r>
              <a:rPr lang="en-US" sz="2400" dirty="0" smtClean="0"/>
              <a:t> </a:t>
            </a:r>
            <a:r>
              <a:rPr lang="en-US" sz="2400" dirty="0" err="1" smtClean="0"/>
              <a:t>d’onda</a:t>
            </a:r>
            <a:r>
              <a:rPr lang="en-US" sz="2400" dirty="0" smtClean="0"/>
              <a:t> diverse </a:t>
            </a:r>
            <a:r>
              <a:rPr lang="en-US" sz="2400" dirty="0" err="1" smtClean="0"/>
              <a:t>da</a:t>
            </a:r>
            <a:r>
              <a:rPr lang="en-US" sz="2400" dirty="0" smtClean="0"/>
              <a:t> </a:t>
            </a:r>
            <a:r>
              <a:rPr lang="en-US" sz="2400" dirty="0" err="1" smtClean="0"/>
              <a:t>quelle</a:t>
            </a:r>
            <a:r>
              <a:rPr lang="en-US" sz="2400" dirty="0" smtClean="0"/>
              <a:t> di </a:t>
            </a:r>
            <a:r>
              <a:rPr lang="en-US" sz="2400" dirty="0" err="1" smtClean="0"/>
              <a:t>emissione</a:t>
            </a:r>
            <a:r>
              <a:rPr lang="en-US" sz="2400" dirty="0" smtClean="0"/>
              <a:t> </a:t>
            </a:r>
            <a:r>
              <a:rPr lang="en-US" sz="2400" dirty="0" err="1" smtClean="0"/>
              <a:t>cambiando</a:t>
            </a:r>
            <a:r>
              <a:rPr lang="en-US" sz="2400" dirty="0" smtClean="0"/>
              <a:t> </a:t>
            </a:r>
            <a:r>
              <a:rPr lang="en-US" sz="2400" dirty="0" err="1" smtClean="0"/>
              <a:t>lunghezza</a:t>
            </a:r>
            <a:r>
              <a:rPr lang="en-US" sz="2400" dirty="0" smtClean="0"/>
              <a:t> </a:t>
            </a:r>
            <a:r>
              <a:rPr lang="en-US" sz="2400" dirty="0" err="1" smtClean="0"/>
              <a:t>d’onda</a:t>
            </a:r>
            <a:r>
              <a:rPr lang="en-US" sz="2400" dirty="0" smtClean="0"/>
              <a:t> di </a:t>
            </a:r>
            <a:r>
              <a:rPr lang="en-US" sz="2400" dirty="0" err="1" smtClean="0"/>
              <a:t>eccitazione</a:t>
            </a:r>
            <a:r>
              <a:rPr lang="en-US" sz="2400" dirty="0" smtClean="0"/>
              <a:t>.</a:t>
            </a:r>
          </a:p>
          <a:p>
            <a:endParaRPr lang="it-IT" sz="2400" dirty="0" smtClean="0"/>
          </a:p>
          <a:p>
            <a:r>
              <a:rPr lang="en-US" sz="2400" dirty="0" smtClean="0"/>
              <a:t>È </a:t>
            </a:r>
            <a:r>
              <a:rPr lang="en-US" sz="2400" dirty="0" err="1" smtClean="0"/>
              <a:t>dovuta</a:t>
            </a:r>
            <a:r>
              <a:rPr lang="en-US" sz="2400" dirty="0" smtClean="0"/>
              <a:t> </a:t>
            </a:r>
            <a:r>
              <a:rPr lang="en-US" sz="2400" dirty="0" err="1" smtClean="0"/>
              <a:t>essenzialmente</a:t>
            </a:r>
            <a:r>
              <a:rPr lang="en-US" sz="2400" dirty="0" smtClean="0"/>
              <a:t> al </a:t>
            </a:r>
            <a:r>
              <a:rPr lang="en-US" sz="2400" dirty="0" err="1" smtClean="0"/>
              <a:t>solvente</a:t>
            </a:r>
            <a:r>
              <a:rPr lang="en-US" sz="2400" dirty="0" smtClean="0"/>
              <a:t> e </a:t>
            </a:r>
            <a:r>
              <a:rPr lang="en-US" sz="2400" dirty="0" err="1" smtClean="0"/>
              <a:t>può</a:t>
            </a:r>
            <a:r>
              <a:rPr lang="en-US" sz="2400" dirty="0" smtClean="0"/>
              <a:t> </a:t>
            </a:r>
            <a:r>
              <a:rPr lang="en-US" sz="2400" dirty="0" err="1" smtClean="0"/>
              <a:t>essere</a:t>
            </a:r>
            <a:r>
              <a:rPr lang="en-US" sz="2400" dirty="0" smtClean="0"/>
              <a:t> </a:t>
            </a:r>
            <a:r>
              <a:rPr lang="en-US" sz="2400" dirty="0" err="1" smtClean="0"/>
              <a:t>sottratta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/>
      </p:sp>
      <p:pic>
        <p:nvPicPr>
          <p:cNvPr id="4515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58164"/>
            <a:ext cx="4143404" cy="631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92150"/>
          </a:xfrm>
        </p:spPr>
        <p:txBody>
          <a:bodyPr>
            <a:normAutofit fontScale="90000"/>
          </a:bodyPr>
          <a:lstStyle/>
          <a:p>
            <a:r>
              <a:rPr lang="it-IT" sz="4000"/>
              <a:t>Osservabili: spettro di eccitazione</a:t>
            </a:r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838200"/>
            <a:ext cx="3810000" cy="160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000">
                <a:latin typeface="Symbol" pitchFamily="18" charset="2"/>
              </a:rPr>
              <a:t></a:t>
            </a:r>
            <a:r>
              <a:rPr lang="it-IT" sz="2000" baseline="-25000"/>
              <a:t>em.</a:t>
            </a:r>
            <a:r>
              <a:rPr lang="it-IT" sz="2000"/>
              <a:t> fissa.</a:t>
            </a:r>
          </a:p>
          <a:p>
            <a:pPr>
              <a:lnSpc>
                <a:spcPct val="90000"/>
              </a:lnSpc>
            </a:pPr>
            <a:r>
              <a:rPr lang="it-IT" sz="2000">
                <a:latin typeface="Symbol" pitchFamily="18" charset="2"/>
              </a:rPr>
              <a:t></a:t>
            </a:r>
            <a:r>
              <a:rPr lang="it-IT" sz="2000" baseline="-25000"/>
              <a:t>ecc.</a:t>
            </a:r>
            <a:r>
              <a:rPr lang="it-IT" sz="2000"/>
              <a:t> variabile.</a:t>
            </a:r>
          </a:p>
          <a:p>
            <a:pPr>
              <a:lnSpc>
                <a:spcPct val="90000"/>
              </a:lnSpc>
            </a:pPr>
            <a:r>
              <a:rPr lang="it-IT" sz="2000"/>
              <a:t>F in funzione di </a:t>
            </a:r>
            <a:r>
              <a:rPr lang="it-IT" sz="2000">
                <a:latin typeface="Symbol" pitchFamily="18" charset="2"/>
              </a:rPr>
              <a:t></a:t>
            </a:r>
            <a:r>
              <a:rPr lang="it-IT" sz="2000" baseline="-25000"/>
              <a:t>ecc.</a:t>
            </a:r>
            <a:r>
              <a:rPr lang="it-IT" sz="2000"/>
              <a:t>.</a:t>
            </a:r>
          </a:p>
          <a:p>
            <a:pPr>
              <a:lnSpc>
                <a:spcPct val="90000"/>
              </a:lnSpc>
            </a:pPr>
            <a:endParaRPr lang="it-IT" sz="200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09600" y="2590800"/>
            <a:ext cx="3810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it-IT" sz="1800">
                <a:latin typeface="Arial" charset="0"/>
              </a:rPr>
              <a:t>Se: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</a:pPr>
            <a:r>
              <a:rPr lang="it-IT" sz="1800">
                <a:latin typeface="Arial" charset="0"/>
              </a:rPr>
              <a:t>unico fluoroforo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</a:pPr>
            <a:r>
              <a:rPr lang="it-IT" sz="1800">
                <a:latin typeface="Symbol" pitchFamily="18" charset="2"/>
              </a:rPr>
              <a:t>F</a:t>
            </a:r>
            <a:r>
              <a:rPr lang="it-IT" sz="1800">
                <a:latin typeface="Arial" charset="0"/>
              </a:rPr>
              <a:t> indipendente da </a:t>
            </a:r>
            <a:r>
              <a:rPr lang="it-IT">
                <a:latin typeface="Symbol" pitchFamily="18" charset="2"/>
              </a:rPr>
              <a:t></a:t>
            </a:r>
            <a:r>
              <a:rPr lang="it-IT" baseline="-25000">
                <a:latin typeface="Arial" charset="0"/>
              </a:rPr>
              <a:t>ecc.</a:t>
            </a:r>
            <a:endParaRPr lang="it-IT" sz="1800">
              <a:latin typeface="Arial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it-IT" sz="1800">
                <a:latin typeface="Arial" charset="0"/>
              </a:rPr>
              <a:t>	(unico stato eccitato).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Blip>
                <a:blip r:embed="rId2"/>
              </a:buBlip>
            </a:pPr>
            <a:r>
              <a:rPr lang="it-IT" sz="1800">
                <a:latin typeface="Arial" charset="0"/>
              </a:rPr>
              <a:t>A&lt;&lt;1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it-IT" sz="1800">
                <a:latin typeface="Arial" charset="0"/>
              </a:rPr>
              <a:t>Allora F(</a:t>
            </a:r>
            <a:r>
              <a:rPr lang="it-IT">
                <a:latin typeface="Symbol" pitchFamily="18" charset="2"/>
              </a:rPr>
              <a:t></a:t>
            </a:r>
            <a:r>
              <a:rPr lang="it-IT" baseline="-25000">
                <a:latin typeface="Arial" charset="0"/>
              </a:rPr>
              <a:t>ecc.</a:t>
            </a:r>
            <a:r>
              <a:rPr lang="it-IT">
                <a:latin typeface="Arial" charset="0"/>
              </a:rPr>
              <a:t>) </a:t>
            </a:r>
            <a:r>
              <a:rPr lang="it-IT">
                <a:latin typeface="Arial" charset="0"/>
                <a:sym typeface="Symbol" pitchFamily="18" charset="2"/>
              </a:rPr>
              <a:t></a:t>
            </a:r>
            <a:r>
              <a:rPr lang="it-IT" sz="1800">
                <a:latin typeface="Arial" charset="0"/>
              </a:rPr>
              <a:t>A(</a:t>
            </a:r>
            <a:r>
              <a:rPr lang="it-IT">
                <a:latin typeface="Symbol" pitchFamily="18" charset="2"/>
              </a:rPr>
              <a:t></a:t>
            </a:r>
            <a:r>
              <a:rPr lang="it-IT" baseline="-25000">
                <a:latin typeface="Arial" charset="0"/>
              </a:rPr>
              <a:t>ecc.</a:t>
            </a:r>
            <a:r>
              <a:rPr lang="it-IT">
                <a:latin typeface="Arial" charset="0"/>
              </a:rPr>
              <a:t>)</a:t>
            </a:r>
            <a:endParaRPr lang="it-IT" sz="1800">
              <a:latin typeface="Arial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endParaRPr lang="it-IT" sz="1800">
              <a:latin typeface="Arial" charset="0"/>
            </a:endParaRPr>
          </a:p>
        </p:txBody>
      </p:sp>
      <p:pic>
        <p:nvPicPr>
          <p:cNvPr id="37893" name="Picture 5" descr="eccitazione.bmp                                                00009800Macintosh HD                   BA5C7A77: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219200"/>
            <a:ext cx="4953000" cy="3343275"/>
          </a:xfrm>
          <a:prstGeom prst="rect">
            <a:avLst/>
          </a:prstGeom>
          <a:noFill/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2514600" y="4953000"/>
            <a:ext cx="468788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endParaRPr lang="it-IT" sz="18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lang="it-IT" sz="1800">
                <a:latin typeface="Arial" charset="0"/>
              </a:rPr>
              <a:t>Altrimenti: separazione dei diversi cromofori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228600" y="381000"/>
            <a:ext cx="3238500" cy="87471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it-IT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Excitation spectra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343400" y="533400"/>
            <a:ext cx="3787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800" b="1" i="1">
                <a:sym typeface="Symbol" pitchFamily="18" charset="2"/>
              </a:rPr>
              <a:t></a:t>
            </a:r>
            <a:r>
              <a:rPr lang="it-IT" sz="2800" b="1" i="1" baseline="-25000">
                <a:sym typeface="Symbol" pitchFamily="18" charset="2"/>
              </a:rPr>
              <a:t>exc</a:t>
            </a:r>
            <a:r>
              <a:rPr lang="it-IT" sz="2800" b="1" i="1">
                <a:sym typeface="Symbol" pitchFamily="18" charset="2"/>
              </a:rPr>
              <a:t>=variable, </a:t>
            </a:r>
            <a:r>
              <a:rPr lang="it-IT" sz="2800" b="1" i="1" baseline="-25000">
                <a:sym typeface="Symbol" pitchFamily="18" charset="2"/>
              </a:rPr>
              <a:t>em</a:t>
            </a:r>
            <a:r>
              <a:rPr lang="it-IT" sz="2800" b="1" i="1">
                <a:sym typeface="Symbol" pitchFamily="18" charset="2"/>
              </a:rPr>
              <a:t>= fixed</a:t>
            </a:r>
          </a:p>
        </p:txBody>
      </p:sp>
      <p:pic>
        <p:nvPicPr>
          <p:cNvPr id="16392" name="Picture 8" descr="7594078f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8229600" cy="5029200"/>
          </a:xfrm>
          <a:prstGeom prst="rect">
            <a:avLst/>
          </a:prstGeom>
          <a:noFill/>
        </p:spPr>
      </p:pic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943600" y="2590800"/>
            <a:ext cx="174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</a:t>
            </a:r>
            <a:r>
              <a:rPr lang="it-IT" b="1" i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exc</a:t>
            </a:r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=510 nm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5029200" y="5181600"/>
            <a:ext cx="174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</a:t>
            </a:r>
            <a:r>
              <a:rPr lang="it-IT" b="1" i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exc</a:t>
            </a:r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=480 nm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1676400" y="2743200"/>
            <a:ext cx="171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</a:t>
            </a:r>
            <a:r>
              <a:rPr lang="it-IT" b="1" i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em</a:t>
            </a:r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=525 nm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438400" y="5105400"/>
            <a:ext cx="171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</a:t>
            </a:r>
            <a:r>
              <a:rPr lang="it-IT" b="1" i="1" baseline="-250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em</a:t>
            </a:r>
            <a:r>
              <a:rPr lang="it-IT" b="1" i="1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=540 nm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4040</TotalTime>
  <Words>448</Words>
  <Application>Microsoft Office PowerPoint</Application>
  <PresentationFormat>Presentazione su schermo (4:3)</PresentationFormat>
  <Paragraphs>87</Paragraphs>
  <Slides>33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33</vt:i4>
      </vt:variant>
    </vt:vector>
  </HeadingPairs>
  <TitlesOfParts>
    <vt:vector size="36" baseType="lpstr">
      <vt:lpstr>Tema di Office</vt:lpstr>
      <vt:lpstr>Equazione</vt:lpstr>
      <vt:lpstr>KGPlot</vt:lpstr>
      <vt:lpstr>Diapositiva 1</vt:lpstr>
      <vt:lpstr>Osservabili: spettro di emissione</vt:lpstr>
      <vt:lpstr>Rilassamento del solvente</vt:lpstr>
      <vt:lpstr>Rilassamento del solvente</vt:lpstr>
      <vt:lpstr>Rilassamento del solvente</vt:lpstr>
      <vt:lpstr>Diapositiva 6</vt:lpstr>
      <vt:lpstr>Diapositiva 7</vt:lpstr>
      <vt:lpstr>Denaturazione proteica</vt:lpstr>
      <vt:lpstr>Partizione acqua-membrana</vt:lpstr>
      <vt:lpstr>Transizioni di fase in membrana</vt:lpstr>
      <vt:lpstr>Transizioni di fase in membrana</vt:lpstr>
      <vt:lpstr>Diapositiva 12</vt:lpstr>
      <vt:lpstr>Diapositiva 13</vt:lpstr>
      <vt:lpstr>Red-edge excitation</vt:lpstr>
      <vt:lpstr>Red-edge excitation</vt:lpstr>
      <vt:lpstr>Diapositiva 16</vt:lpstr>
      <vt:lpstr>Segnale di fondo: diffusione elastica ed anelastica della luce</vt:lpstr>
      <vt:lpstr>Diapositiva 18</vt:lpstr>
      <vt:lpstr>Diapositiva 19</vt:lpstr>
      <vt:lpstr>Scattering Rayleigh</vt:lpstr>
      <vt:lpstr>Diapositiva 21</vt:lpstr>
      <vt:lpstr>Diapositiva 22</vt:lpstr>
      <vt:lpstr>Diapositiva 23</vt:lpstr>
      <vt:lpstr>Diapositiva 24</vt:lpstr>
      <vt:lpstr>Diffusione Raman (anelastica)</vt:lpstr>
      <vt:lpstr>Stokes ed anti-Stokes</vt:lpstr>
      <vt:lpstr>Visione classica</vt:lpstr>
      <vt:lpstr>Diapositiva 28</vt:lpstr>
      <vt:lpstr>Diapositiva 29</vt:lpstr>
      <vt:lpstr>Raman e fluorescenza</vt:lpstr>
      <vt:lpstr>Diapositiva 31</vt:lpstr>
      <vt:lpstr>Osservabili: spettro di eccitazione</vt:lpstr>
      <vt:lpstr>Diapositiva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</dc:title>
  <dc:creator>computer-1</dc:creator>
  <cp:lastModifiedBy>Nome utente</cp:lastModifiedBy>
  <cp:revision>466</cp:revision>
  <dcterms:created xsi:type="dcterms:W3CDTF">2010-02-19T10:17:58Z</dcterms:created>
  <dcterms:modified xsi:type="dcterms:W3CDTF">2010-04-14T11:11:31Z</dcterms:modified>
</cp:coreProperties>
</file>