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34" r:id="rId2"/>
    <p:sldId id="256" r:id="rId3"/>
    <p:sldId id="262" r:id="rId4"/>
    <p:sldId id="263" r:id="rId5"/>
    <p:sldId id="270" r:id="rId6"/>
    <p:sldId id="271" r:id="rId7"/>
    <p:sldId id="273" r:id="rId8"/>
    <p:sldId id="275" r:id="rId9"/>
    <p:sldId id="274" r:id="rId10"/>
    <p:sldId id="276" r:id="rId11"/>
    <p:sldId id="277" r:id="rId12"/>
    <p:sldId id="272" r:id="rId13"/>
    <p:sldId id="267" r:id="rId14"/>
    <p:sldId id="280" r:id="rId15"/>
    <p:sldId id="264" r:id="rId16"/>
    <p:sldId id="279" r:id="rId17"/>
    <p:sldId id="265" r:id="rId18"/>
    <p:sldId id="324" r:id="rId19"/>
    <p:sldId id="333" r:id="rId20"/>
    <p:sldId id="266" r:id="rId21"/>
    <p:sldId id="284" r:id="rId22"/>
    <p:sldId id="285" r:id="rId23"/>
    <p:sldId id="283" r:id="rId24"/>
    <p:sldId id="268" r:id="rId25"/>
    <p:sldId id="260" r:id="rId26"/>
    <p:sldId id="290" r:id="rId27"/>
    <p:sldId id="294" r:id="rId28"/>
    <p:sldId id="313" r:id="rId29"/>
    <p:sldId id="300" r:id="rId30"/>
    <p:sldId id="314" r:id="rId31"/>
    <p:sldId id="295" r:id="rId32"/>
    <p:sldId id="301" r:id="rId33"/>
    <p:sldId id="302" r:id="rId34"/>
    <p:sldId id="305" r:id="rId35"/>
    <p:sldId id="299" r:id="rId36"/>
    <p:sldId id="307" r:id="rId37"/>
    <p:sldId id="320" r:id="rId38"/>
    <p:sldId id="337" r:id="rId3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30" autoAdjust="0"/>
    <p:restoredTop sz="77072" autoAdjust="0"/>
  </p:normalViewPr>
  <p:slideViewPr>
    <p:cSldViewPr>
      <p:cViewPr varScale="1">
        <p:scale>
          <a:sx n="67" d="100"/>
          <a:sy n="67" d="100"/>
        </p:scale>
        <p:origin x="-11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48BE3-5592-4E82-8486-11E10B82C39E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1CB3B-5368-4335-838B-72774FDE032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1CB3B-5368-4335-838B-72774FDE032F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1CB3B-5368-4335-838B-72774FDE032F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1CB3B-5368-4335-838B-72774FDE032F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1CB3B-5368-4335-838B-72774FDE032F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8537B-DC47-4331-BCAA-B9CADAA6C148}" type="datetimeFigureOut">
              <a:rPr lang="it-IT" smtClean="0"/>
              <a:pPr/>
              <a:t>2010-03-16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6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76" y="2214554"/>
            <a:ext cx="8058152" cy="1357298"/>
          </a:xfrm>
        </p:spPr>
        <p:txBody>
          <a:bodyPr>
            <a:noAutofit/>
          </a:bodyPr>
          <a:lstStyle/>
          <a:p>
            <a:r>
              <a:rPr lang="it-IT" sz="4800" dirty="0" smtClean="0">
                <a:solidFill>
                  <a:srgbClr val="FF0000"/>
                </a:solidFill>
              </a:rPr>
              <a:t>Spettroscopia molecolare</a:t>
            </a:r>
            <a:br>
              <a:rPr lang="it-IT" sz="4800" dirty="0" smtClean="0">
                <a:solidFill>
                  <a:srgbClr val="FF0000"/>
                </a:solidFill>
              </a:rPr>
            </a:br>
            <a:endParaRPr lang="it-IT" sz="48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714876" y="5500702"/>
            <a:ext cx="41767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Prof. Lorenzo Stella</a:t>
            </a:r>
          </a:p>
          <a:p>
            <a:r>
              <a:rPr lang="it-IT" dirty="0" smtClean="0"/>
              <a:t>Settore 5, livello 1 (chimica fisica), stanza 4</a:t>
            </a:r>
          </a:p>
          <a:p>
            <a:r>
              <a:rPr lang="it-IT" dirty="0" smtClean="0"/>
              <a:t>06-7259-4463</a:t>
            </a:r>
          </a:p>
          <a:p>
            <a:r>
              <a:rPr lang="it-IT" dirty="0" smtClean="0"/>
              <a:t>stella@stc.uniroma2.it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4414" y="2357430"/>
            <a:ext cx="6400800" cy="1752600"/>
          </a:xfrm>
        </p:spPr>
        <p:txBody>
          <a:bodyPr>
            <a:noAutofit/>
          </a:bodyPr>
          <a:lstStyle/>
          <a:p>
            <a:r>
              <a:rPr lang="it-IT" sz="6000" dirty="0" smtClean="0">
                <a:solidFill>
                  <a:srgbClr val="FF0000"/>
                </a:solidFill>
              </a:rPr>
              <a:t>1</a:t>
            </a:r>
          </a:p>
          <a:p>
            <a:r>
              <a:rPr lang="it-IT" sz="6000" dirty="0" smtClean="0">
                <a:solidFill>
                  <a:srgbClr val="FF0000"/>
                </a:solidFill>
              </a:rPr>
              <a:t>Richiami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14314"/>
            <a:ext cx="9144000" cy="78579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Diagramma di </a:t>
            </a:r>
            <a:r>
              <a:rPr lang="it-IT" dirty="0" err="1" smtClean="0"/>
              <a:t>Jablonski</a:t>
            </a: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>per l’assorbimento elettronico</a:t>
            </a:r>
            <a:endParaRPr lang="it-IT" dirty="0"/>
          </a:p>
        </p:txBody>
      </p:sp>
      <p:pic>
        <p:nvPicPr>
          <p:cNvPr id="5" name="Immagine 4" descr="Jablonski.jpg"/>
          <p:cNvPicPr>
            <a:picLocks noChangeAspect="1"/>
          </p:cNvPicPr>
          <p:nvPr/>
        </p:nvPicPr>
        <p:blipFill>
          <a:blip r:embed="rId2" cstate="print"/>
          <a:srcRect t="5731" r="78765" b="3579"/>
          <a:stretch>
            <a:fillRect/>
          </a:stretch>
        </p:blipFill>
        <p:spPr>
          <a:xfrm>
            <a:off x="2428860" y="1428736"/>
            <a:ext cx="1117030" cy="542928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524"/>
          <a:stretch>
            <a:fillRect/>
          </a:stretch>
        </p:blipFill>
        <p:spPr bwMode="auto">
          <a:xfrm flipH="1">
            <a:off x="571472" y="2077085"/>
            <a:ext cx="1500166" cy="213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1681170"/>
            <a:ext cx="4562819" cy="431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magine 7" descr="benzene.gif"/>
          <p:cNvPicPr>
            <a:picLocks noChangeAspect="1"/>
          </p:cNvPicPr>
          <p:nvPr/>
        </p:nvPicPr>
        <p:blipFill>
          <a:blip r:embed="rId5" cstate="print"/>
          <a:srcRect l="39584" t="30457" r="39583" b="41624"/>
          <a:stretch>
            <a:fillRect/>
          </a:stretch>
        </p:blipFill>
        <p:spPr>
          <a:xfrm>
            <a:off x="7572396" y="1966922"/>
            <a:ext cx="714380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Perché parliamo di livelli energetici elettronici, rotazionali, vibrazionali, di </a:t>
            </a:r>
            <a:r>
              <a:rPr lang="it-IT" dirty="0" err="1" smtClean="0">
                <a:solidFill>
                  <a:srgbClr val="FF0000"/>
                </a:solidFill>
              </a:rPr>
              <a:t>spin</a:t>
            </a:r>
            <a:r>
              <a:rPr lang="it-IT" dirty="0" smtClean="0">
                <a:solidFill>
                  <a:srgbClr val="FF0000"/>
                </a:solidFill>
              </a:rPr>
              <a:t>?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3" name="Immagine 2" descr="Jablonski.jpg"/>
          <p:cNvPicPr>
            <a:picLocks noChangeAspect="1"/>
          </p:cNvPicPr>
          <p:nvPr/>
        </p:nvPicPr>
        <p:blipFill>
          <a:blip r:embed="rId2" cstate="print"/>
          <a:srcRect t="5731" r="78765" b="3579"/>
          <a:stretch>
            <a:fillRect/>
          </a:stretch>
        </p:blipFill>
        <p:spPr>
          <a:xfrm>
            <a:off x="2818180" y="2285992"/>
            <a:ext cx="896564" cy="4357718"/>
          </a:xfrm>
          <a:prstGeom prst="rect">
            <a:avLst/>
          </a:prstGeom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695620"/>
            <a:ext cx="3491249" cy="330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it-IT" dirty="0" err="1" smtClean="0"/>
              <a:t>Born-Oppenheimer</a:t>
            </a:r>
            <a:r>
              <a:rPr lang="it-IT" dirty="0" smtClean="0"/>
              <a:t>!</a:t>
            </a:r>
            <a:endParaRPr lang="it-IT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b="11764"/>
          <a:stretch>
            <a:fillRect/>
          </a:stretch>
        </p:blipFill>
        <p:spPr bwMode="auto">
          <a:xfrm>
            <a:off x="6500826" y="1214422"/>
            <a:ext cx="2643174" cy="321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9538" r="7719" b="63697"/>
          <a:stretch>
            <a:fillRect/>
          </a:stretch>
        </p:blipFill>
        <p:spPr bwMode="auto">
          <a:xfrm flipH="1">
            <a:off x="0" y="1214422"/>
            <a:ext cx="2928958" cy="322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/>
          <a:srcRect b="7779"/>
          <a:stretch>
            <a:fillRect/>
          </a:stretch>
        </p:blipFill>
        <p:spPr bwMode="auto">
          <a:xfrm>
            <a:off x="2786050" y="1214422"/>
            <a:ext cx="3936584" cy="561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18"/>
            <a:ext cx="9144000" cy="53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34290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3000" dirty="0" err="1" smtClean="0"/>
              <a:t>m</a:t>
            </a:r>
            <a:r>
              <a:rPr lang="it-IT" sz="3000" baseline="-25000" dirty="0" err="1" smtClean="0"/>
              <a:t>e</a:t>
            </a:r>
            <a:r>
              <a:rPr lang="it-IT" sz="3000" dirty="0" err="1" smtClean="0"/>
              <a:t>~</a:t>
            </a:r>
            <a:r>
              <a:rPr lang="it-IT" sz="3000" dirty="0" smtClean="0"/>
              <a:t> 10</a:t>
            </a:r>
            <a:r>
              <a:rPr lang="it-IT" sz="3000" baseline="30000" dirty="0" smtClean="0"/>
              <a:t>−30</a:t>
            </a:r>
            <a:r>
              <a:rPr lang="it-IT" sz="3000" dirty="0" smtClean="0"/>
              <a:t> kg		</a:t>
            </a:r>
            <a:r>
              <a:rPr lang="it-IT" sz="3000" dirty="0" err="1" smtClean="0"/>
              <a:t>m</a:t>
            </a:r>
            <a:r>
              <a:rPr lang="it-IT" sz="3000" baseline="-25000" dirty="0" err="1" smtClean="0"/>
              <a:t>p</a:t>
            </a:r>
            <a:r>
              <a:rPr lang="it-IT" sz="3000" dirty="0" err="1" smtClean="0"/>
              <a:t>~</a:t>
            </a:r>
            <a:r>
              <a:rPr lang="it-IT" sz="3000" dirty="0" smtClean="0"/>
              <a:t> 10</a:t>
            </a:r>
            <a:r>
              <a:rPr lang="it-IT" sz="3000" baseline="30000" dirty="0" smtClean="0"/>
              <a:t>−27</a:t>
            </a:r>
            <a:r>
              <a:rPr lang="it-IT" sz="3000" dirty="0" smtClean="0"/>
              <a:t> kg</a:t>
            </a:r>
          </a:p>
          <a:p>
            <a:pPr algn="ctr">
              <a:buNone/>
            </a:pPr>
            <a:endParaRPr lang="it-IT" sz="3000" dirty="0" smtClean="0"/>
          </a:p>
          <a:p>
            <a:pPr algn="ctr">
              <a:buNone/>
            </a:pPr>
            <a:r>
              <a:rPr lang="it-IT" sz="3000" dirty="0" err="1" smtClean="0"/>
              <a:t>m</a:t>
            </a:r>
            <a:r>
              <a:rPr lang="it-IT" sz="3000" baseline="-25000" dirty="0" err="1" smtClean="0"/>
              <a:t>p</a:t>
            </a:r>
            <a:r>
              <a:rPr lang="it-IT" sz="3000" dirty="0" smtClean="0"/>
              <a:t>/ m</a:t>
            </a:r>
            <a:r>
              <a:rPr lang="it-IT" sz="3000" baseline="-25000" dirty="0" smtClean="0"/>
              <a:t>e</a:t>
            </a:r>
            <a:r>
              <a:rPr lang="it-IT" sz="3000" dirty="0" smtClean="0"/>
              <a:t> ~1000</a:t>
            </a:r>
          </a:p>
          <a:p>
            <a:pPr algn="ctr">
              <a:buNone/>
            </a:pPr>
            <a:r>
              <a:rPr lang="it-IT" sz="3000" dirty="0" smtClean="0"/>
              <a:t>ma le forze che agiscono su entrambi sono confrontabili!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0" y="4572008"/>
            <a:ext cx="9144000" cy="1257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nuclei si muovono molto più lentamente degli elettroni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l="1577" t="10784" r="47549" b="21696"/>
          <a:stretch>
            <a:fillRect/>
          </a:stretch>
        </p:blipFill>
        <p:spPr bwMode="auto">
          <a:xfrm>
            <a:off x="6875387" y="0"/>
            <a:ext cx="2268613" cy="301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ccia in giù 5"/>
          <p:cNvSpPr/>
          <p:nvPr/>
        </p:nvSpPr>
        <p:spPr>
          <a:xfrm>
            <a:off x="3214678" y="3643314"/>
            <a:ext cx="2500330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2357422" y="5643578"/>
          <a:ext cx="4313237" cy="633413"/>
        </p:xfrm>
        <a:graphic>
          <a:graphicData uri="http://schemas.openxmlformats.org/presentationml/2006/ole">
            <p:oleObj spid="_x0000_s78849" name="Equazione" r:id="rId4" imgW="181584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8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8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8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6" grpId="0" animBg="1"/>
      <p:bldP spid="6" grpId="1" animBg="1"/>
      <p:bldP spid="6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L’</a:t>
            </a:r>
            <a:r>
              <a:rPr lang="it-IT" sz="2800" dirty="0" err="1" smtClean="0"/>
              <a:t>Hamiltoniana</a:t>
            </a:r>
            <a:r>
              <a:rPr lang="it-IT" sz="2800" dirty="0" smtClean="0"/>
              <a:t> totale è</a:t>
            </a:r>
            <a:br>
              <a:rPr lang="it-IT" sz="2800" dirty="0" smtClean="0"/>
            </a:br>
            <a:endParaRPr lang="it-IT" sz="2800" baseline="-25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171704"/>
            <a:ext cx="9144000" cy="5429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800" dirty="0" smtClean="0"/>
              <a:t>Se fosse separabile in </a:t>
            </a:r>
            <a:endParaRPr lang="it-IT" sz="2800" i="1" dirty="0" smtClean="0"/>
          </a:p>
          <a:p>
            <a:pPr marL="0" indent="0" algn="ctr">
              <a:buNone/>
            </a:pPr>
            <a:endParaRPr lang="it-IT" sz="2800" dirty="0" smtClean="0"/>
          </a:p>
          <a:p>
            <a:pPr marL="0" indent="0" algn="ctr">
              <a:buNone/>
            </a:pPr>
            <a:endParaRPr lang="it-IT" sz="2800" dirty="0" smtClean="0"/>
          </a:p>
          <a:p>
            <a:pPr marL="0" indent="0" algn="ctr">
              <a:buNone/>
            </a:pPr>
            <a:endParaRPr lang="it-IT" sz="2800" dirty="0" smtClean="0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1609725" y="1062038"/>
          <a:ext cx="5888038" cy="447675"/>
        </p:xfrm>
        <a:graphic>
          <a:graphicData uri="http://schemas.openxmlformats.org/presentationml/2006/ole">
            <p:oleObj spid="_x0000_s21506" name="Equazione" r:id="rId4" imgW="3352680" imgH="253800" progId="Equation.3">
              <p:embed/>
            </p:oleObj>
          </a:graphicData>
        </a:graphic>
      </p:graphicFrame>
      <p:graphicFrame>
        <p:nvGraphicFramePr>
          <p:cNvPr id="21510" name="Object 3"/>
          <p:cNvGraphicFramePr>
            <a:graphicFrameLocks noChangeAspect="1"/>
          </p:cNvGraphicFramePr>
          <p:nvPr/>
        </p:nvGraphicFramePr>
        <p:xfrm>
          <a:off x="3000375" y="2643188"/>
          <a:ext cx="3224213" cy="498475"/>
        </p:xfrm>
        <a:graphic>
          <a:graphicData uri="http://schemas.openxmlformats.org/presentationml/2006/ole">
            <p:oleObj spid="_x0000_s21510" name="Equazione" r:id="rId5" imgW="1638000" imgH="253800" progId="Equation.3">
              <p:embed/>
            </p:oleObj>
          </a:graphicData>
        </a:graphic>
      </p:graphicFrame>
      <p:graphicFrame>
        <p:nvGraphicFramePr>
          <p:cNvPr id="21511" name="Object 3"/>
          <p:cNvGraphicFramePr>
            <a:graphicFrameLocks noChangeAspect="1"/>
          </p:cNvGraphicFramePr>
          <p:nvPr/>
        </p:nvGraphicFramePr>
        <p:xfrm>
          <a:off x="3286125" y="3714750"/>
          <a:ext cx="2824163" cy="500063"/>
        </p:xfrm>
        <a:graphic>
          <a:graphicData uri="http://schemas.openxmlformats.org/presentationml/2006/ole">
            <p:oleObj spid="_x0000_s21511" name="Equazione" r:id="rId6" imgW="1434960" imgH="253800" progId="Equation.3">
              <p:embed/>
            </p:oleObj>
          </a:graphicData>
        </a:graphic>
      </p:graphicFrame>
      <p:sp>
        <p:nvSpPr>
          <p:cNvPr id="10" name="Segnaposto contenuto 2"/>
          <p:cNvSpPr txBox="1">
            <a:spLocks/>
          </p:cNvSpPr>
          <p:nvPr/>
        </p:nvSpPr>
        <p:spPr>
          <a:xfrm>
            <a:off x="0" y="4643446"/>
            <a:ext cx="9144000" cy="542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Tuttavia c’è il termine </a:t>
            </a:r>
            <a:endParaRPr kumimoji="0" lang="it-IT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1512" name="Object 3"/>
          <p:cNvGraphicFramePr>
            <a:graphicFrameLocks noChangeAspect="1"/>
          </p:cNvGraphicFramePr>
          <p:nvPr/>
        </p:nvGraphicFramePr>
        <p:xfrm>
          <a:off x="4071938" y="5143500"/>
          <a:ext cx="1223962" cy="501650"/>
        </p:xfrm>
        <a:graphic>
          <a:graphicData uri="http://schemas.openxmlformats.org/presentationml/2006/ole">
            <p:oleObj spid="_x0000_s21512" name="Equazione" r:id="rId7" imgW="622080" imgH="253800" progId="Equation.3">
              <p:embed/>
            </p:oleObj>
          </a:graphicData>
        </a:graphic>
      </p:graphicFrame>
      <p:sp>
        <p:nvSpPr>
          <p:cNvPr id="12" name="Segnaposto contenuto 2"/>
          <p:cNvSpPr txBox="1">
            <a:spLocks/>
          </p:cNvSpPr>
          <p:nvPr/>
        </p:nvSpPr>
        <p:spPr>
          <a:xfrm>
            <a:off x="0" y="3286124"/>
            <a:ext cx="9144000" cy="542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avremmo</a:t>
            </a:r>
            <a:endParaRPr kumimoji="0" lang="it-IT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57950" y="4714884"/>
            <a:ext cx="952490" cy="952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sz="2800" dirty="0" smtClean="0"/>
              <a:t>Gli elettroni si muovono molto più velocemente dei nuclei!</a:t>
            </a:r>
            <a:br>
              <a:rPr lang="it-IT" sz="2800" dirty="0" smtClean="0"/>
            </a:br>
            <a:r>
              <a:rPr lang="it-IT" sz="2800" dirty="0" smtClean="0"/>
              <a:t>Fissiamo un valore di R. </a:t>
            </a:r>
            <a:br>
              <a:rPr lang="it-IT" sz="2800" dirty="0" smtClean="0"/>
            </a:br>
            <a:r>
              <a:rPr lang="it-IT" sz="2800" dirty="0" smtClean="0"/>
              <a:t>In questo caso l’</a:t>
            </a:r>
            <a:r>
              <a:rPr lang="it-IT" sz="2800" dirty="0" err="1" smtClean="0"/>
              <a:t>hamiltoniano</a:t>
            </a:r>
            <a:r>
              <a:rPr lang="it-IT" sz="2800" dirty="0" smtClean="0"/>
              <a:t> per gli elettroni diventa</a:t>
            </a:r>
            <a:endParaRPr lang="it-IT" sz="2800" baseline="-25000" dirty="0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2063750" y="1638300"/>
          <a:ext cx="5772150" cy="474663"/>
        </p:xfrm>
        <a:graphic>
          <a:graphicData uri="http://schemas.openxmlformats.org/presentationml/2006/ole">
            <p:oleObj spid="_x0000_s20483" name="Equazione" r:id="rId4" imgW="2920680" imgH="241200" progId="Equation.3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2659063" y="4575175"/>
          <a:ext cx="3651250" cy="525463"/>
        </p:xfrm>
        <a:graphic>
          <a:graphicData uri="http://schemas.openxmlformats.org/presentationml/2006/ole">
            <p:oleObj spid="_x0000_s20485" name="Equazione" r:id="rId5" imgW="1854000" imgH="266400" progId="Equation.3">
              <p:embed/>
            </p:oleObj>
          </a:graphicData>
        </a:graphic>
      </p:graphicFrame>
      <p:sp>
        <p:nvSpPr>
          <p:cNvPr id="6" name="Titolo 1"/>
          <p:cNvSpPr txBox="1">
            <a:spLocks/>
          </p:cNvSpPr>
          <p:nvPr/>
        </p:nvSpPr>
        <p:spPr>
          <a:xfrm>
            <a:off x="0" y="3643314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Cerchiamo le autofunzioni di </a:t>
            </a:r>
            <a:r>
              <a:rPr kumimoji="0" lang="it-IT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</a:t>
            </a:r>
            <a:r>
              <a:rPr kumimoji="0" lang="it-IT" sz="28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</a:t>
            </a:r>
            <a:endParaRPr kumimoji="0" lang="it-IT" sz="2800" b="0" i="1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0" y="2143116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(abbiamo aggiunto anche </a:t>
            </a:r>
            <a:r>
              <a:rPr kumimoji="0" lang="it-IT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</a:t>
            </a:r>
            <a:r>
              <a:rPr kumimoji="0" lang="it-IT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NN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che non riguarda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gli elettroni, perché tanto, per R fissato, è solo una costante)</a:t>
            </a:r>
            <a:endParaRPr kumimoji="0" lang="it-IT" sz="28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2800" dirty="0" smtClean="0"/>
              <a:t>Ora vediamo se le autofunzioni totali possono essere approssimate come:</a:t>
            </a:r>
            <a:br>
              <a:rPr lang="it-IT" sz="2800" dirty="0" smtClean="0"/>
            </a:br>
            <a:endParaRPr lang="it-IT" sz="2800" baseline="-25000" dirty="0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941414" y="4022745"/>
          <a:ext cx="7416800" cy="2263775"/>
        </p:xfrm>
        <a:graphic>
          <a:graphicData uri="http://schemas.openxmlformats.org/presentationml/2006/ole">
            <p:oleObj spid="_x0000_s50178" name="Equazione" r:id="rId4" imgW="4965480" imgH="1511280" progId="Equation.3">
              <p:embed/>
            </p:oleObj>
          </a:graphicData>
        </a:graphic>
      </p:graphicFrame>
      <p:graphicFrame>
        <p:nvGraphicFramePr>
          <p:cNvPr id="21511" name="Object 3"/>
          <p:cNvGraphicFramePr>
            <a:graphicFrameLocks noChangeAspect="1"/>
          </p:cNvGraphicFramePr>
          <p:nvPr/>
        </p:nvGraphicFramePr>
        <p:xfrm>
          <a:off x="2116138" y="1209675"/>
          <a:ext cx="3908425" cy="514350"/>
        </p:xfrm>
        <a:graphic>
          <a:graphicData uri="http://schemas.openxmlformats.org/presentationml/2006/ole">
            <p:oleObj spid="_x0000_s50180" name="Equazione" r:id="rId5" imgW="2590560" imgH="342720" progId="Equation.3">
              <p:embed/>
            </p:oleObj>
          </a:graphicData>
        </a:graphic>
      </p:graphicFrame>
      <p:sp>
        <p:nvSpPr>
          <p:cNvPr id="13" name="Titolo 1"/>
          <p:cNvSpPr txBox="1">
            <a:spLocks/>
          </p:cNvSpPr>
          <p:nvPr/>
        </p:nvSpPr>
        <p:spPr>
          <a:xfrm>
            <a:off x="0" y="3071810"/>
            <a:ext cx="9144000" cy="1285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800" dirty="0" smtClean="0">
                <a:latin typeface="+mj-lt"/>
                <a:ea typeface="+mj-ea"/>
                <a:cs typeface="+mj-cs"/>
              </a:rPr>
              <a:t>Sviluppiamo il primo termine: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28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0183" name="Object 3"/>
          <p:cNvGraphicFramePr>
            <a:graphicFrameLocks noChangeAspect="1"/>
          </p:cNvGraphicFramePr>
          <p:nvPr/>
        </p:nvGraphicFramePr>
        <p:xfrm>
          <a:off x="2082800" y="2587625"/>
          <a:ext cx="4772025" cy="496888"/>
        </p:xfrm>
        <a:graphic>
          <a:graphicData uri="http://schemas.openxmlformats.org/presentationml/2006/ole">
            <p:oleObj spid="_x0000_s50183" name="Equazione" r:id="rId6" imgW="3187440" imgH="330120" progId="Equation.3">
              <p:embed/>
            </p:oleObj>
          </a:graphicData>
        </a:graphic>
      </p:graphicFrame>
      <p:sp>
        <p:nvSpPr>
          <p:cNvPr id="15" name="Titolo 1"/>
          <p:cNvSpPr txBox="1">
            <a:spLocks/>
          </p:cNvSpPr>
          <p:nvPr/>
        </p:nvSpPr>
        <p:spPr>
          <a:xfrm>
            <a:off x="500034" y="18573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L’equazione di </a:t>
            </a:r>
            <a:r>
              <a:rPr kumimoji="0" lang="it-IT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Schrödinger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totale diventa: </a:t>
            </a:r>
            <a:b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28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"/>
          <p:cNvSpPr txBox="1">
            <a:spLocks/>
          </p:cNvSpPr>
          <p:nvPr/>
        </p:nvSpPr>
        <p:spPr>
          <a:xfrm>
            <a:off x="500034" y="357166"/>
            <a:ext cx="8229600" cy="1285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Rigorosamente parlando,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</a:t>
            </a:r>
            <a:r>
              <a:rPr kumimoji="0" lang="it-IT" sz="28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non commuta con 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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</a:p>
          <a:p>
            <a:pPr lvl="0">
              <a:spcBef>
                <a:spcPct val="0"/>
              </a:spcBef>
              <a:defRPr/>
            </a:pP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Tuttavia, sempre per i soliti motivi, </a:t>
            </a:r>
            <a:r>
              <a:rPr lang="it-IT" sz="2800" dirty="0" smtClean="0">
                <a:sym typeface="Symbol"/>
              </a:rPr>
              <a:t>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varia lentamente con </a:t>
            </a:r>
            <a:r>
              <a:rPr kumimoji="0" lang="it-IT" sz="28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e quindi si </a:t>
            </a:r>
            <a:r>
              <a:rPr lang="it-IT" sz="2800" dirty="0" smtClean="0">
                <a:latin typeface="+mj-lt"/>
                <a:ea typeface="+mj-ea"/>
                <a:cs typeface="+mj-cs"/>
              </a:rPr>
              <a:t>può approssimare: 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28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0182" name="Object 3"/>
          <p:cNvGraphicFramePr>
            <a:graphicFrameLocks noChangeAspect="1"/>
          </p:cNvGraphicFramePr>
          <p:nvPr/>
        </p:nvGraphicFramePr>
        <p:xfrm>
          <a:off x="2285984" y="3286124"/>
          <a:ext cx="4371975" cy="525463"/>
        </p:xfrm>
        <a:graphic>
          <a:graphicData uri="http://schemas.openxmlformats.org/presentationml/2006/ole">
            <p:oleObj spid="_x0000_s51204" name="Equazione" r:id="rId4" imgW="2222280" imgH="266400" progId="Equation.3">
              <p:embed/>
            </p:oleObj>
          </a:graphicData>
        </a:graphic>
      </p:graphicFrame>
      <p:sp>
        <p:nvSpPr>
          <p:cNvPr id="10" name="Titolo 1"/>
          <p:cNvSpPr txBox="1">
            <a:spLocks/>
          </p:cNvSpPr>
          <p:nvPr/>
        </p:nvSpPr>
        <p:spPr>
          <a:xfrm>
            <a:off x="428596" y="2214554"/>
            <a:ext cx="8229600" cy="1285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L’equazione di </a:t>
            </a:r>
            <a:r>
              <a:rPr kumimoji="0" lang="it-IT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Schrödinger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diventa:</a:t>
            </a:r>
            <a:b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28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1206" name="Object 3"/>
          <p:cNvGraphicFramePr>
            <a:graphicFrameLocks noChangeAspect="1"/>
          </p:cNvGraphicFramePr>
          <p:nvPr/>
        </p:nvGraphicFramePr>
        <p:xfrm>
          <a:off x="714348" y="1571612"/>
          <a:ext cx="7813675" cy="525463"/>
        </p:xfrm>
        <a:graphic>
          <a:graphicData uri="http://schemas.openxmlformats.org/presentationml/2006/ole">
            <p:oleObj spid="_x0000_s51206" name="Equazione" r:id="rId5" imgW="397476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28596" y="21431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funzione d’onda nucleare può a sua volta essere fattorizzata in una parte vibrazionale, una rotazionale ed una </a:t>
            </a:r>
            <a:r>
              <a:rPr lang="it-IT" dirty="0" err="1" smtClean="0"/>
              <a:t>traslazionale</a:t>
            </a:r>
            <a:r>
              <a:rPr lang="it-IT" dirty="0" smtClean="0"/>
              <a:t>.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Nella funzione d’onda elettronica (trascurando l’accoppiamento </a:t>
            </a:r>
            <a:r>
              <a:rPr lang="it-IT" dirty="0" err="1" smtClean="0"/>
              <a:t>spin-orbita</a:t>
            </a:r>
            <a:r>
              <a:rPr lang="it-IT" dirty="0" smtClean="0"/>
              <a:t>) si può fattorizzare la funzione d’onda di </a:t>
            </a:r>
            <a:r>
              <a:rPr lang="it-IT" dirty="0" err="1" smtClean="0"/>
              <a:t>spin</a:t>
            </a:r>
            <a:r>
              <a:rPr lang="it-IT" dirty="0" smtClean="0"/>
              <a:t>.</a:t>
            </a:r>
            <a:endParaRPr lang="it-IT" dirty="0"/>
          </a:p>
        </p:txBody>
      </p:sp>
      <p:graphicFrame>
        <p:nvGraphicFramePr>
          <p:cNvPr id="102401" name="Object 7"/>
          <p:cNvGraphicFramePr>
            <a:graphicFrameLocks noChangeAspect="1"/>
          </p:cNvGraphicFramePr>
          <p:nvPr/>
        </p:nvGraphicFramePr>
        <p:xfrm>
          <a:off x="2962275" y="5778521"/>
          <a:ext cx="3244850" cy="579437"/>
        </p:xfrm>
        <a:graphic>
          <a:graphicData uri="http://schemas.openxmlformats.org/presentationml/2006/ole">
            <p:oleObj spid="_x0000_s102401" name="Equazione" r:id="rId3" imgW="1625400" imgH="291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6429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Perché in fase condensata </a:t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 smtClean="0">
                <a:solidFill>
                  <a:srgbClr val="FF0000"/>
                </a:solidFill>
              </a:rPr>
              <a:t>non si vede la struttura rotazionale </a:t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 smtClean="0">
                <a:solidFill>
                  <a:srgbClr val="FF0000"/>
                </a:solidFill>
              </a:rPr>
              <a:t>(e spesso neanche la vibrazionale)?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3" name="Immagine 2" descr="Jablonski.jpg"/>
          <p:cNvPicPr>
            <a:picLocks noChangeAspect="1"/>
          </p:cNvPicPr>
          <p:nvPr/>
        </p:nvPicPr>
        <p:blipFill>
          <a:blip r:embed="rId2" cstate="print"/>
          <a:srcRect t="5731" r="78765" b="3579"/>
          <a:stretch>
            <a:fillRect/>
          </a:stretch>
        </p:blipFill>
        <p:spPr>
          <a:xfrm>
            <a:off x="2857488" y="2285992"/>
            <a:ext cx="896564" cy="4357718"/>
          </a:xfrm>
          <a:prstGeom prst="rect">
            <a:avLst/>
          </a:prstGeom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95620"/>
            <a:ext cx="3491249" cy="330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Larghezza di riga!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4525963"/>
          </a:xfrm>
        </p:spPr>
        <p:txBody>
          <a:bodyPr/>
          <a:lstStyle/>
          <a:p>
            <a:r>
              <a:rPr lang="it-IT" dirty="0" smtClean="0"/>
              <a:t>Principio di indeterminazione 				</a:t>
            </a:r>
          </a:p>
          <a:p>
            <a:endParaRPr lang="it-IT" dirty="0" smtClean="0"/>
          </a:p>
          <a:p>
            <a:r>
              <a:rPr lang="it-IT" dirty="0" smtClean="0"/>
              <a:t>Effetto Doppler: </a:t>
            </a:r>
          </a:p>
          <a:p>
            <a:endParaRPr lang="it-IT" dirty="0" smtClean="0"/>
          </a:p>
          <a:p>
            <a:r>
              <a:rPr lang="it-IT" dirty="0" smtClean="0"/>
              <a:t>Interazioni soluto-solvente!</a:t>
            </a:r>
          </a:p>
          <a:p>
            <a:endParaRPr lang="it-IT" dirty="0" smtClean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/>
        </p:nvGraphicFramePr>
        <p:xfrm>
          <a:off x="3428992" y="2071702"/>
          <a:ext cx="1562100" cy="1157288"/>
        </p:xfrm>
        <a:graphic>
          <a:graphicData uri="http://schemas.openxmlformats.org/presentationml/2006/ole">
            <p:oleObj spid="_x0000_s84994" name="Equazione" r:id="rId3" imgW="787320" imgH="583920" progId="Equation.3">
              <p:embed/>
            </p:oleObj>
          </a:graphicData>
        </a:graphic>
      </p:graphicFrame>
      <p:graphicFrame>
        <p:nvGraphicFramePr>
          <p:cNvPr id="84995" name="Object 3"/>
          <p:cNvGraphicFramePr>
            <a:graphicFrameLocks noChangeAspect="1"/>
          </p:cNvGraphicFramePr>
          <p:nvPr/>
        </p:nvGraphicFramePr>
        <p:xfrm>
          <a:off x="5494360" y="2000264"/>
          <a:ext cx="2292350" cy="881063"/>
        </p:xfrm>
        <a:graphic>
          <a:graphicData uri="http://schemas.openxmlformats.org/presentationml/2006/ole">
            <p:oleObj spid="_x0000_s84995" name="Equazione" r:id="rId4" imgW="1155600" imgH="444240" progId="Equation.3">
              <p:embed/>
            </p:oleObj>
          </a:graphicData>
        </a:graphic>
      </p:graphicFrame>
      <p:graphicFrame>
        <p:nvGraphicFramePr>
          <p:cNvPr id="84998" name="Object 6"/>
          <p:cNvGraphicFramePr>
            <a:graphicFrameLocks noChangeAspect="1"/>
          </p:cNvGraphicFramePr>
          <p:nvPr/>
        </p:nvGraphicFramePr>
        <p:xfrm>
          <a:off x="5500694" y="1142984"/>
          <a:ext cx="1082675" cy="403225"/>
        </p:xfrm>
        <a:graphic>
          <a:graphicData uri="http://schemas.openxmlformats.org/presentationml/2006/ole">
            <p:oleObj spid="_x0000_s84998" name="Equazione" r:id="rId5" imgW="545760" imgH="203040" progId="Equation.3">
              <p:embed/>
            </p:oleObj>
          </a:graphicData>
        </a:graphic>
      </p:graphicFrame>
      <p:sp>
        <p:nvSpPr>
          <p:cNvPr id="8" name="Freccia a sinistra 7"/>
          <p:cNvSpPr/>
          <p:nvPr/>
        </p:nvSpPr>
        <p:spPr>
          <a:xfrm>
            <a:off x="5072066" y="3286148"/>
            <a:ext cx="857256" cy="5714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/>
          <p:cNvGrpSpPr/>
          <p:nvPr/>
        </p:nvGrpSpPr>
        <p:grpSpPr>
          <a:xfrm>
            <a:off x="5990294" y="2919403"/>
            <a:ext cx="3153706" cy="3938597"/>
            <a:chOff x="5990294" y="2919403"/>
            <a:chExt cx="3153706" cy="3938597"/>
          </a:xfrm>
        </p:grpSpPr>
        <p:pic>
          <p:nvPicPr>
            <p:cNvPr id="85002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90294" y="2919403"/>
              <a:ext cx="3153706" cy="3938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Ovale 11"/>
            <p:cNvSpPr/>
            <p:nvPr/>
          </p:nvSpPr>
          <p:spPr>
            <a:xfrm>
              <a:off x="8429652" y="4000504"/>
              <a:ext cx="571504" cy="9286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71435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Perché, a T ambiente tutte le molecole si trovano nello stato fondamentale (elettronico e vibrazionale)?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3" name="Immagine 2" descr="Jablonski.jpg"/>
          <p:cNvPicPr>
            <a:picLocks noChangeAspect="1"/>
          </p:cNvPicPr>
          <p:nvPr/>
        </p:nvPicPr>
        <p:blipFill>
          <a:blip r:embed="rId2" cstate="print"/>
          <a:srcRect t="5731" r="78765" b="3579"/>
          <a:stretch>
            <a:fillRect/>
          </a:stretch>
        </p:blipFill>
        <p:spPr>
          <a:xfrm>
            <a:off x="2428860" y="2285992"/>
            <a:ext cx="896564" cy="4357718"/>
          </a:xfrm>
          <a:prstGeom prst="rect">
            <a:avLst/>
          </a:prstGeom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695620"/>
            <a:ext cx="3491249" cy="330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/>
          <a:lstStyle/>
          <a:p>
            <a:r>
              <a:rPr lang="it-IT" dirty="0" err="1" smtClean="0"/>
              <a:t>Boltzmann</a:t>
            </a:r>
            <a:r>
              <a:rPr lang="it-IT" dirty="0" smtClean="0"/>
              <a:t>!</a:t>
            </a:r>
            <a:endParaRPr lang="it-IT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/>
        </p:nvGraphicFramePr>
        <p:xfrm>
          <a:off x="3873500" y="1095375"/>
          <a:ext cx="1738313" cy="1008063"/>
        </p:xfrm>
        <a:graphic>
          <a:graphicData uri="http://schemas.openxmlformats.org/presentationml/2006/ole">
            <p:oleObj spid="_x0000_s53250" name="Equazione" r:id="rId3" imgW="876240" imgH="507960" progId="Equation.3">
              <p:embed/>
            </p:oleObj>
          </a:graphicData>
        </a:graphic>
      </p:graphicFrame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485770" y="5072063"/>
          <a:ext cx="3300412" cy="855662"/>
        </p:xfrm>
        <a:graphic>
          <a:graphicData uri="http://schemas.openxmlformats.org/presentationml/2006/ole">
            <p:oleObj spid="_x0000_s53251" name="Equazione" r:id="rId4" imgW="1663560" imgH="431640" progId="Equation.3">
              <p:embed/>
            </p:oleObj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4744031" y="5143512"/>
            <a:ext cx="26629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k</a:t>
            </a:r>
            <a:r>
              <a:rPr lang="it-IT" sz="2400" dirty="0" smtClean="0"/>
              <a:t>=8.62  × 10</a:t>
            </a:r>
            <a:r>
              <a:rPr lang="it-IT" sz="2400" baseline="30000" dirty="0" smtClean="0"/>
              <a:t>−5 </a:t>
            </a:r>
            <a:r>
              <a:rPr lang="it-IT" sz="2400" dirty="0" err="1" smtClean="0"/>
              <a:t>eV</a:t>
            </a:r>
            <a:r>
              <a:rPr lang="it-IT" sz="2400" dirty="0" smtClean="0"/>
              <a:t> K</a:t>
            </a:r>
            <a:r>
              <a:rPr lang="it-IT" sz="2400" baseline="30000" dirty="0" smtClean="0"/>
              <a:t>-1</a:t>
            </a:r>
          </a:p>
          <a:p>
            <a:r>
              <a:rPr lang="it-IT" sz="2400" i="1" dirty="0" smtClean="0"/>
              <a:t>T</a:t>
            </a:r>
            <a:r>
              <a:rPr lang="it-IT" sz="2400" dirty="0" smtClean="0"/>
              <a:t>=300 K</a:t>
            </a:r>
          </a:p>
          <a:p>
            <a:r>
              <a:rPr lang="it-IT" sz="2400" i="1" dirty="0" smtClean="0"/>
              <a:t>kT</a:t>
            </a:r>
            <a:r>
              <a:rPr lang="it-IT" sz="2400" dirty="0" smtClean="0"/>
              <a:t>=2.59 × 10</a:t>
            </a:r>
            <a:r>
              <a:rPr lang="it-IT" sz="2400" baseline="30000" dirty="0" smtClean="0"/>
              <a:t>−2 </a:t>
            </a:r>
            <a:r>
              <a:rPr lang="it-IT" sz="2400" dirty="0" err="1" smtClean="0"/>
              <a:t>eV</a:t>
            </a:r>
            <a:endParaRPr lang="it-IT" sz="2400" dirty="0"/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495300" y="5857875"/>
          <a:ext cx="3551238" cy="855663"/>
        </p:xfrm>
        <a:graphic>
          <a:graphicData uri="http://schemas.openxmlformats.org/presentationml/2006/ole">
            <p:oleObj spid="_x0000_s53252" name="Equazione" r:id="rId5" imgW="1790640" imgH="431640" progId="Equation.3">
              <p:embed/>
            </p:oleObj>
          </a:graphicData>
        </a:graphic>
      </p:graphicFrame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8" y="2029211"/>
            <a:ext cx="3357554" cy="3185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3929063" y="2571750"/>
          <a:ext cx="2317750" cy="403225"/>
        </p:xfrm>
        <a:graphic>
          <a:graphicData uri="http://schemas.openxmlformats.org/presentationml/2006/ole">
            <p:oleObj spid="_x0000_s53254" name="Equazione" r:id="rId7" imgW="1168200" imgH="203040" progId="Equation.3">
              <p:embed/>
            </p:oleObj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3428992" y="3500438"/>
            <a:ext cx="39998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err="1" smtClean="0"/>
              <a:t>h</a:t>
            </a:r>
            <a:r>
              <a:rPr lang="it-IT" sz="2400" dirty="0" err="1" smtClean="0"/>
              <a:t>=</a:t>
            </a:r>
            <a:r>
              <a:rPr lang="it-IT" sz="2400" dirty="0" smtClean="0"/>
              <a:t> 4.13566733(10)×10</a:t>
            </a:r>
            <a:r>
              <a:rPr lang="it-IT" sz="2400" baseline="30000" dirty="0" smtClean="0"/>
              <a:t>−15 </a:t>
            </a:r>
            <a:r>
              <a:rPr lang="it-IT" sz="2400" dirty="0" err="1" smtClean="0"/>
              <a:t>eV</a:t>
            </a:r>
            <a:r>
              <a:rPr lang="it-IT" sz="2400" dirty="0" smtClean="0"/>
              <a:t> s</a:t>
            </a:r>
          </a:p>
          <a:p>
            <a:r>
              <a:rPr lang="it-IT" sz="2400" i="1" dirty="0" err="1" smtClean="0"/>
              <a:t>c</a:t>
            </a:r>
            <a:r>
              <a:rPr lang="it-IT" sz="2400" dirty="0" err="1" smtClean="0"/>
              <a:t>=</a:t>
            </a:r>
            <a:r>
              <a:rPr lang="it-IT" sz="2400" dirty="0" smtClean="0"/>
              <a:t> 299792458 m/s</a:t>
            </a:r>
          </a:p>
          <a:p>
            <a:r>
              <a:rPr lang="it-IT" sz="2400" i="1" dirty="0" err="1" smtClean="0"/>
              <a:t>e</a:t>
            </a:r>
            <a:r>
              <a:rPr lang="it-IT" sz="2400" dirty="0" err="1" smtClean="0"/>
              <a:t>=</a:t>
            </a:r>
            <a:r>
              <a:rPr lang="it-IT" sz="2400" dirty="0" smtClean="0"/>
              <a:t> −1.602176487(40)×10</a:t>
            </a:r>
            <a:r>
              <a:rPr lang="it-IT" sz="2400" baseline="30000" dirty="0" smtClean="0"/>
              <a:t>−19</a:t>
            </a:r>
            <a:r>
              <a:rPr lang="it-IT" sz="2400" dirty="0" smtClean="0"/>
              <a:t> C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Cosa determina la probabilità di transizione?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3" name="Immagine 2" descr="Jablonski.jpg"/>
          <p:cNvPicPr>
            <a:picLocks noChangeAspect="1"/>
          </p:cNvPicPr>
          <p:nvPr/>
        </p:nvPicPr>
        <p:blipFill>
          <a:blip r:embed="rId2" cstate="print"/>
          <a:srcRect t="5731" r="78765" b="3579"/>
          <a:stretch>
            <a:fillRect/>
          </a:stretch>
        </p:blipFill>
        <p:spPr>
          <a:xfrm>
            <a:off x="1928794" y="2285992"/>
            <a:ext cx="896564" cy="4357718"/>
          </a:xfrm>
          <a:prstGeom prst="rect">
            <a:avLst/>
          </a:prstGeom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695620"/>
            <a:ext cx="3491249" cy="330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928794" y="428604"/>
            <a:ext cx="46631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600" dirty="0" smtClean="0"/>
              <a:t>Assorbimento </a:t>
            </a:r>
            <a:r>
              <a:rPr lang="it-IT" sz="3600" dirty="0"/>
              <a:t>stimolato</a:t>
            </a:r>
          </a:p>
        </p:txBody>
      </p:sp>
      <p:grpSp>
        <p:nvGrpSpPr>
          <p:cNvPr id="15" name="Gruppo 14"/>
          <p:cNvGrpSpPr/>
          <p:nvPr/>
        </p:nvGrpSpPr>
        <p:grpSpPr>
          <a:xfrm>
            <a:off x="846159" y="1714488"/>
            <a:ext cx="6797675" cy="1664732"/>
            <a:chOff x="822325" y="2438400"/>
            <a:chExt cx="6797675" cy="1664732"/>
          </a:xfrm>
        </p:grpSpPr>
        <p:sp>
          <p:nvSpPr>
            <p:cNvPr id="5126" name="Line 6"/>
            <p:cNvSpPr>
              <a:spLocks noChangeShapeType="1"/>
            </p:cNvSpPr>
            <p:nvPr/>
          </p:nvSpPr>
          <p:spPr bwMode="auto">
            <a:xfrm>
              <a:off x="2133600" y="2667000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127" name="Line 7"/>
            <p:cNvSpPr>
              <a:spLocks noChangeShapeType="1"/>
            </p:cNvSpPr>
            <p:nvPr/>
          </p:nvSpPr>
          <p:spPr bwMode="auto">
            <a:xfrm>
              <a:off x="2133600" y="3505200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128" name="Line 8"/>
            <p:cNvSpPr>
              <a:spLocks noChangeShapeType="1"/>
            </p:cNvSpPr>
            <p:nvPr/>
          </p:nvSpPr>
          <p:spPr bwMode="auto">
            <a:xfrm>
              <a:off x="5638800" y="2590800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129" name="Line 9"/>
            <p:cNvSpPr>
              <a:spLocks noChangeShapeType="1"/>
            </p:cNvSpPr>
            <p:nvPr/>
          </p:nvSpPr>
          <p:spPr bwMode="auto">
            <a:xfrm>
              <a:off x="5638800" y="3505200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822325" y="2854325"/>
              <a:ext cx="698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/>
                <a:t>h</a:t>
              </a:r>
              <a:r>
                <a:rPr lang="it-IT">
                  <a:sym typeface="Symbol" pitchFamily="18" charset="2"/>
                </a:rPr>
                <a:t></a:t>
              </a:r>
              <a:r>
                <a:rPr lang="it-IT" baseline="-25000">
                  <a:sym typeface="Symbol" pitchFamily="18" charset="2"/>
                </a:rPr>
                <a:t>10</a:t>
              </a:r>
            </a:p>
          </p:txBody>
        </p:sp>
        <p:sp>
          <p:nvSpPr>
            <p:cNvPr id="5132" name="AutoShape 12"/>
            <p:cNvSpPr>
              <a:spLocks noChangeArrowheads="1"/>
            </p:cNvSpPr>
            <p:nvPr/>
          </p:nvSpPr>
          <p:spPr bwMode="auto">
            <a:xfrm>
              <a:off x="838200" y="2667000"/>
              <a:ext cx="685800" cy="22860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33" name="Oval 13"/>
            <p:cNvSpPr>
              <a:spLocks noChangeArrowheads="1"/>
            </p:cNvSpPr>
            <p:nvPr/>
          </p:nvSpPr>
          <p:spPr bwMode="auto">
            <a:xfrm>
              <a:off x="2895600" y="3352800"/>
              <a:ext cx="152400" cy="22860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34" name="Oval 14"/>
            <p:cNvSpPr>
              <a:spLocks noChangeArrowheads="1"/>
            </p:cNvSpPr>
            <p:nvPr/>
          </p:nvSpPr>
          <p:spPr bwMode="auto">
            <a:xfrm>
              <a:off x="6553200" y="2438400"/>
              <a:ext cx="152400" cy="22860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2590800" y="3733800"/>
              <a:ext cx="441819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 dirty="0"/>
                <a:t>prima                                    </a:t>
              </a:r>
              <a:r>
                <a:rPr lang="it-IT" dirty="0" smtClean="0"/>
                <a:t>		 </a:t>
              </a:r>
              <a:r>
                <a:rPr lang="it-IT" dirty="0"/>
                <a:t>dopo</a:t>
              </a:r>
            </a:p>
          </p:txBody>
        </p:sp>
      </p:grpSp>
      <p:graphicFrame>
        <p:nvGraphicFramePr>
          <p:cNvPr id="18" name="Oggetto 17"/>
          <p:cNvGraphicFramePr>
            <a:graphicFrameLocks noChangeAspect="1"/>
          </p:cNvGraphicFramePr>
          <p:nvPr/>
        </p:nvGraphicFramePr>
        <p:xfrm>
          <a:off x="1428728" y="3500438"/>
          <a:ext cx="6611938" cy="1327150"/>
        </p:xfrm>
        <a:graphic>
          <a:graphicData uri="http://schemas.openxmlformats.org/presentationml/2006/ole">
            <p:oleObj spid="_x0000_s139269" name="Equazione" r:id="rId3" imgW="3479760" imgH="698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-31" y="4429132"/>
            <a:ext cx="91440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65125">
              <a:buFont typeface="Arial" pitchFamily="34" charset="0"/>
              <a:buChar char="•"/>
            </a:pPr>
            <a:r>
              <a:rPr lang="it-IT" sz="2400" dirty="0" smtClean="0"/>
              <a:t>Transizioni </a:t>
            </a:r>
            <a:r>
              <a:rPr lang="it-IT" sz="2400" dirty="0" err="1" smtClean="0">
                <a:latin typeface="Symbol" pitchFamily="18" charset="2"/>
              </a:rPr>
              <a:t>ss</a:t>
            </a:r>
            <a:r>
              <a:rPr lang="it-IT" sz="2400" dirty="0" err="1" smtClean="0"/>
              <a:t>*</a:t>
            </a:r>
            <a:r>
              <a:rPr lang="it-IT" sz="2400" dirty="0" smtClean="0"/>
              <a:t> sono normalmente ad energie fuori della zona misurabile dell’UV/Vis (&lt;180 </a:t>
            </a:r>
            <a:r>
              <a:rPr lang="it-IT" sz="2400" dirty="0" err="1" smtClean="0"/>
              <a:t>nm</a:t>
            </a:r>
            <a:r>
              <a:rPr lang="it-IT" sz="2400" dirty="0" smtClean="0"/>
              <a:t>)</a:t>
            </a:r>
          </a:p>
          <a:p>
            <a:pPr marL="365125" indent="-365125">
              <a:buFont typeface="Arial" pitchFamily="34" charset="0"/>
              <a:buChar char="•"/>
            </a:pPr>
            <a:r>
              <a:rPr lang="it-IT" sz="2400" dirty="0" smtClean="0"/>
              <a:t>Transizioni </a:t>
            </a:r>
            <a:r>
              <a:rPr lang="it-IT" sz="2400" dirty="0" err="1" smtClean="0">
                <a:latin typeface="Symbol" pitchFamily="18" charset="2"/>
              </a:rPr>
              <a:t>pp</a:t>
            </a:r>
            <a:r>
              <a:rPr lang="it-IT" sz="2400" dirty="0" err="1" smtClean="0"/>
              <a:t>*</a:t>
            </a:r>
            <a:r>
              <a:rPr lang="it-IT" sz="2400" dirty="0" smtClean="0"/>
              <a:t> hanno una grossa sovrapposizione degli orbitali e quindi hanno </a:t>
            </a:r>
            <a:r>
              <a:rPr lang="it-IT" sz="2400" dirty="0" err="1" smtClean="0"/>
              <a:t>eleveti</a:t>
            </a:r>
            <a:r>
              <a:rPr lang="it-IT" sz="2400" dirty="0" smtClean="0"/>
              <a:t> coefficienti di estinzione (&gt;1000 cm</a:t>
            </a:r>
            <a:r>
              <a:rPr lang="it-IT" sz="2400" baseline="30000" dirty="0" smtClean="0"/>
              <a:t>-1</a:t>
            </a:r>
            <a:r>
              <a:rPr lang="it-IT" sz="2400" dirty="0" smtClean="0"/>
              <a:t> M</a:t>
            </a:r>
            <a:r>
              <a:rPr lang="it-IT" sz="2400" baseline="30000" dirty="0" smtClean="0"/>
              <a:t>-1</a:t>
            </a:r>
            <a:r>
              <a:rPr lang="it-IT" sz="2400" dirty="0" smtClean="0"/>
              <a:t>).</a:t>
            </a:r>
          </a:p>
          <a:p>
            <a:pPr marL="365125" indent="-365125">
              <a:buFont typeface="Arial" pitchFamily="34" charset="0"/>
              <a:buChar char="•"/>
            </a:pPr>
            <a:r>
              <a:rPr lang="it-IT" sz="2400" dirty="0" smtClean="0"/>
              <a:t>Transizioni </a:t>
            </a:r>
            <a:r>
              <a:rPr lang="it-IT" sz="2400" dirty="0" err="1" smtClean="0"/>
              <a:t>n</a:t>
            </a:r>
            <a:r>
              <a:rPr lang="it-IT" sz="2400" dirty="0" err="1" smtClean="0">
                <a:latin typeface="Symbol" pitchFamily="18" charset="2"/>
              </a:rPr>
              <a:t>p</a:t>
            </a:r>
            <a:r>
              <a:rPr lang="it-IT" sz="2400" dirty="0" err="1" smtClean="0"/>
              <a:t>*</a:t>
            </a:r>
            <a:r>
              <a:rPr lang="it-IT" sz="2400" dirty="0" smtClean="0"/>
              <a:t> non hanno sovrapposizione degli orbitali e quindi hanno coefficienti di estinzione molto bassi (&lt;200 cm</a:t>
            </a:r>
            <a:r>
              <a:rPr lang="it-IT" sz="2400" baseline="30000" dirty="0" smtClean="0"/>
              <a:t>-1</a:t>
            </a:r>
            <a:r>
              <a:rPr lang="it-IT" sz="2400" dirty="0" smtClean="0"/>
              <a:t> M</a:t>
            </a:r>
            <a:r>
              <a:rPr lang="it-IT" sz="2400" baseline="30000" dirty="0" smtClean="0"/>
              <a:t>-1</a:t>
            </a:r>
            <a:r>
              <a:rPr lang="it-IT" sz="2400" dirty="0" smtClean="0"/>
              <a:t>)</a:t>
            </a:r>
            <a:endParaRPr lang="it-IT" sz="2400" dirty="0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0"/>
            <a:ext cx="5643602" cy="4254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Cosa determina l’intensità relativa delle diverse bande vibrazionali?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3" name="Immagine 2" descr="Jablonski.jpg"/>
          <p:cNvPicPr>
            <a:picLocks noChangeAspect="1"/>
          </p:cNvPicPr>
          <p:nvPr/>
        </p:nvPicPr>
        <p:blipFill>
          <a:blip r:embed="rId2" cstate="print"/>
          <a:srcRect t="5731" r="78765" b="3579"/>
          <a:stretch>
            <a:fillRect/>
          </a:stretch>
        </p:blipFill>
        <p:spPr>
          <a:xfrm>
            <a:off x="2318114" y="2285992"/>
            <a:ext cx="896564" cy="4357718"/>
          </a:xfrm>
          <a:prstGeom prst="rect">
            <a:avLst/>
          </a:prstGeom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695620"/>
            <a:ext cx="3491249" cy="330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1785926"/>
            <a:ext cx="1714512" cy="2402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6" name="Picture 4"/>
          <p:cNvPicPr>
            <a:picLocks noChangeAspect="1" noChangeArrowheads="1"/>
          </p:cNvPicPr>
          <p:nvPr/>
        </p:nvPicPr>
        <p:blipFill>
          <a:blip r:embed="rId3" cstate="print"/>
          <a:srcRect l="20971" r="29442" b="34922"/>
          <a:stretch>
            <a:fillRect/>
          </a:stretch>
        </p:blipFill>
        <p:spPr bwMode="auto">
          <a:xfrm flipH="1">
            <a:off x="7000892" y="1851879"/>
            <a:ext cx="2143140" cy="236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dirty="0" err="1" smtClean="0"/>
              <a:t>Franck-Condon</a:t>
            </a:r>
            <a:r>
              <a:rPr lang="it-IT" dirty="0" smtClean="0"/>
              <a:t>!</a:t>
            </a:r>
            <a:endParaRPr lang="it-IT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1285860"/>
            <a:ext cx="4357718" cy="537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85794"/>
            <a:ext cx="4357718" cy="537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714356"/>
            <a:ext cx="3500689" cy="477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074"/>
            <a:ext cx="8229600" cy="846158"/>
          </a:xfrm>
        </p:spPr>
        <p:txBody>
          <a:bodyPr/>
          <a:lstStyle/>
          <a:p>
            <a:r>
              <a:rPr lang="it-IT" dirty="0" smtClean="0"/>
              <a:t>Fattori di </a:t>
            </a:r>
            <a:r>
              <a:rPr lang="it-IT" dirty="0" err="1" smtClean="0"/>
              <a:t>Franck</a:t>
            </a:r>
            <a:r>
              <a:rPr lang="it-IT" dirty="0" smtClean="0"/>
              <a:t> </a:t>
            </a:r>
            <a:r>
              <a:rPr lang="it-IT" dirty="0" err="1" smtClean="0"/>
              <a:t>Condon</a:t>
            </a:r>
            <a:endParaRPr lang="it-IT" dirty="0"/>
          </a:p>
        </p:txBody>
      </p:sp>
      <p:sp>
        <p:nvSpPr>
          <p:cNvPr id="112641" name="Rectangle 1"/>
          <p:cNvSpPr>
            <a:spLocks noChangeArrowheads="1"/>
          </p:cNvSpPr>
          <p:nvPr/>
        </p:nvSpPr>
        <p:spPr bwMode="auto">
          <a:xfrm>
            <a:off x="0" y="5657695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L’approssimazione consiste nel trascurare</a:t>
            </a:r>
            <a:r>
              <a:rPr kumimoji="0" lang="it-IT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la dipendenza (parametrica) dalle coordinate nucleari della funzione d’onda elettronica.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Le funzioni d’onda vibrazionali non sono ortogonali perché si riferiscono a due stati elettronici diversi (e quindi a due equazioni di </a:t>
            </a:r>
            <a:r>
              <a:rPr kumimoji="0" lang="it-IT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Schrödinger</a:t>
            </a:r>
            <a:r>
              <a:rPr kumimoji="0" lang="it-IT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con potenziali diversi)</a:t>
            </a: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</a:t>
            </a:r>
          </a:p>
        </p:txBody>
      </p:sp>
      <p:graphicFrame>
        <p:nvGraphicFramePr>
          <p:cNvPr id="10" name="Oggetto 9"/>
          <p:cNvGraphicFramePr>
            <a:graphicFrameLocks noChangeAspect="1"/>
          </p:cNvGraphicFramePr>
          <p:nvPr/>
        </p:nvGraphicFramePr>
        <p:xfrm>
          <a:off x="3786182" y="760397"/>
          <a:ext cx="1511300" cy="454025"/>
        </p:xfrm>
        <a:graphic>
          <a:graphicData uri="http://schemas.openxmlformats.org/presentationml/2006/ole">
            <p:oleObj spid="_x0000_s112645" name="Equazione" r:id="rId3" imgW="761760" imgH="228600" progId="Equation.3">
              <p:embed/>
            </p:oleObj>
          </a:graphicData>
        </a:graphic>
      </p:graphicFrame>
      <p:graphicFrame>
        <p:nvGraphicFramePr>
          <p:cNvPr id="112646" name="Object 6"/>
          <p:cNvGraphicFramePr>
            <a:graphicFrameLocks noChangeAspect="1"/>
          </p:cNvGraphicFramePr>
          <p:nvPr/>
        </p:nvGraphicFramePr>
        <p:xfrm>
          <a:off x="357158" y="1255721"/>
          <a:ext cx="5930900" cy="3316287"/>
        </p:xfrm>
        <a:graphic>
          <a:graphicData uri="http://schemas.openxmlformats.org/presentationml/2006/ole">
            <p:oleObj spid="_x0000_s112646" name="Equazione" r:id="rId4" imgW="2997000" imgH="1676160" progId="Equation.3">
              <p:embed/>
            </p:oleObj>
          </a:graphicData>
        </a:graphic>
      </p:graphicFrame>
      <p:graphicFrame>
        <p:nvGraphicFramePr>
          <p:cNvPr id="112647" name="Object 7"/>
          <p:cNvGraphicFramePr>
            <a:graphicFrameLocks noChangeAspect="1"/>
          </p:cNvGraphicFramePr>
          <p:nvPr/>
        </p:nvGraphicFramePr>
        <p:xfrm>
          <a:off x="2071670" y="4795852"/>
          <a:ext cx="4760913" cy="704850"/>
        </p:xfrm>
        <a:graphic>
          <a:graphicData uri="http://schemas.openxmlformats.org/presentationml/2006/ole">
            <p:oleObj spid="_x0000_s112647" name="Equazione" r:id="rId5" imgW="240012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643182"/>
            <a:ext cx="8229600" cy="1143000"/>
          </a:xfrm>
        </p:spPr>
        <p:txBody>
          <a:bodyPr>
            <a:noAutofit/>
          </a:bodyPr>
          <a:lstStyle/>
          <a:p>
            <a:r>
              <a:rPr lang="it-IT" sz="4800" dirty="0" smtClean="0">
                <a:solidFill>
                  <a:srgbClr val="FF0000"/>
                </a:solidFill>
              </a:rPr>
              <a:t>2</a:t>
            </a:r>
            <a:br>
              <a:rPr lang="it-IT" sz="4800" dirty="0" smtClean="0">
                <a:solidFill>
                  <a:srgbClr val="FF0000"/>
                </a:solidFill>
              </a:rPr>
            </a:br>
            <a:r>
              <a:rPr lang="it-IT" sz="4800" dirty="0" smtClean="0">
                <a:solidFill>
                  <a:srgbClr val="FF0000"/>
                </a:solidFill>
              </a:rPr>
              <a:t>Rilassamento degli stati eccitati</a:t>
            </a:r>
            <a:endParaRPr lang="it-IT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-1974" t="4399" r="75040"/>
          <a:stretch>
            <a:fillRect/>
          </a:stretch>
        </p:blipFill>
        <p:spPr bwMode="auto">
          <a:xfrm>
            <a:off x="71406" y="353780"/>
            <a:ext cx="1671208" cy="532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magine 3" descr="Jablonski.jpg"/>
          <p:cNvPicPr>
            <a:picLocks noChangeAspect="1"/>
          </p:cNvPicPr>
          <p:nvPr/>
        </p:nvPicPr>
        <p:blipFill>
          <a:blip r:embed="rId3" cstate="print"/>
          <a:srcRect l="-25803" t="-3815" r="-18151" b="3579"/>
          <a:stretch>
            <a:fillRect/>
          </a:stretch>
        </p:blipFill>
        <p:spPr>
          <a:xfrm>
            <a:off x="285720" y="-71462"/>
            <a:ext cx="7572428" cy="600079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524"/>
          <a:stretch>
            <a:fillRect/>
          </a:stretch>
        </p:blipFill>
        <p:spPr bwMode="auto">
          <a:xfrm>
            <a:off x="7215206" y="285728"/>
            <a:ext cx="1500166" cy="213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jablonski.jpg"/>
          <p:cNvPicPr>
            <a:picLocks noChangeAspect="1"/>
          </p:cNvPicPr>
          <p:nvPr/>
        </p:nvPicPr>
        <p:blipFill>
          <a:blip r:embed="rId2" cstate="print"/>
          <a:srcRect r="35042"/>
          <a:stretch>
            <a:fillRect/>
          </a:stretch>
        </p:blipFill>
        <p:spPr>
          <a:xfrm>
            <a:off x="1285852" y="3286124"/>
            <a:ext cx="5429288" cy="344836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Processi non radiativi: </a:t>
            </a:r>
            <a:br>
              <a:rPr lang="it-IT" dirty="0" smtClean="0"/>
            </a:br>
            <a:r>
              <a:rPr lang="it-IT" dirty="0" smtClean="0">
                <a:solidFill>
                  <a:srgbClr val="FF0000"/>
                </a:solidFill>
              </a:rPr>
              <a:t>Rilassamento vibrazionale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85886"/>
            <a:ext cx="8229600" cy="1900238"/>
          </a:xfrm>
        </p:spPr>
        <p:txBody>
          <a:bodyPr/>
          <a:lstStyle/>
          <a:p>
            <a:r>
              <a:rPr lang="it-IT" dirty="0" smtClean="0"/>
              <a:t>Conservazione dello stato elettronico</a:t>
            </a:r>
          </a:p>
          <a:p>
            <a:r>
              <a:rPr lang="it-IT" dirty="0" smtClean="0"/>
              <a:t>L’energia in eccesso viene ceduta alle molecole di solvente.</a:t>
            </a:r>
          </a:p>
          <a:p>
            <a:endParaRPr lang="it-IT" dirty="0"/>
          </a:p>
        </p:txBody>
      </p:sp>
      <p:sp>
        <p:nvSpPr>
          <p:cNvPr id="6" name="Ovale 5"/>
          <p:cNvSpPr/>
          <p:nvPr/>
        </p:nvSpPr>
        <p:spPr>
          <a:xfrm>
            <a:off x="4000496" y="3786190"/>
            <a:ext cx="428628" cy="85725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2071670" y="4429132"/>
            <a:ext cx="428628" cy="228601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5572132" y="4286256"/>
            <a:ext cx="428628" cy="164307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6715140" y="4357694"/>
            <a:ext cx="2428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</a:rPr>
              <a:t>Tempo </a:t>
            </a:r>
            <a:br>
              <a:rPr lang="it-IT" sz="2400" dirty="0" smtClean="0">
                <a:solidFill>
                  <a:srgbClr val="FF0000"/>
                </a:solidFill>
              </a:rPr>
            </a:br>
            <a:r>
              <a:rPr lang="it-IT" sz="2400" dirty="0" smtClean="0">
                <a:solidFill>
                  <a:srgbClr val="FF0000"/>
                </a:solidFill>
              </a:rPr>
              <a:t>caratteristico</a:t>
            </a:r>
          </a:p>
          <a:p>
            <a:pPr algn="ctr"/>
            <a:r>
              <a:rPr lang="it-IT" sz="2400" dirty="0" smtClean="0">
                <a:solidFill>
                  <a:srgbClr val="FF0000"/>
                </a:solidFill>
                <a:sym typeface="Symbol"/>
              </a:rPr>
              <a:t>ps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jablonski.jpg"/>
          <p:cNvPicPr>
            <a:picLocks noChangeAspect="1"/>
          </p:cNvPicPr>
          <p:nvPr/>
        </p:nvPicPr>
        <p:blipFill>
          <a:blip r:embed="rId2" cstate="print"/>
          <a:srcRect r="35898"/>
          <a:stretch>
            <a:fillRect/>
          </a:stretch>
        </p:blipFill>
        <p:spPr>
          <a:xfrm>
            <a:off x="1714480" y="3429000"/>
            <a:ext cx="5357818" cy="344836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78581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Processi non radiativi: </a:t>
            </a:r>
            <a:r>
              <a:rPr lang="it-IT" dirty="0" smtClean="0">
                <a:solidFill>
                  <a:srgbClr val="FF0000"/>
                </a:solidFill>
              </a:rPr>
              <a:t>Conversione interna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831863"/>
            <a:ext cx="9144000" cy="4525963"/>
          </a:xfrm>
        </p:spPr>
        <p:txBody>
          <a:bodyPr/>
          <a:lstStyle/>
          <a:p>
            <a:r>
              <a:rPr lang="it-IT" dirty="0" smtClean="0"/>
              <a:t>Conservazione dello </a:t>
            </a:r>
            <a:r>
              <a:rPr lang="it-IT" dirty="0" err="1" smtClean="0"/>
              <a:t>spin</a:t>
            </a:r>
            <a:endParaRPr lang="it-IT" dirty="0" smtClean="0"/>
          </a:p>
          <a:p>
            <a:r>
              <a:rPr lang="it-IT" dirty="0" smtClean="0"/>
              <a:t>Cambiamento dello stato elettronico</a:t>
            </a:r>
          </a:p>
          <a:p>
            <a:r>
              <a:rPr lang="it-IT" dirty="0" smtClean="0"/>
              <a:t>Processo </a:t>
            </a:r>
            <a:r>
              <a:rPr lang="it-IT" b="1" dirty="0" smtClean="0"/>
              <a:t>intra</a:t>
            </a:r>
            <a:r>
              <a:rPr lang="it-IT" dirty="0" smtClean="0"/>
              <a:t>molecolare</a:t>
            </a:r>
          </a:p>
          <a:p>
            <a:r>
              <a:rPr lang="it-IT" dirty="0" smtClean="0"/>
              <a:t>Conversione dell’energia elettronica in vibrazionale</a:t>
            </a:r>
          </a:p>
          <a:p>
            <a:endParaRPr lang="it-IT" dirty="0"/>
          </a:p>
        </p:txBody>
      </p:sp>
      <p:sp>
        <p:nvSpPr>
          <p:cNvPr id="9" name="Ovale 8"/>
          <p:cNvSpPr/>
          <p:nvPr/>
        </p:nvSpPr>
        <p:spPr>
          <a:xfrm>
            <a:off x="3286084" y="4500570"/>
            <a:ext cx="714380" cy="78581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6715140" y="4500570"/>
            <a:ext cx="2428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</a:rPr>
              <a:t>Tempo </a:t>
            </a:r>
            <a:br>
              <a:rPr lang="it-IT" sz="2400" dirty="0" smtClean="0">
                <a:solidFill>
                  <a:srgbClr val="FF0000"/>
                </a:solidFill>
              </a:rPr>
            </a:br>
            <a:r>
              <a:rPr lang="it-IT" sz="2400" dirty="0" smtClean="0">
                <a:solidFill>
                  <a:srgbClr val="FF0000"/>
                </a:solidFill>
              </a:rPr>
              <a:t>caratteristico</a:t>
            </a:r>
          </a:p>
          <a:p>
            <a:pPr algn="ctr"/>
            <a:r>
              <a:rPr lang="it-IT" sz="2400" dirty="0" smtClean="0">
                <a:solidFill>
                  <a:srgbClr val="FF0000"/>
                </a:solidFill>
                <a:sym typeface="Symbol"/>
              </a:rPr>
              <a:t></a:t>
            </a:r>
            <a:r>
              <a:rPr lang="it-IT" sz="2400" dirty="0" err="1" smtClean="0">
                <a:solidFill>
                  <a:srgbClr val="FF0000"/>
                </a:solidFill>
                <a:sym typeface="Symbol"/>
              </a:rPr>
              <a:t>ps-ns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jablonski.jpg"/>
          <p:cNvPicPr>
            <a:picLocks noChangeAspect="1"/>
          </p:cNvPicPr>
          <p:nvPr/>
        </p:nvPicPr>
        <p:blipFill>
          <a:blip r:embed="rId2" cstate="print"/>
          <a:srcRect r="34188"/>
          <a:stretch>
            <a:fillRect/>
          </a:stretch>
        </p:blipFill>
        <p:spPr>
          <a:xfrm>
            <a:off x="2643174" y="3481102"/>
            <a:ext cx="5500726" cy="344836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Processi non radiativi: </a:t>
            </a:r>
            <a:r>
              <a:rPr lang="it-IT" dirty="0" smtClean="0">
                <a:solidFill>
                  <a:srgbClr val="FF0000"/>
                </a:solidFill>
              </a:rPr>
              <a:t>Conversione esterna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32" y="1285860"/>
            <a:ext cx="9144032" cy="4525963"/>
          </a:xfrm>
        </p:spPr>
        <p:txBody>
          <a:bodyPr/>
          <a:lstStyle/>
          <a:p>
            <a:r>
              <a:rPr lang="it-IT" dirty="0" smtClean="0"/>
              <a:t>Conservazione dello </a:t>
            </a:r>
            <a:r>
              <a:rPr lang="it-IT" dirty="0" err="1" smtClean="0"/>
              <a:t>spin</a:t>
            </a:r>
            <a:endParaRPr lang="it-IT" dirty="0" smtClean="0"/>
          </a:p>
          <a:p>
            <a:r>
              <a:rPr lang="it-IT" dirty="0" smtClean="0"/>
              <a:t>Cambiamento dello stato elettronico</a:t>
            </a:r>
          </a:p>
          <a:p>
            <a:r>
              <a:rPr lang="it-IT" dirty="0" smtClean="0"/>
              <a:t>Processo </a:t>
            </a:r>
            <a:r>
              <a:rPr lang="it-IT" b="1" dirty="0" smtClean="0"/>
              <a:t>inter</a:t>
            </a:r>
            <a:r>
              <a:rPr lang="it-IT" dirty="0" smtClean="0"/>
              <a:t>molecolare</a:t>
            </a:r>
          </a:p>
          <a:p>
            <a:r>
              <a:rPr lang="it-IT" dirty="0" smtClean="0"/>
              <a:t>Conversione dell’energia elettronica in vibrazionale (del solvente)</a:t>
            </a:r>
          </a:p>
          <a:p>
            <a:endParaRPr lang="it-IT" dirty="0"/>
          </a:p>
        </p:txBody>
      </p:sp>
      <p:sp>
        <p:nvSpPr>
          <p:cNvPr id="5" name="Ovale 4"/>
          <p:cNvSpPr/>
          <p:nvPr/>
        </p:nvSpPr>
        <p:spPr>
          <a:xfrm>
            <a:off x="5000628" y="4695548"/>
            <a:ext cx="428628" cy="214314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0" y="4643446"/>
            <a:ext cx="2428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</a:rPr>
              <a:t>Tempo </a:t>
            </a:r>
            <a:br>
              <a:rPr lang="it-IT" sz="2400" dirty="0" smtClean="0">
                <a:solidFill>
                  <a:srgbClr val="FF0000"/>
                </a:solidFill>
              </a:rPr>
            </a:br>
            <a:r>
              <a:rPr lang="it-IT" sz="2400" dirty="0" smtClean="0">
                <a:solidFill>
                  <a:srgbClr val="FF0000"/>
                </a:solidFill>
              </a:rPr>
              <a:t>caratteristico</a:t>
            </a:r>
          </a:p>
          <a:p>
            <a:pPr algn="ctr"/>
            <a:r>
              <a:rPr lang="it-IT" sz="2400" dirty="0" smtClean="0">
                <a:solidFill>
                  <a:srgbClr val="FF0000"/>
                </a:solidFill>
                <a:sym typeface="Symbol"/>
              </a:rPr>
              <a:t></a:t>
            </a:r>
            <a:r>
              <a:rPr lang="it-IT" sz="2400" dirty="0" err="1" smtClean="0">
                <a:solidFill>
                  <a:srgbClr val="FF0000"/>
                </a:solidFill>
                <a:sym typeface="Symbol"/>
              </a:rPr>
              <a:t>ps-ns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92869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Regola della differenza energetica </a:t>
            </a:r>
            <a:br>
              <a:rPr lang="it-IT" dirty="0" smtClean="0"/>
            </a:br>
            <a:r>
              <a:rPr lang="it-IT" i="1" dirty="0" smtClean="0"/>
              <a:t>(</a:t>
            </a:r>
            <a:r>
              <a:rPr lang="it-IT" i="1" dirty="0" err="1" smtClean="0"/>
              <a:t>energy</a:t>
            </a:r>
            <a:r>
              <a:rPr lang="it-IT" i="1" dirty="0" smtClean="0"/>
              <a:t> gap </a:t>
            </a:r>
            <a:r>
              <a:rPr lang="it-IT" i="1" dirty="0" err="1" smtClean="0"/>
              <a:t>law</a:t>
            </a:r>
            <a:r>
              <a:rPr lang="it-IT" i="1" dirty="0" smtClean="0"/>
              <a:t>)</a:t>
            </a:r>
            <a:endParaRPr lang="it-IT" i="1" dirty="0"/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0" y="114496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 smtClean="0"/>
              <a:t>La </a:t>
            </a:r>
            <a:r>
              <a:rPr lang="en-US" dirty="0" err="1" smtClean="0"/>
              <a:t>probabilità</a:t>
            </a:r>
            <a:r>
              <a:rPr lang="en-US" dirty="0" smtClean="0"/>
              <a:t> per </a:t>
            </a:r>
            <a:r>
              <a:rPr lang="en-US" dirty="0" err="1" smtClean="0"/>
              <a:t>unità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tempo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processi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conversione</a:t>
            </a:r>
            <a:r>
              <a:rPr lang="en-US" dirty="0" smtClean="0"/>
              <a:t> </a:t>
            </a:r>
            <a:r>
              <a:rPr lang="en-US" dirty="0" err="1" smtClean="0"/>
              <a:t>interna</a:t>
            </a:r>
            <a:r>
              <a:rPr lang="en-US" dirty="0" smtClean="0"/>
              <a:t> </a:t>
            </a:r>
            <a:r>
              <a:rPr lang="en-US" dirty="0" err="1" smtClean="0"/>
              <a:t>diminuisce</a:t>
            </a:r>
            <a:r>
              <a:rPr lang="en-US" dirty="0" smtClean="0"/>
              <a:t> (</a:t>
            </a:r>
            <a:r>
              <a:rPr lang="en-US" dirty="0" err="1" smtClean="0"/>
              <a:t>esponenzialmente</a:t>
            </a:r>
            <a:r>
              <a:rPr lang="en-US" dirty="0" smtClean="0"/>
              <a:t>) con </a:t>
            </a:r>
            <a:r>
              <a:rPr lang="en-US" dirty="0" err="1" smtClean="0"/>
              <a:t>ilsalto</a:t>
            </a:r>
            <a:r>
              <a:rPr lang="en-US" dirty="0" smtClean="0"/>
              <a:t> </a:t>
            </a:r>
            <a:r>
              <a:rPr lang="en-US" dirty="0" err="1" smtClean="0"/>
              <a:t>energetico</a:t>
            </a:r>
            <a:r>
              <a:rPr lang="en-US" dirty="0" smtClean="0"/>
              <a:t> </a:t>
            </a:r>
            <a:r>
              <a:rPr lang="en-US" dirty="0" err="1" smtClean="0"/>
              <a:t>tra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due </a:t>
            </a:r>
            <a:r>
              <a:rPr lang="en-US" dirty="0" err="1" smtClean="0"/>
              <a:t>livelli</a:t>
            </a:r>
            <a:r>
              <a:rPr lang="en-US" dirty="0" smtClean="0"/>
              <a:t> </a:t>
            </a:r>
            <a:r>
              <a:rPr lang="en-US" dirty="0" err="1" smtClean="0"/>
              <a:t>elettronici</a:t>
            </a:r>
            <a:r>
              <a:rPr lang="en-US" dirty="0" smtClean="0"/>
              <a:t>.</a:t>
            </a:r>
            <a:endParaRPr lang="it-IT" dirty="0"/>
          </a:p>
        </p:txBody>
      </p:sp>
      <p:pic>
        <p:nvPicPr>
          <p:cNvPr id="1269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8934"/>
            <a:ext cx="4219307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egnaposto contenuto 3"/>
          <p:cNvSpPr txBox="1">
            <a:spLocks/>
          </p:cNvSpPr>
          <p:nvPr/>
        </p:nvSpPr>
        <p:spPr>
          <a:xfrm>
            <a:off x="71406" y="4431108"/>
            <a:ext cx="4429156" cy="156966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fenomeno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è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dovuto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essenzialmente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fattori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Franck-Condon.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2950" y="2705100"/>
            <a:ext cx="459105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71744"/>
            <a:ext cx="8229600" cy="1143000"/>
          </a:xfrm>
        </p:spPr>
        <p:txBody>
          <a:bodyPr>
            <a:noAutofit/>
          </a:bodyPr>
          <a:lstStyle/>
          <a:p>
            <a:r>
              <a:rPr lang="it-IT" sz="3600" dirty="0" smtClean="0"/>
              <a:t>la conversione interna/esterna S</a:t>
            </a:r>
            <a:r>
              <a:rPr lang="it-IT" sz="3600" baseline="-25000" dirty="0" smtClean="0"/>
              <a:t>1</a:t>
            </a:r>
            <a:r>
              <a:rPr lang="it-IT" sz="3600" dirty="0" smtClean="0"/>
              <a:t>-&gt;S</a:t>
            </a:r>
            <a:r>
              <a:rPr lang="it-IT" sz="3600" baseline="-25000" dirty="0" smtClean="0"/>
              <a:t>0</a:t>
            </a:r>
            <a:r>
              <a:rPr lang="it-IT" sz="3600" dirty="0" smtClean="0"/>
              <a:t> è molto meno efficiente di quelle tra gli stati eccitati (di un fattore 10</a:t>
            </a:r>
            <a:r>
              <a:rPr lang="it-IT" sz="3600" baseline="30000" dirty="0" smtClean="0"/>
              <a:t>6</a:t>
            </a:r>
            <a:r>
              <a:rPr lang="it-IT" sz="3600" dirty="0" smtClean="0"/>
              <a:t>)</a:t>
            </a:r>
            <a:endParaRPr lang="it-IT" sz="3600" dirty="0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428596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NOTA: </a:t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0" y="71435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latin typeface="Symbol" pitchFamily="18" charset="2"/>
              </a:rPr>
              <a:t>D</a:t>
            </a:r>
            <a:r>
              <a:rPr lang="it-IT" sz="3600" dirty="0" smtClean="0"/>
              <a:t>E</a:t>
            </a:r>
            <a:r>
              <a:rPr lang="it-IT" sz="3600" baseline="-25000" dirty="0" smtClean="0"/>
              <a:t>N+1</a:t>
            </a:r>
            <a:r>
              <a:rPr lang="it-IT" sz="3600" baseline="-25000" dirty="0" smtClean="0">
                <a:sym typeface="Symbol"/>
              </a:rPr>
              <a:t></a:t>
            </a:r>
            <a:r>
              <a:rPr lang="it-IT" sz="3600" baseline="-25000" dirty="0" smtClean="0"/>
              <a:t>N</a:t>
            </a:r>
            <a:r>
              <a:rPr lang="it-IT" sz="3600" dirty="0" smtClean="0"/>
              <a:t>&gt;&gt;</a:t>
            </a:r>
            <a:r>
              <a:rPr lang="it-IT" sz="3600" dirty="0" smtClean="0">
                <a:latin typeface="Symbol" pitchFamily="18" charset="2"/>
              </a:rPr>
              <a:t> D</a:t>
            </a:r>
            <a:r>
              <a:rPr lang="it-IT" sz="3600" dirty="0" smtClean="0"/>
              <a:t>E</a:t>
            </a:r>
            <a:r>
              <a:rPr lang="it-IT" sz="3600" baseline="-25000" dirty="0" smtClean="0"/>
              <a:t>1</a:t>
            </a:r>
            <a:r>
              <a:rPr lang="it-IT" sz="3600" baseline="-25000" dirty="0" smtClean="0">
                <a:sym typeface="Symbol"/>
              </a:rPr>
              <a:t></a:t>
            </a:r>
            <a:r>
              <a:rPr lang="it-IT" sz="3600" baseline="-25000" dirty="0" smtClean="0"/>
              <a:t>0</a:t>
            </a:r>
            <a:endParaRPr lang="it-IT" sz="3600" dirty="0"/>
          </a:p>
        </p:txBody>
      </p:sp>
      <p:sp>
        <p:nvSpPr>
          <p:cNvPr id="7" name="Freccia in giù 6"/>
          <p:cNvSpPr/>
          <p:nvPr/>
        </p:nvSpPr>
        <p:spPr>
          <a:xfrm>
            <a:off x="4214810" y="1643050"/>
            <a:ext cx="785818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571472" y="450057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NOTA: </a:t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428596" y="51435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L’efficienza di conversione interna/esterna e di rilassamento vibrazionale aumenta</a:t>
            </a:r>
            <a:r>
              <a:rPr kumimoji="0" lang="it-IT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rapidamente con T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Processi non radiativi: </a:t>
            </a:r>
            <a:r>
              <a:rPr lang="it-IT" dirty="0" smtClean="0">
                <a:solidFill>
                  <a:srgbClr val="FF0000"/>
                </a:solidFill>
              </a:rPr>
              <a:t>Conversione intersistema</a:t>
            </a:r>
            <a:r>
              <a:rPr lang="it-IT" i="1" dirty="0" smtClean="0">
                <a:solidFill>
                  <a:srgbClr val="FF0000"/>
                </a:solidFill>
              </a:rPr>
              <a:t> (intersystem </a:t>
            </a:r>
            <a:r>
              <a:rPr lang="it-IT" i="1" dirty="0" err="1" smtClean="0">
                <a:solidFill>
                  <a:srgbClr val="FF0000"/>
                </a:solidFill>
              </a:rPr>
              <a:t>crossing</a:t>
            </a:r>
            <a:r>
              <a:rPr lang="it-IT" i="1" dirty="0" smtClean="0">
                <a:solidFill>
                  <a:srgbClr val="FF0000"/>
                </a:solidFill>
              </a:rPr>
              <a:t>)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1214422"/>
            <a:ext cx="8229600" cy="4525963"/>
          </a:xfrm>
        </p:spPr>
        <p:txBody>
          <a:bodyPr/>
          <a:lstStyle/>
          <a:p>
            <a:r>
              <a:rPr lang="it-IT" dirty="0" smtClean="0"/>
              <a:t>Cambiamento dello </a:t>
            </a:r>
            <a:r>
              <a:rPr lang="it-IT" dirty="0" err="1" smtClean="0"/>
              <a:t>spin</a:t>
            </a:r>
            <a:endParaRPr lang="it-IT" dirty="0" smtClean="0"/>
          </a:p>
          <a:p>
            <a:endParaRPr lang="it-IT" dirty="0"/>
          </a:p>
        </p:txBody>
      </p:sp>
      <p:pic>
        <p:nvPicPr>
          <p:cNvPr id="4" name="Immagine 3" descr="jablonski.jpg"/>
          <p:cNvPicPr>
            <a:picLocks noChangeAspect="1"/>
          </p:cNvPicPr>
          <p:nvPr/>
        </p:nvPicPr>
        <p:blipFill>
          <a:blip r:embed="rId2" cstate="print"/>
          <a:srcRect r="38462"/>
          <a:stretch>
            <a:fillRect/>
          </a:stretch>
        </p:blipFill>
        <p:spPr>
          <a:xfrm>
            <a:off x="4000496" y="3409664"/>
            <a:ext cx="5143536" cy="344836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t="46808" r="31250"/>
          <a:stretch>
            <a:fillRect/>
          </a:stretch>
        </p:blipFill>
        <p:spPr bwMode="auto">
          <a:xfrm>
            <a:off x="0" y="1643050"/>
            <a:ext cx="4714876" cy="2381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5072066" y="2071678"/>
            <a:ext cx="3569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smtClean="0"/>
              <a:t>Molteplicità=2S+1</a:t>
            </a:r>
            <a:endParaRPr lang="it-IT" sz="3600" dirty="0"/>
          </a:p>
        </p:txBody>
      </p:sp>
      <p:sp>
        <p:nvSpPr>
          <p:cNvPr id="7" name="Ovale 6"/>
          <p:cNvSpPr/>
          <p:nvPr/>
        </p:nvSpPr>
        <p:spPr>
          <a:xfrm>
            <a:off x="7072330" y="4357694"/>
            <a:ext cx="1000132" cy="78581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0" y="4643446"/>
            <a:ext cx="2428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</a:rPr>
              <a:t>Tempo </a:t>
            </a:r>
            <a:br>
              <a:rPr lang="it-IT" sz="2400" dirty="0" smtClean="0">
                <a:solidFill>
                  <a:srgbClr val="FF0000"/>
                </a:solidFill>
              </a:rPr>
            </a:br>
            <a:r>
              <a:rPr lang="it-IT" sz="2400" dirty="0" smtClean="0">
                <a:solidFill>
                  <a:srgbClr val="FF0000"/>
                </a:solidFill>
              </a:rPr>
              <a:t>caratteristico</a:t>
            </a:r>
          </a:p>
          <a:p>
            <a:pPr algn="ctr"/>
            <a:r>
              <a:rPr lang="it-IT" sz="2400" dirty="0" smtClean="0">
                <a:solidFill>
                  <a:srgbClr val="FF0000"/>
                </a:solidFill>
                <a:sym typeface="Symbol"/>
              </a:rPr>
              <a:t></a:t>
            </a:r>
            <a:r>
              <a:rPr lang="it-IT" sz="2400" dirty="0" err="1" smtClean="0">
                <a:solidFill>
                  <a:srgbClr val="FF0000"/>
                </a:solidFill>
                <a:sym typeface="Symbol"/>
              </a:rPr>
              <a:t>ns</a:t>
            </a:r>
            <a:r>
              <a:rPr lang="it-IT" sz="2400" dirty="0" smtClean="0">
                <a:solidFill>
                  <a:srgbClr val="FF0000"/>
                </a:solidFill>
                <a:sym typeface="Symbol"/>
              </a:rPr>
              <a:t> (isoenergetico)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Processi non radiativi:</a:t>
            </a:r>
            <a:br>
              <a:rPr lang="it-IT" dirty="0" smtClean="0"/>
            </a:br>
            <a:r>
              <a:rPr lang="it-IT" dirty="0" smtClean="0"/>
              <a:t>Dissociazione e </a:t>
            </a:r>
            <a:r>
              <a:rPr lang="it-IT" dirty="0" err="1" smtClean="0"/>
              <a:t>predissociazione</a:t>
            </a:r>
            <a:endParaRPr lang="it-IT" dirty="0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2113" y="1419225"/>
            <a:ext cx="58197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1071538" y="5568751"/>
            <a:ext cx="3643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Dissociazione</a:t>
            </a:r>
            <a:r>
              <a:rPr lang="en-US" dirty="0" smtClean="0"/>
              <a:t>: </a:t>
            </a:r>
          </a:p>
          <a:p>
            <a:r>
              <a:rPr lang="en-US" dirty="0" err="1" smtClean="0"/>
              <a:t>l’eccitazione</a:t>
            </a:r>
            <a:r>
              <a:rPr lang="en-US" dirty="0" smtClean="0"/>
              <a:t> </a:t>
            </a:r>
            <a:r>
              <a:rPr lang="en-US" dirty="0" err="1" smtClean="0"/>
              <a:t>fornisce</a:t>
            </a:r>
            <a:r>
              <a:rPr lang="en-US" dirty="0" smtClean="0"/>
              <a:t> </a:t>
            </a:r>
            <a:r>
              <a:rPr lang="en-US" dirty="0" err="1" smtClean="0"/>
              <a:t>un’energia</a:t>
            </a:r>
            <a:r>
              <a:rPr lang="en-US" dirty="0" smtClean="0"/>
              <a:t> </a:t>
            </a:r>
            <a:r>
              <a:rPr lang="en-US" dirty="0" err="1" smtClean="0"/>
              <a:t>sufficiente</a:t>
            </a:r>
            <a:r>
              <a:rPr lang="en-US" dirty="0" smtClean="0"/>
              <a:t> a </a:t>
            </a:r>
            <a:r>
              <a:rPr lang="en-US" dirty="0" err="1" smtClean="0"/>
              <a:t>rompere</a:t>
            </a:r>
            <a:r>
              <a:rPr lang="en-US" dirty="0" smtClean="0"/>
              <a:t> un </a:t>
            </a:r>
            <a:r>
              <a:rPr lang="en-US" dirty="0" err="1" smtClean="0"/>
              <a:t>legame</a:t>
            </a:r>
            <a:r>
              <a:rPr lang="en-US" dirty="0" smtClean="0"/>
              <a:t>.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5143520" y="5586257"/>
            <a:ext cx="28575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Predissociazione</a:t>
            </a:r>
            <a:r>
              <a:rPr lang="en-US" dirty="0" smtClean="0"/>
              <a:t>: 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molecola</a:t>
            </a:r>
            <a:r>
              <a:rPr lang="en-US" dirty="0" smtClean="0"/>
              <a:t> </a:t>
            </a:r>
            <a:r>
              <a:rPr lang="en-US" dirty="0" err="1" smtClean="0"/>
              <a:t>passa</a:t>
            </a:r>
            <a:r>
              <a:rPr lang="en-US" dirty="0" smtClean="0"/>
              <a:t> per </a:t>
            </a:r>
            <a:r>
              <a:rPr lang="en-US" dirty="0" err="1" smtClean="0"/>
              <a:t>conversione</a:t>
            </a:r>
            <a:r>
              <a:rPr lang="en-US" dirty="0" smtClean="0"/>
              <a:t> </a:t>
            </a:r>
            <a:r>
              <a:rPr lang="en-US" dirty="0" err="1" smtClean="0"/>
              <a:t>interna</a:t>
            </a:r>
            <a:r>
              <a:rPr lang="en-US" dirty="0" smtClean="0"/>
              <a:t> ad </a:t>
            </a:r>
            <a:r>
              <a:rPr lang="en-US" dirty="0" err="1" smtClean="0"/>
              <a:t>uno</a:t>
            </a:r>
            <a:r>
              <a:rPr lang="en-US" dirty="0" smtClean="0"/>
              <a:t> </a:t>
            </a:r>
            <a:r>
              <a:rPr lang="en-US" dirty="0" err="1" smtClean="0"/>
              <a:t>stato</a:t>
            </a:r>
            <a:r>
              <a:rPr lang="en-US" dirty="0" smtClean="0"/>
              <a:t> non legato.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03200"/>
            <a:ext cx="9144000" cy="58259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Processi non radiativi:</a:t>
            </a:r>
            <a:br>
              <a:rPr lang="it-IT" dirty="0" smtClean="0"/>
            </a:br>
            <a:r>
              <a:rPr lang="it-IT" dirty="0" smtClean="0"/>
              <a:t>Spegnimento dell’eccitazione (</a:t>
            </a:r>
            <a:r>
              <a:rPr lang="it-IT" i="1" dirty="0" smtClean="0"/>
              <a:t>quenching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5721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 smtClean="0"/>
              <a:t>Oltre alla conversione esterna, le molecole di solvente o di altri </a:t>
            </a:r>
            <a:r>
              <a:rPr lang="it-IT" dirty="0" err="1" smtClean="0"/>
              <a:t>cosoluti</a:t>
            </a:r>
            <a:r>
              <a:rPr lang="it-IT" dirty="0" smtClean="0"/>
              <a:t>  possono causare il decadimento non radiativo tramite diversi processi (a corta distanza </a:t>
            </a:r>
            <a:r>
              <a:rPr lang="it-IT" dirty="0" smtClean="0">
                <a:sym typeface="Symbol"/>
              </a:rPr>
              <a:t>&lt;10-100 Å)</a:t>
            </a:r>
            <a:r>
              <a:rPr lang="it-IT" dirty="0" smtClean="0"/>
              <a:t>. </a:t>
            </a:r>
          </a:p>
          <a:p>
            <a:pPr marL="0" indent="0">
              <a:buNone/>
            </a:pPr>
            <a:r>
              <a:rPr lang="it-IT" sz="900" dirty="0" smtClean="0"/>
              <a:t/>
            </a:r>
            <a:br>
              <a:rPr lang="it-IT" sz="900" dirty="0" smtClean="0"/>
            </a:br>
            <a:r>
              <a:rPr lang="it-IT" dirty="0" smtClean="0"/>
              <a:t>Ad esempio: </a:t>
            </a:r>
          </a:p>
          <a:p>
            <a:r>
              <a:rPr lang="it-IT" dirty="0" smtClean="0"/>
              <a:t>Aumento della conversione intersistema: </a:t>
            </a:r>
          </a:p>
          <a:p>
            <a:pPr lvl="1"/>
            <a:r>
              <a:rPr lang="it-IT" dirty="0" smtClean="0"/>
              <a:t>atomi pesanti (l’accoppiamento </a:t>
            </a:r>
            <a:r>
              <a:rPr lang="it-IT" dirty="0" err="1" smtClean="0"/>
              <a:t>spin-orbita</a:t>
            </a:r>
            <a:r>
              <a:rPr lang="it-IT" dirty="0" smtClean="0"/>
              <a:t> dipende dalla 4° potenza del </a:t>
            </a:r>
            <a:r>
              <a:rPr lang="it-IT" dirty="0" err="1" smtClean="0"/>
              <a:t>nimero</a:t>
            </a:r>
            <a:r>
              <a:rPr lang="it-IT" dirty="0" smtClean="0"/>
              <a:t> atomico)</a:t>
            </a:r>
          </a:p>
          <a:p>
            <a:pPr lvl="1"/>
            <a:r>
              <a:rPr lang="it-IT" dirty="0" smtClean="0"/>
              <a:t>ossigeno.</a:t>
            </a:r>
          </a:p>
          <a:p>
            <a:r>
              <a:rPr lang="it-IT" dirty="0" smtClean="0"/>
              <a:t>Trasferimento energetico: 	</a:t>
            </a:r>
          </a:p>
          <a:p>
            <a:pPr algn="ctr">
              <a:buNone/>
            </a:pPr>
            <a:r>
              <a:rPr lang="it-IT" dirty="0" smtClean="0"/>
              <a:t>D*+A</a:t>
            </a:r>
            <a:r>
              <a:rPr lang="it-IT" dirty="0" smtClean="0">
                <a:sym typeface="Symbol"/>
              </a:rPr>
              <a:t></a:t>
            </a:r>
            <a:r>
              <a:rPr lang="it-IT" dirty="0" smtClean="0"/>
              <a:t>D+A*</a:t>
            </a:r>
          </a:p>
          <a:p>
            <a:r>
              <a:rPr lang="it-IT" dirty="0" smtClean="0"/>
              <a:t>Trasferimento elettronico </a:t>
            </a:r>
            <a:r>
              <a:rPr lang="it-IT" dirty="0" err="1" smtClean="0"/>
              <a:t>fotoindotto</a:t>
            </a:r>
            <a:r>
              <a:rPr lang="it-IT" dirty="0" smtClean="0"/>
              <a:t> : 	</a:t>
            </a:r>
          </a:p>
          <a:p>
            <a:pPr algn="ctr">
              <a:buNone/>
            </a:pPr>
            <a:r>
              <a:rPr lang="it-IT" dirty="0" smtClean="0"/>
              <a:t>D*+A</a:t>
            </a:r>
            <a:r>
              <a:rPr lang="it-IT" dirty="0" smtClean="0">
                <a:sym typeface="Symbol"/>
              </a:rPr>
              <a:t></a:t>
            </a:r>
            <a:r>
              <a:rPr lang="it-IT" dirty="0" smtClean="0"/>
              <a:t>D</a:t>
            </a:r>
            <a:r>
              <a:rPr lang="it-IT" baseline="30000" dirty="0" smtClean="0"/>
              <a:t>+</a:t>
            </a:r>
            <a:r>
              <a:rPr lang="it-IT" dirty="0" smtClean="0"/>
              <a:t>+</a:t>
            </a:r>
            <a:r>
              <a:rPr lang="it-IT" dirty="0" smtClean="0">
                <a:sym typeface="Symbol"/>
              </a:rPr>
              <a:t>A</a:t>
            </a:r>
            <a:r>
              <a:rPr lang="it-IT" baseline="30000" dirty="0" smtClean="0">
                <a:sym typeface="Symbol"/>
              </a:rPr>
              <a:t>- </a:t>
            </a:r>
            <a:endParaRPr lang="it-IT" dirty="0" smtClean="0">
              <a:sym typeface="Symbol"/>
            </a:endParaRPr>
          </a:p>
          <a:p>
            <a:pPr algn="ctr">
              <a:buNone/>
            </a:pPr>
            <a:r>
              <a:rPr lang="it-IT" dirty="0" smtClean="0"/>
              <a:t>A*+D</a:t>
            </a:r>
            <a:r>
              <a:rPr lang="it-IT" dirty="0" smtClean="0">
                <a:sym typeface="Symbol"/>
              </a:rPr>
              <a:t>A</a:t>
            </a:r>
            <a:r>
              <a:rPr lang="it-IT" baseline="30000" dirty="0" smtClean="0">
                <a:sym typeface="Symbol"/>
              </a:rPr>
              <a:t>-</a:t>
            </a:r>
            <a:r>
              <a:rPr lang="it-IT" dirty="0" smtClean="0">
                <a:sym typeface="Symbol"/>
              </a:rPr>
              <a:t>+D</a:t>
            </a:r>
            <a:r>
              <a:rPr lang="it-IT" baseline="30000" dirty="0" smtClean="0">
                <a:sym typeface="Symbol"/>
              </a:rPr>
              <a:t>+</a:t>
            </a:r>
            <a:endParaRPr lang="it-IT" baseline="30000" dirty="0" smtClean="0"/>
          </a:p>
          <a:p>
            <a:r>
              <a:rPr lang="it-IT" dirty="0" smtClean="0"/>
              <a:t>Trasferimento protonico </a:t>
            </a:r>
            <a:r>
              <a:rPr lang="it-IT" dirty="0" err="1" smtClean="0"/>
              <a:t>fotoindotto</a:t>
            </a:r>
            <a:r>
              <a:rPr lang="it-IT" dirty="0" smtClean="0"/>
              <a:t>: 	</a:t>
            </a:r>
          </a:p>
          <a:p>
            <a:pPr marL="0" indent="0" algn="ctr">
              <a:buNone/>
            </a:pPr>
            <a:r>
              <a:rPr lang="it-IT" dirty="0" smtClean="0"/>
              <a:t>(DH..A)* </a:t>
            </a:r>
            <a:r>
              <a:rPr lang="it-IT" dirty="0" smtClean="0">
                <a:sym typeface="Symbol"/>
              </a:rPr>
              <a:t></a:t>
            </a:r>
            <a:r>
              <a:rPr lang="it-IT" dirty="0" smtClean="0"/>
              <a:t>(D..HA)*</a:t>
            </a:r>
          </a:p>
          <a:p>
            <a:pPr marL="0" indent="0" algn="ctr">
              <a:buNone/>
            </a:pPr>
            <a:r>
              <a:rPr lang="it-IT" dirty="0" smtClean="0"/>
              <a:t>(DH..A)* </a:t>
            </a:r>
            <a:r>
              <a:rPr lang="it-IT" dirty="0" smtClean="0">
                <a:sym typeface="Symbol"/>
              </a:rPr>
              <a:t></a:t>
            </a:r>
            <a:r>
              <a:rPr lang="it-IT" dirty="0" smtClean="0"/>
              <a:t>(D</a:t>
            </a:r>
            <a:r>
              <a:rPr lang="it-IT" baseline="30000" dirty="0" smtClean="0"/>
              <a:t>-</a:t>
            </a:r>
            <a:r>
              <a:rPr lang="it-IT" dirty="0" smtClean="0"/>
              <a:t>..</a:t>
            </a:r>
            <a:r>
              <a:rPr lang="it-IT" dirty="0" err="1" smtClean="0"/>
              <a:t>H</a:t>
            </a:r>
            <a:r>
              <a:rPr lang="it-IT" baseline="30000" dirty="0" err="1" smtClean="0"/>
              <a:t>+</a:t>
            </a:r>
            <a:r>
              <a:rPr lang="it-IT" dirty="0" err="1" smtClean="0"/>
              <a:t>A</a:t>
            </a:r>
            <a:r>
              <a:rPr lang="it-IT" dirty="0" smtClean="0"/>
              <a:t>)*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Processi radiativi:</a:t>
            </a:r>
            <a:br>
              <a:rPr lang="it-IT" dirty="0" smtClean="0"/>
            </a:br>
            <a:r>
              <a:rPr lang="it-IT" dirty="0" smtClean="0"/>
              <a:t>fluorescenza</a:t>
            </a:r>
            <a:endParaRPr lang="it-IT" dirty="0"/>
          </a:p>
        </p:txBody>
      </p:sp>
      <p:graphicFrame>
        <p:nvGraphicFramePr>
          <p:cNvPr id="143362" name="Object 2"/>
          <p:cNvGraphicFramePr>
            <a:graphicFrameLocks noChangeAspect="1"/>
          </p:cNvGraphicFramePr>
          <p:nvPr>
            <p:ph idx="1"/>
          </p:nvPr>
        </p:nvGraphicFramePr>
        <p:xfrm>
          <a:off x="71406" y="1357313"/>
          <a:ext cx="4673600" cy="1335087"/>
        </p:xfrm>
        <a:graphic>
          <a:graphicData uri="http://schemas.openxmlformats.org/presentationml/2006/ole">
            <p:oleObj spid="_x0000_s143362" name="Equazione" r:id="rId3" imgW="2400120" imgH="685800" progId="Equation.3">
              <p:embed/>
            </p:oleObj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4929190" y="1714488"/>
            <a:ext cx="4138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smtClean="0"/>
              <a:t>Emissione spontanea</a:t>
            </a:r>
            <a:endParaRPr lang="it-IT" sz="36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-32" y="4000504"/>
            <a:ext cx="9144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7913" indent="-1077913"/>
            <a:r>
              <a:rPr lang="it-IT" sz="3600" dirty="0" smtClean="0"/>
              <a:t>N.B.:	la transizione è “istantanea”, come l’assorbimento (</a:t>
            </a:r>
            <a:r>
              <a:rPr lang="it-IT" sz="3600" dirty="0" err="1" smtClean="0"/>
              <a:t>~fs</a:t>
            </a:r>
            <a:r>
              <a:rPr lang="it-IT" sz="3600" dirty="0" smtClean="0"/>
              <a:t>)</a:t>
            </a:r>
            <a:endParaRPr lang="it-IT" sz="3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571868" y="2643182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S</a:t>
            </a:r>
            <a:r>
              <a:rPr lang="it-IT" sz="3600" baseline="-25000" dirty="0" smtClean="0"/>
              <a:t>1</a:t>
            </a:r>
            <a:r>
              <a:rPr lang="it-IT" sz="3600" dirty="0" smtClean="0">
                <a:sym typeface="Symbol"/>
              </a:rPr>
              <a:t>S</a:t>
            </a:r>
            <a:r>
              <a:rPr lang="it-IT" sz="3600" baseline="-25000" dirty="0" smtClean="0">
                <a:sym typeface="Symbol"/>
              </a:rPr>
              <a:t>0</a:t>
            </a:r>
            <a:endParaRPr lang="it-IT" sz="3600" baseline="-25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-32" y="5357826"/>
            <a:ext cx="9144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7913" indent="-1077913"/>
            <a:r>
              <a:rPr lang="it-IT" sz="3600" dirty="0" smtClean="0"/>
              <a:t>N.B.:	</a:t>
            </a:r>
            <a:endParaRPr lang="it-IT" sz="3600" dirty="0"/>
          </a:p>
        </p:txBody>
      </p:sp>
      <p:graphicFrame>
        <p:nvGraphicFramePr>
          <p:cNvPr id="143363" name="Object 3"/>
          <p:cNvGraphicFramePr>
            <a:graphicFrameLocks noChangeAspect="1"/>
          </p:cNvGraphicFramePr>
          <p:nvPr/>
        </p:nvGraphicFramePr>
        <p:xfrm>
          <a:off x="1071538" y="5429264"/>
          <a:ext cx="1309688" cy="568325"/>
        </p:xfrm>
        <a:graphic>
          <a:graphicData uri="http://schemas.openxmlformats.org/presentationml/2006/ole">
            <p:oleObj spid="_x0000_s143363" name="Equazione" r:id="rId4" imgW="672840" imgH="291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Perché l’emissione di luce infrarossa non è un processo significativo per il rilassamento vibrazionale?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2428868"/>
            <a:ext cx="8229600" cy="2686056"/>
          </a:xfrm>
        </p:spPr>
        <p:txBody>
          <a:bodyPr/>
          <a:lstStyle/>
          <a:p>
            <a:r>
              <a:rPr lang="it-IT" dirty="0" smtClean="0"/>
              <a:t>La probabilità di decadimento radiativo è proporzionale alla frequenza al cubo.</a:t>
            </a:r>
          </a:p>
          <a:p>
            <a:r>
              <a:rPr lang="it-IT" dirty="0" smtClean="0"/>
              <a:t>La probabilità di decadimento radiativo per transizioni vibrazionali è trascurabile rispetto a quella dei processi non radiativi.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Processi radiativi:</a:t>
            </a:r>
            <a:br>
              <a:rPr lang="it-IT" dirty="0" smtClean="0"/>
            </a:br>
            <a:r>
              <a:rPr lang="it-IT" dirty="0" smtClean="0"/>
              <a:t>fosforescenza</a:t>
            </a:r>
            <a:endParaRPr lang="it-IT" dirty="0"/>
          </a:p>
        </p:txBody>
      </p:sp>
      <p:graphicFrame>
        <p:nvGraphicFramePr>
          <p:cNvPr id="144386" name="Object 2"/>
          <p:cNvGraphicFramePr>
            <a:graphicFrameLocks noChangeAspect="1"/>
          </p:cNvGraphicFramePr>
          <p:nvPr/>
        </p:nvGraphicFramePr>
        <p:xfrm>
          <a:off x="100016" y="1214438"/>
          <a:ext cx="5043488" cy="1335087"/>
        </p:xfrm>
        <a:graphic>
          <a:graphicData uri="http://schemas.openxmlformats.org/presentationml/2006/ole">
            <p:oleObj spid="_x0000_s144386" name="Equazione" r:id="rId3" imgW="2590560" imgH="685800" progId="Equation.3">
              <p:embed/>
            </p:oleObj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1" y="3000372"/>
            <a:ext cx="91439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In prima approssimazione è proibita, ma diventa possibile per l’accoppiamento </a:t>
            </a:r>
            <a:r>
              <a:rPr lang="it-IT" sz="3600" dirty="0" err="1" smtClean="0"/>
              <a:t>spin-orbita</a:t>
            </a:r>
            <a:r>
              <a:rPr lang="it-IT" sz="3600" dirty="0" smtClean="0"/>
              <a:t>.</a:t>
            </a:r>
          </a:p>
          <a:p>
            <a:pPr algn="ctr"/>
            <a:r>
              <a:rPr lang="it-IT" sz="3600" i="1" dirty="0" err="1" smtClean="0"/>
              <a:t>k</a:t>
            </a:r>
            <a:r>
              <a:rPr lang="it-IT" sz="3600" i="1" baseline="-25000" dirty="0" err="1" smtClean="0"/>
              <a:t>P</a:t>
            </a:r>
            <a:r>
              <a:rPr lang="it-IT" sz="3600" i="1" dirty="0" smtClean="0"/>
              <a:t>&lt;&lt;</a:t>
            </a:r>
            <a:r>
              <a:rPr lang="it-IT" sz="3600" i="1" dirty="0" err="1" smtClean="0"/>
              <a:t>k</a:t>
            </a:r>
            <a:r>
              <a:rPr lang="it-IT" sz="3600" i="1" baseline="-25000" dirty="0" err="1" smtClean="0"/>
              <a:t>F</a:t>
            </a:r>
            <a:endParaRPr lang="it-IT" sz="3600" i="1" baseline="-25000" dirty="0" smtClean="0"/>
          </a:p>
          <a:p>
            <a:r>
              <a:rPr lang="it-IT" sz="3600" dirty="0" smtClean="0"/>
              <a:t>Normalmente non riesce a competere con i processi non radiativi, e quindi diventa visibile solo in condizioni criogeniche (a parte poche eccezioni)</a:t>
            </a:r>
            <a:endParaRPr lang="it-IT" sz="3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500826" y="1571612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T</a:t>
            </a:r>
            <a:r>
              <a:rPr lang="it-IT" sz="3600" baseline="-25000" dirty="0" smtClean="0"/>
              <a:t>1</a:t>
            </a:r>
            <a:r>
              <a:rPr lang="it-IT" sz="3600" dirty="0" smtClean="0">
                <a:sym typeface="Symbol"/>
              </a:rPr>
              <a:t>S</a:t>
            </a:r>
            <a:r>
              <a:rPr lang="it-IT" sz="3600" baseline="-25000" dirty="0" smtClean="0">
                <a:sym typeface="Symbol"/>
              </a:rPr>
              <a:t>0</a:t>
            </a:r>
            <a:endParaRPr lang="it-IT" sz="36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4313"/>
            <a:ext cx="9144001" cy="694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5172140" y="4832391"/>
            <a:ext cx="4857752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 err="1" smtClean="0"/>
              <a:t>Springer</a:t>
            </a:r>
            <a:r>
              <a:rPr lang="it-IT" dirty="0" smtClean="0"/>
              <a:t> 2006</a:t>
            </a:r>
          </a:p>
          <a:p>
            <a:pPr marL="0" indent="0">
              <a:buNone/>
            </a:pPr>
            <a:r>
              <a:rPr lang="it-IT" dirty="0" smtClean="0"/>
              <a:t>954 pp.</a:t>
            </a:r>
          </a:p>
          <a:p>
            <a:pPr marL="0" indent="0">
              <a:buNone/>
            </a:pPr>
            <a:r>
              <a:rPr lang="it-IT" dirty="0" smtClean="0"/>
              <a:t>€ 81.87</a:t>
            </a:r>
            <a:endParaRPr lang="it-IT" dirty="0"/>
          </a:p>
        </p:txBody>
      </p:sp>
      <p:pic>
        <p:nvPicPr>
          <p:cNvPr id="1484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3546" y="285727"/>
            <a:ext cx="3337251" cy="457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po 5"/>
          <p:cNvGrpSpPr/>
          <p:nvPr/>
        </p:nvGrpSpPr>
        <p:grpSpPr>
          <a:xfrm>
            <a:off x="500034" y="357166"/>
            <a:ext cx="4400552" cy="6240476"/>
            <a:chOff x="4886356" y="285727"/>
            <a:chExt cx="4400552" cy="6240476"/>
          </a:xfrm>
        </p:grpSpPr>
        <p:pic>
          <p:nvPicPr>
            <p:cNvPr id="148486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7794" y="285727"/>
              <a:ext cx="3286148" cy="4633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Segnaposto contenuto 8"/>
            <p:cNvSpPr txBox="1">
              <a:spLocks/>
            </p:cNvSpPr>
            <p:nvPr/>
          </p:nvSpPr>
          <p:spPr>
            <a:xfrm>
              <a:off x="4886356" y="4857760"/>
              <a:ext cx="4400552" cy="166844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it-IT" sz="3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Wiley</a:t>
              </a:r>
              <a:r>
                <a:rPr kumimoji="0" lang="it-IT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2002</a:t>
              </a: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it-IT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402 pp.</a:t>
              </a: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it-IT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€ 154.09</a:t>
              </a:r>
              <a:endPara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714</Words>
  <Application>Microsoft Office PowerPoint</Application>
  <PresentationFormat>Presentazione su schermo (4:3)</PresentationFormat>
  <Paragraphs>134</Paragraphs>
  <Slides>38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0" baseType="lpstr">
      <vt:lpstr>Tema di Office</vt:lpstr>
      <vt:lpstr>Equazione</vt:lpstr>
      <vt:lpstr>Spettroscopia molecolare </vt:lpstr>
      <vt:lpstr>Diapositiva 2</vt:lpstr>
      <vt:lpstr>Diagramma di Jablonski  per l’assorbimento elettronico</vt:lpstr>
      <vt:lpstr>Perché parliamo di livelli energetici elettronici, rotazionali, vibrazionali, di spin?</vt:lpstr>
      <vt:lpstr>Born-Oppenheimer!</vt:lpstr>
      <vt:lpstr>Diapositiva 6</vt:lpstr>
      <vt:lpstr>Diapositiva 7</vt:lpstr>
      <vt:lpstr>L’Hamiltoniana totale è </vt:lpstr>
      <vt:lpstr>Gli elettroni si muovono molto più velocemente dei nuclei! Fissiamo un valore di R.  In questo caso l’hamiltoniano per gli elettroni diventa</vt:lpstr>
      <vt:lpstr>Ora vediamo se le autofunzioni totali possono essere approssimate come: </vt:lpstr>
      <vt:lpstr>Diapositiva 11</vt:lpstr>
      <vt:lpstr>La funzione d’onda nucleare può a sua volta essere fattorizzata in una parte vibrazionale, una rotazionale ed una traslazionale.  Nella funzione d’onda elettronica (trascurando l’accoppiamento spin-orbita) si può fattorizzare la funzione d’onda di spin.</vt:lpstr>
      <vt:lpstr>Perché in fase condensata  non si vede la struttura rotazionale  (e spesso neanche la vibrazionale)?</vt:lpstr>
      <vt:lpstr>Larghezza di riga!</vt:lpstr>
      <vt:lpstr>Perché, a T ambiente tutte le molecole si trovano nello stato fondamentale (elettronico e vibrazionale)?</vt:lpstr>
      <vt:lpstr>Boltzmann!</vt:lpstr>
      <vt:lpstr>Cosa determina la probabilità di transizione?</vt:lpstr>
      <vt:lpstr>Diapositiva 18</vt:lpstr>
      <vt:lpstr>Diapositiva 19</vt:lpstr>
      <vt:lpstr>Cosa determina l’intensità relativa delle diverse bande vibrazionali?</vt:lpstr>
      <vt:lpstr>Franck-Condon!</vt:lpstr>
      <vt:lpstr>Diapositiva 22</vt:lpstr>
      <vt:lpstr>Fattori di Franck Condon</vt:lpstr>
      <vt:lpstr>2 Rilassamento degli stati eccitati</vt:lpstr>
      <vt:lpstr>Diapositiva 25</vt:lpstr>
      <vt:lpstr>Processi non radiativi:  Rilassamento vibrazionale</vt:lpstr>
      <vt:lpstr>Processi non radiativi: Conversione interna</vt:lpstr>
      <vt:lpstr>Processi non radiativi: Conversione esterna</vt:lpstr>
      <vt:lpstr>Regola della differenza energetica  (energy gap law)</vt:lpstr>
      <vt:lpstr>la conversione interna/esterna S1-&gt;S0 è molto meno efficiente di quelle tra gli stati eccitati (di un fattore 106)</vt:lpstr>
      <vt:lpstr>Processi non radiativi: Conversione intersistema (intersystem crossing)</vt:lpstr>
      <vt:lpstr>Processi non radiativi: Dissociazione e predissociazione</vt:lpstr>
      <vt:lpstr>Processi non radiativi: Spegnimento dell’eccitazione (quenching)</vt:lpstr>
      <vt:lpstr>Processi radiativi: fluorescenza</vt:lpstr>
      <vt:lpstr>Perché l’emissione di luce infrarossa non è un processo significativo per il rilassamento vibrazionale?</vt:lpstr>
      <vt:lpstr>Processi radiativi: fosforescenza</vt:lpstr>
      <vt:lpstr>Diapositiva 37</vt:lpstr>
      <vt:lpstr>Diapositiva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1</dc:title>
  <dc:creator>computer-1</dc:creator>
  <cp:lastModifiedBy>Nome utente</cp:lastModifiedBy>
  <cp:revision>197</cp:revision>
  <dcterms:created xsi:type="dcterms:W3CDTF">2010-02-19T10:17:58Z</dcterms:created>
  <dcterms:modified xsi:type="dcterms:W3CDTF">2010-03-16T22:11:20Z</dcterms:modified>
</cp:coreProperties>
</file>