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36" r:id="rId2"/>
    <p:sldId id="317" r:id="rId3"/>
    <p:sldId id="319" r:id="rId4"/>
    <p:sldId id="318" r:id="rId5"/>
    <p:sldId id="352" r:id="rId6"/>
    <p:sldId id="297" r:id="rId7"/>
    <p:sldId id="322" r:id="rId8"/>
    <p:sldId id="306" r:id="rId9"/>
    <p:sldId id="337" r:id="rId10"/>
    <p:sldId id="308" r:id="rId11"/>
    <p:sldId id="328" r:id="rId12"/>
    <p:sldId id="330" r:id="rId13"/>
    <p:sldId id="323" r:id="rId14"/>
    <p:sldId id="348" r:id="rId15"/>
    <p:sldId id="338" r:id="rId16"/>
    <p:sldId id="350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30" autoAdjust="0"/>
    <p:restoredTop sz="77072" autoAdjust="0"/>
  </p:normalViewPr>
  <p:slideViewPr>
    <p:cSldViewPr>
      <p:cViewPr varScale="1">
        <p:scale>
          <a:sx n="66" d="100"/>
          <a:sy n="66" d="100"/>
        </p:scale>
        <p:origin x="-6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48BE3-5592-4E82-8486-11E10B82C39E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1CB3B-5368-4335-838B-72774FDE032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olo, test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7C8A841-151B-4DC7-A7A5-32070326DFEB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4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2357430"/>
            <a:ext cx="9144000" cy="1752600"/>
          </a:xfrm>
        </p:spPr>
        <p:txBody>
          <a:bodyPr>
            <a:noAutofit/>
          </a:bodyPr>
          <a:lstStyle/>
          <a:p>
            <a:r>
              <a:rPr lang="it-IT" sz="6000" dirty="0" smtClean="0">
                <a:solidFill>
                  <a:srgbClr val="FF0000"/>
                </a:solidFill>
              </a:rPr>
              <a:t>3</a:t>
            </a:r>
          </a:p>
          <a:p>
            <a:r>
              <a:rPr lang="it-IT" sz="6000" dirty="0" smtClean="0">
                <a:solidFill>
                  <a:srgbClr val="FF0000"/>
                </a:solidFill>
              </a:rPr>
              <a:t>Proprietà della fluorescenza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16"/>
            <a:ext cx="8229600" cy="928686"/>
          </a:xfrm>
        </p:spPr>
        <p:txBody>
          <a:bodyPr/>
          <a:lstStyle/>
          <a:p>
            <a:r>
              <a:rPr lang="it-IT" dirty="0" smtClean="0"/>
              <a:t>Conseguenze: </a:t>
            </a:r>
            <a:r>
              <a:rPr lang="it-IT" dirty="0" smtClean="0">
                <a:solidFill>
                  <a:srgbClr val="FF0000"/>
                </a:solidFill>
              </a:rPr>
              <a:t>Regola di </a:t>
            </a:r>
            <a:r>
              <a:rPr lang="it-IT" dirty="0" err="1" smtClean="0">
                <a:solidFill>
                  <a:srgbClr val="FF0000"/>
                </a:solidFill>
              </a:rPr>
              <a:t>Kasha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32" y="785794"/>
            <a:ext cx="5572164" cy="4525963"/>
          </a:xfrm>
        </p:spPr>
        <p:txBody>
          <a:bodyPr/>
          <a:lstStyle/>
          <a:p>
            <a:r>
              <a:rPr lang="it-IT" dirty="0" smtClean="0"/>
              <a:t>Lo spettro di emissione è indipendente dalla lunghezza d’onda di eccitazione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0" y="2500306"/>
            <a:ext cx="7072330" cy="2643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L’emissione avviene sempre dal livello vibrazionale fondamentale di S</a:t>
            </a:r>
            <a:r>
              <a:rPr kumimoji="0" lang="it-IT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it-IT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it-IT" sz="2400" dirty="0" smtClean="0"/>
              <a:t>(fa eccezione l’azulene, che emette da S</a:t>
            </a:r>
            <a:r>
              <a:rPr lang="it-IT" sz="2400" baseline="-25000" dirty="0" smtClean="0"/>
              <a:t>2 </a:t>
            </a:r>
            <a:r>
              <a:rPr lang="it-IT" sz="2400" dirty="0" smtClean="0"/>
              <a:t>per la grande differenza energetica tra S</a:t>
            </a:r>
            <a:r>
              <a:rPr lang="it-IT" sz="2400" baseline="-25000" dirty="0" smtClean="0"/>
              <a:t>2</a:t>
            </a:r>
            <a:r>
              <a:rPr lang="it-IT" sz="2400" dirty="0" smtClean="0"/>
              <a:t> ed S</a:t>
            </a:r>
            <a:r>
              <a:rPr lang="it-IT" sz="2400" baseline="-25000" dirty="0" smtClean="0"/>
              <a:t>1</a:t>
            </a:r>
            <a:r>
              <a:rPr lang="it-IT" sz="2400" dirty="0" smtClean="0"/>
              <a:t>)</a:t>
            </a:r>
            <a:endParaRPr kumimoji="0" lang="it-IT" sz="2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Immagine 4" descr="Jablonski.jpg"/>
          <p:cNvPicPr>
            <a:picLocks noChangeAspect="1"/>
          </p:cNvPicPr>
          <p:nvPr/>
        </p:nvPicPr>
        <p:blipFill>
          <a:blip r:embed="rId2" cstate="print"/>
          <a:srcRect t="5731" r="68765" b="3579"/>
          <a:stretch>
            <a:fillRect/>
          </a:stretch>
        </p:blipFill>
        <p:spPr>
          <a:xfrm>
            <a:off x="7215206" y="956624"/>
            <a:ext cx="1785950" cy="5901400"/>
          </a:xfrm>
          <a:prstGeom prst="rect">
            <a:avLst/>
          </a:prstGeom>
        </p:spPr>
      </p:pic>
      <p:grpSp>
        <p:nvGrpSpPr>
          <p:cNvPr id="9" name="Gruppo 8"/>
          <p:cNvGrpSpPr/>
          <p:nvPr/>
        </p:nvGrpSpPr>
        <p:grpSpPr>
          <a:xfrm>
            <a:off x="2857488" y="3786190"/>
            <a:ext cx="3857652" cy="2980436"/>
            <a:chOff x="2857488" y="3877564"/>
            <a:chExt cx="3857652" cy="2980436"/>
          </a:xfrm>
        </p:grpSpPr>
        <p:pic>
          <p:nvPicPr>
            <p:cNvPr id="14541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46142" t="48231" r="22363" b="19325"/>
            <a:stretch>
              <a:fillRect/>
            </a:stretch>
          </p:blipFill>
          <p:spPr bwMode="auto">
            <a:xfrm>
              <a:off x="2857488" y="3877564"/>
              <a:ext cx="3857652" cy="2980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Immagine 6" descr="100px-Azulene_struttura.svg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2066" y="4572008"/>
              <a:ext cx="1285884" cy="96441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/>
          <a:lstStyle/>
          <a:p>
            <a:r>
              <a:rPr lang="it-IT" dirty="0" smtClean="0"/>
              <a:t>Conseguenze: </a:t>
            </a:r>
            <a:r>
              <a:rPr lang="it-IT" i="1" dirty="0" err="1" smtClean="0">
                <a:solidFill>
                  <a:srgbClr val="FF0000"/>
                </a:solidFill>
              </a:rPr>
              <a:t>Stokes</a:t>
            </a:r>
            <a:r>
              <a:rPr lang="it-IT" i="1" dirty="0" smtClean="0">
                <a:solidFill>
                  <a:srgbClr val="FF0000"/>
                </a:solidFill>
              </a:rPr>
              <a:t>’ </a:t>
            </a:r>
            <a:r>
              <a:rPr lang="it-IT" i="1" dirty="0" err="1" smtClean="0">
                <a:solidFill>
                  <a:srgbClr val="FF0000"/>
                </a:solidFill>
              </a:rPr>
              <a:t>shift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4471990" cy="4525963"/>
          </a:xfrm>
        </p:spPr>
        <p:txBody>
          <a:bodyPr/>
          <a:lstStyle/>
          <a:p>
            <a:r>
              <a:rPr lang="it-IT" dirty="0" smtClean="0"/>
              <a:t>La luce emessa ha sempre  energie minori di quella assorbita.</a:t>
            </a:r>
            <a:endParaRPr lang="it-IT" dirty="0"/>
          </a:p>
        </p:txBody>
      </p:sp>
      <p:pic>
        <p:nvPicPr>
          <p:cNvPr id="4" name="Picture 5" descr="&#10;mirror.bmp                                                     00009800Macintosh HD                   BA5C7A77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214686"/>
            <a:ext cx="5078145" cy="3214710"/>
          </a:xfrm>
          <a:prstGeom prst="rect">
            <a:avLst/>
          </a:prstGeom>
          <a:noFill/>
        </p:spPr>
      </p:pic>
      <p:pic>
        <p:nvPicPr>
          <p:cNvPr id="5" name="Immagine 4" descr="Jablonski.jpg"/>
          <p:cNvPicPr>
            <a:picLocks noChangeAspect="1"/>
          </p:cNvPicPr>
          <p:nvPr/>
        </p:nvPicPr>
        <p:blipFill>
          <a:blip r:embed="rId3" cstate="print"/>
          <a:srcRect t="5731" r="68765" b="3579"/>
          <a:stretch>
            <a:fillRect/>
          </a:stretch>
        </p:blipFill>
        <p:spPr>
          <a:xfrm>
            <a:off x="6072198" y="956624"/>
            <a:ext cx="1785950" cy="590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3850" y="1304925"/>
            <a:ext cx="5010150" cy="555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Conseguenze: </a:t>
            </a:r>
            <a:br>
              <a:rPr lang="it-IT" dirty="0" smtClean="0"/>
            </a:br>
            <a:r>
              <a:rPr lang="it-IT" dirty="0" smtClean="0">
                <a:solidFill>
                  <a:srgbClr val="FF0000"/>
                </a:solidFill>
              </a:rPr>
              <a:t>Regola dell’immagine speculare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142984"/>
            <a:ext cx="4357686" cy="4525963"/>
          </a:xfrm>
        </p:spPr>
        <p:txBody>
          <a:bodyPr>
            <a:normAutofit/>
          </a:bodyPr>
          <a:lstStyle/>
          <a:p>
            <a:r>
              <a:rPr lang="it-IT" sz="2800" dirty="0" smtClean="0"/>
              <a:t>Lo spettro di emissione può essere l’immagine speculare di quello di assorbimento.</a:t>
            </a:r>
          </a:p>
          <a:p>
            <a:r>
              <a:rPr lang="it-IT" sz="2800" dirty="0" smtClean="0"/>
              <a:t>Vale se le curve di energia elettronica dello stato eccitato e fondamentale sono simili.</a:t>
            </a:r>
            <a:endParaRPr lang="it-IT" sz="2800" dirty="0"/>
          </a:p>
        </p:txBody>
      </p:sp>
      <p:pic>
        <p:nvPicPr>
          <p:cNvPr id="1474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0185" y="4714885"/>
            <a:ext cx="4193557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038600" y="1219200"/>
            <a:ext cx="12192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1066800" y="1092200"/>
            <a:ext cx="2355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3600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Mirror rule</a:t>
            </a: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5181600" y="4343400"/>
            <a:ext cx="3460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3600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Mirror rule fails!</a:t>
            </a: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228600" y="3429000"/>
            <a:ext cx="4495800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it-IT" sz="1400" b="1">
                <a:latin typeface="Arial" charset="0"/>
              </a:rPr>
              <a:t>Sodium 7-aminonapthalene-1,3-disulfonate (ANDA)</a:t>
            </a:r>
            <a:r>
              <a:rPr lang="it-IT" sz="1100"/>
              <a:t> </a:t>
            </a:r>
            <a:endParaRPr lang="it-IT" sz="1800">
              <a:latin typeface="Arial" charset="0"/>
            </a:endParaRPr>
          </a:p>
          <a:p>
            <a:pPr eaLnBrk="0" hangingPunct="0"/>
            <a:r>
              <a:rPr lang="it-IT" sz="1800">
                <a:latin typeface="Arial" charset="0"/>
              </a:rPr>
              <a:t>  </a:t>
            </a:r>
            <a:r>
              <a:rPr lang="it-IT" sz="7100">
                <a:latin typeface="Arial" charset="0"/>
              </a:rPr>
              <a:t> </a:t>
            </a:r>
            <a:r>
              <a:rPr lang="it-IT" sz="1800">
                <a:latin typeface="Arial" charset="0"/>
              </a:rPr>
              <a:t>                                  </a:t>
            </a:r>
          </a:p>
          <a:p>
            <a:pPr eaLnBrk="0" hangingPunct="0"/>
            <a:endParaRPr lang="it-IT" sz="1800">
              <a:latin typeface="Arial" charset="0"/>
            </a:endParaRPr>
          </a:p>
        </p:txBody>
      </p:sp>
      <p:sp>
        <p:nvSpPr>
          <p:cNvPr id="8207" name="AutoShape 15" descr="anda-structure"/>
          <p:cNvSpPr>
            <a:spLocks noChangeAspect="1" noChangeArrowheads="1"/>
          </p:cNvSpPr>
          <p:nvPr/>
        </p:nvSpPr>
        <p:spPr bwMode="auto">
          <a:xfrm>
            <a:off x="2468563" y="2857500"/>
            <a:ext cx="2219325" cy="1133475"/>
          </a:xfrm>
          <a:prstGeom prst="rect">
            <a:avLst/>
          </a:prstGeom>
          <a:noFill/>
        </p:spPr>
        <p:txBody>
          <a:bodyPr/>
          <a:lstStyle/>
          <a:p>
            <a:endParaRPr lang="it-IT"/>
          </a:p>
        </p:txBody>
      </p:sp>
      <p:pic>
        <p:nvPicPr>
          <p:cNvPr id="8208" name="Picture 16" descr="anda-f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762375"/>
            <a:ext cx="4495800" cy="3044825"/>
          </a:xfrm>
          <a:prstGeom prst="rect">
            <a:avLst/>
          </a:prstGeom>
          <a:noFill/>
        </p:spPr>
      </p:pic>
      <p:pic>
        <p:nvPicPr>
          <p:cNvPr id="8209" name="Picture 17" descr="i_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228600"/>
            <a:ext cx="4857750" cy="301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Tempo di vita dello stato eccitato 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0" y="642918"/>
            <a:ext cx="9144000" cy="342902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/>
          <a:p>
            <a:pPr marL="673100" marR="0" lvl="0" indent="-6731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Eccitazione IMPULSATA (</a:t>
            </a:r>
            <a:r>
              <a:rPr kumimoji="0" lang="it-IT" sz="24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</a:rPr>
              <a:t>d</a:t>
            </a:r>
            <a:r>
              <a:rPr kumimoji="0" lang="it-IT" sz="24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 </a:t>
            </a:r>
            <a:r>
              <a:rPr kumimoji="0" lang="it-IT" sz="2400" b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Dirac</a:t>
            </a:r>
            <a:r>
              <a:rPr kumimoji="0" lang="it-IT" sz="24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673100" marR="0" lvl="0" indent="-6731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400" b="1" dirty="0" smtClean="0"/>
          </a:p>
          <a:p>
            <a:pPr marL="673100" marR="0" lvl="0" indent="-6731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73100" marR="0" lvl="0" indent="-6731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400" b="1" dirty="0" smtClean="0"/>
          </a:p>
          <a:p>
            <a:pPr marL="673100" marR="0" lvl="0" indent="-6731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400" b="1" dirty="0" smtClean="0"/>
          </a:p>
          <a:p>
            <a:pPr marL="673100" marR="0" lvl="0" indent="-6731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73100" marR="0" lvl="0" indent="-6731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it-IT" sz="24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it-I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costante di decadimento </a:t>
            </a:r>
            <a:r>
              <a:rPr kumimoji="0" lang="it-IT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radiativo</a:t>
            </a:r>
          </a:p>
          <a:p>
            <a:pPr marL="673100" marR="0" lvl="0" indent="-6731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it-IT" sz="24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n.r.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	costante di decadimento attraverso i processi </a:t>
            </a:r>
            <a:r>
              <a:rPr kumimoji="0" lang="it-IT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non radiativi</a:t>
            </a:r>
          </a:p>
          <a:p>
            <a:pPr marL="673100" marR="0" lvl="0" indent="-6731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kumimoji="0" lang="it-IT" sz="2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it-IT" sz="2400" b="0" i="1" u="none" strike="noStrike" kern="1200" cap="none" spc="0" normalizeH="0" baseline="3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</a:t>
            </a:r>
            <a:r>
              <a:rPr kumimoji="0" lang="it-IT" sz="24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	concentrazione di molecole nello stato eccitato</a:t>
            </a:r>
            <a:endParaRPr kumimoji="0" lang="it-IT" sz="2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1493838" y="3786191"/>
          <a:ext cx="5984875" cy="3103560"/>
        </p:xfrm>
        <a:graphic>
          <a:graphicData uri="http://schemas.openxmlformats.org/presentationml/2006/ole">
            <p:oleObj spid="_x0000_s122881" name="Equazione" r:id="rId3" imgW="3543120" imgH="1676160" progId="Equation.3">
              <p:embed/>
            </p:oleObj>
          </a:graphicData>
        </a:graphic>
      </p:graphicFrame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642918"/>
            <a:ext cx="325592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Tempo di vita dello stato eccitato </a:t>
            </a:r>
            <a:br>
              <a:rPr lang="it-IT" dirty="0" smtClean="0"/>
            </a:br>
            <a:endParaRPr lang="it-IT" dirty="0"/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1017588" y="546100"/>
          <a:ext cx="6978650" cy="1003300"/>
        </p:xfrm>
        <a:graphic>
          <a:graphicData uri="http://schemas.openxmlformats.org/presentationml/2006/ole">
            <p:oleObj spid="_x0000_s138242" name="Equazione" r:id="rId3" imgW="3530520" imgH="507960" progId="Equation.3">
              <p:embed/>
            </p:oleObj>
          </a:graphicData>
        </a:graphic>
      </p:graphicFrame>
      <p:graphicFrame>
        <p:nvGraphicFramePr>
          <p:cNvPr id="138243" name="Object 3"/>
          <p:cNvGraphicFramePr>
            <a:graphicFrameLocks noChangeAspect="1"/>
          </p:cNvGraphicFramePr>
          <p:nvPr/>
        </p:nvGraphicFramePr>
        <p:xfrm>
          <a:off x="142844" y="3000372"/>
          <a:ext cx="4059238" cy="3935412"/>
        </p:xfrm>
        <a:graphic>
          <a:graphicData uri="http://schemas.openxmlformats.org/presentationml/2006/ole">
            <p:oleObj spid="_x0000_s138243" name="KGPlot" r:id="rId4" imgW="5816520" imgH="5638680" progId="KGraph_Plot">
              <p:embed/>
            </p:oleObj>
          </a:graphicData>
        </a:graphic>
      </p:graphicFrame>
      <p:graphicFrame>
        <p:nvGraphicFramePr>
          <p:cNvPr id="138244" name="Object 4"/>
          <p:cNvGraphicFramePr>
            <a:graphicFrameLocks noChangeAspect="1"/>
          </p:cNvGraphicFramePr>
          <p:nvPr/>
        </p:nvGraphicFramePr>
        <p:xfrm>
          <a:off x="4929190" y="2979762"/>
          <a:ext cx="4073525" cy="3949700"/>
        </p:xfrm>
        <a:graphic>
          <a:graphicData uri="http://schemas.openxmlformats.org/presentationml/2006/ole">
            <p:oleObj spid="_x0000_s138244" name="KGPlot" r:id="rId5" imgW="5816520" imgH="5638680" progId="KGraph_Plot">
              <p:embed/>
            </p:oleObj>
          </a:graphicData>
        </a:graphic>
      </p:graphicFrame>
      <p:graphicFrame>
        <p:nvGraphicFramePr>
          <p:cNvPr id="138245" name="Object 2"/>
          <p:cNvGraphicFramePr>
            <a:graphicFrameLocks noChangeAspect="1"/>
          </p:cNvGraphicFramePr>
          <p:nvPr/>
        </p:nvGraphicFramePr>
        <p:xfrm>
          <a:off x="2981325" y="1449388"/>
          <a:ext cx="2897188" cy="781050"/>
        </p:xfrm>
        <a:graphic>
          <a:graphicData uri="http://schemas.openxmlformats.org/presentationml/2006/ole">
            <p:oleObj spid="_x0000_s138245" name="Equazione" r:id="rId6" imgW="1460160" imgH="393480" progId="Equation.3">
              <p:embed/>
            </p:oleObj>
          </a:graphicData>
        </a:graphic>
      </p:graphicFrame>
      <p:graphicFrame>
        <p:nvGraphicFramePr>
          <p:cNvPr id="138246" name="Object 2"/>
          <p:cNvGraphicFramePr>
            <a:graphicFrameLocks noChangeAspect="1"/>
          </p:cNvGraphicFramePr>
          <p:nvPr/>
        </p:nvGraphicFramePr>
        <p:xfrm>
          <a:off x="2778125" y="2574925"/>
          <a:ext cx="3349625" cy="428625"/>
        </p:xfrm>
        <a:graphic>
          <a:graphicData uri="http://schemas.openxmlformats.org/presentationml/2006/ole">
            <p:oleObj spid="_x0000_s138246" name="Equazione" r:id="rId7" imgW="168876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Resa quantica di un processo di rilassamento</a:t>
            </a:r>
            <a:endParaRPr lang="it-IT" dirty="0"/>
          </a:p>
        </p:txBody>
      </p:sp>
      <p:graphicFrame>
        <p:nvGraphicFramePr>
          <p:cNvPr id="136194" name="Object 2"/>
          <p:cNvGraphicFramePr>
            <a:graphicFrameLocks noChangeAspect="1"/>
          </p:cNvGraphicFramePr>
          <p:nvPr/>
        </p:nvGraphicFramePr>
        <p:xfrm>
          <a:off x="1987550" y="3887794"/>
          <a:ext cx="4773613" cy="1684338"/>
        </p:xfrm>
        <a:graphic>
          <a:graphicData uri="http://schemas.openxmlformats.org/presentationml/2006/ole">
            <p:oleObj spid="_x0000_s136194" name="Equazione" r:id="rId3" imgW="3492360" imgH="1231560" progId="Equation.3">
              <p:embed/>
            </p:oleObj>
          </a:graphicData>
        </a:graphic>
      </p:graphicFrame>
      <p:graphicFrame>
        <p:nvGraphicFramePr>
          <p:cNvPr id="136195" name="Object 3"/>
          <p:cNvGraphicFramePr>
            <a:graphicFrameLocks noChangeAspect="1"/>
          </p:cNvGraphicFramePr>
          <p:nvPr/>
        </p:nvGraphicFramePr>
        <p:xfrm>
          <a:off x="4538672" y="2071678"/>
          <a:ext cx="1319212" cy="452438"/>
        </p:xfrm>
        <a:graphic>
          <a:graphicData uri="http://schemas.openxmlformats.org/presentationml/2006/ole">
            <p:oleObj spid="_x0000_s136195" name="Equazione" r:id="rId4" imgW="965160" imgH="330120" progId="Equation.3">
              <p:embed/>
            </p:oleObj>
          </a:graphicData>
        </a:graphic>
      </p:graphicFrame>
      <p:graphicFrame>
        <p:nvGraphicFramePr>
          <p:cNvPr id="136196" name="Object 4"/>
          <p:cNvGraphicFramePr>
            <a:graphicFrameLocks noChangeAspect="1"/>
          </p:cNvGraphicFramePr>
          <p:nvPr/>
        </p:nvGraphicFramePr>
        <p:xfrm>
          <a:off x="1887538" y="995363"/>
          <a:ext cx="5762625" cy="1128712"/>
        </p:xfrm>
        <a:graphic>
          <a:graphicData uri="http://schemas.openxmlformats.org/presentationml/2006/ole">
            <p:oleObj spid="_x0000_s136196" name="Equazione" r:id="rId5" imgW="4216320" imgH="825480" progId="Equation.3">
              <p:embed/>
            </p:oleObj>
          </a:graphicData>
        </a:graphic>
      </p:graphicFrame>
      <p:sp>
        <p:nvSpPr>
          <p:cNvPr id="6" name="Titolo 1"/>
          <p:cNvSpPr txBox="1">
            <a:spLocks/>
          </p:cNvSpPr>
          <p:nvPr/>
        </p:nvSpPr>
        <p:spPr>
          <a:xfrm>
            <a:off x="0" y="264318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Resa quantica di fluorescenza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6197" name="Object 5"/>
          <p:cNvGraphicFramePr>
            <a:graphicFrameLocks noChangeAspect="1"/>
          </p:cNvGraphicFramePr>
          <p:nvPr/>
        </p:nvGraphicFramePr>
        <p:xfrm>
          <a:off x="2967036" y="2000240"/>
          <a:ext cx="1231900" cy="730250"/>
        </p:xfrm>
        <a:graphic>
          <a:graphicData uri="http://schemas.openxmlformats.org/presentationml/2006/ole">
            <p:oleObj spid="_x0000_s136197" name="Equazione" r:id="rId6" imgW="901440" imgH="533160" progId="Equation.3">
              <p:embed/>
            </p:oleObj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0" y="6072206"/>
            <a:ext cx="5090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Sperimentalmente, per molecole organiche, si trova </a:t>
            </a:r>
            <a:endParaRPr lang="it-IT" dirty="0"/>
          </a:p>
        </p:txBody>
      </p:sp>
      <p:graphicFrame>
        <p:nvGraphicFramePr>
          <p:cNvPr id="136198" name="Object 6"/>
          <p:cNvGraphicFramePr>
            <a:graphicFrameLocks noChangeAspect="1"/>
          </p:cNvGraphicFramePr>
          <p:nvPr/>
        </p:nvGraphicFramePr>
        <p:xfrm>
          <a:off x="5546751" y="5715016"/>
          <a:ext cx="2811463" cy="989013"/>
        </p:xfrm>
        <a:graphic>
          <a:graphicData uri="http://schemas.openxmlformats.org/presentationml/2006/ole">
            <p:oleObj spid="_x0000_s136198" name="Equazione" r:id="rId7" imgW="2057400" imgH="723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194" name="Object 2"/>
          <p:cNvGraphicFramePr>
            <a:graphicFrameLocks noChangeAspect="1"/>
          </p:cNvGraphicFramePr>
          <p:nvPr/>
        </p:nvGraphicFramePr>
        <p:xfrm>
          <a:off x="1500166" y="0"/>
          <a:ext cx="6218237" cy="1752600"/>
        </p:xfrm>
        <a:graphic>
          <a:graphicData uri="http://schemas.openxmlformats.org/presentationml/2006/ole">
            <p:oleObj spid="_x0000_s162818" name="Equazione" r:id="rId3" imgW="4546440" imgH="1282680" progId="Equation.3">
              <p:embed/>
            </p:oleObj>
          </a:graphicData>
        </a:graphic>
      </p:graphicFrame>
      <p:sp>
        <p:nvSpPr>
          <p:cNvPr id="12" name="Rettangolo 11"/>
          <p:cNvSpPr/>
          <p:nvPr/>
        </p:nvSpPr>
        <p:spPr>
          <a:xfrm>
            <a:off x="4643438" y="2071678"/>
            <a:ext cx="4357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/>
              <a:t>1,1‘-dietil-2,2’-cianina</a:t>
            </a:r>
          </a:p>
          <a:p>
            <a:pPr algn="ctr"/>
            <a:r>
              <a:rPr lang="en-US" dirty="0" smtClean="0"/>
              <a:t>Chem. Phys </a:t>
            </a:r>
            <a:r>
              <a:rPr lang="en-US" dirty="0" err="1" smtClean="0"/>
              <a:t>Lett</a:t>
            </a:r>
            <a:r>
              <a:rPr lang="en-US" dirty="0" smtClean="0"/>
              <a:t>. 1986 130: 426.</a:t>
            </a:r>
          </a:p>
        </p:txBody>
      </p:sp>
      <p:pic>
        <p:nvPicPr>
          <p:cNvPr id="14" name="Immagine 13" descr="pseudocyanine.gif"/>
          <p:cNvPicPr>
            <a:picLocks noChangeAspect="1"/>
          </p:cNvPicPr>
          <p:nvPr/>
        </p:nvPicPr>
        <p:blipFill>
          <a:blip r:embed="rId4" cstate="print"/>
          <a:srcRect b="18310"/>
          <a:stretch>
            <a:fillRect/>
          </a:stretch>
        </p:blipFill>
        <p:spPr>
          <a:xfrm>
            <a:off x="1658353" y="2071678"/>
            <a:ext cx="2006917" cy="773429"/>
          </a:xfrm>
          <a:prstGeom prst="rect">
            <a:avLst/>
          </a:prstGeom>
        </p:spPr>
      </p:pic>
      <p:graphicFrame>
        <p:nvGraphicFramePr>
          <p:cNvPr id="162823" name="Object 7"/>
          <p:cNvGraphicFramePr>
            <a:graphicFrameLocks noChangeAspect="1"/>
          </p:cNvGraphicFramePr>
          <p:nvPr/>
        </p:nvGraphicFramePr>
        <p:xfrm>
          <a:off x="382566" y="2757510"/>
          <a:ext cx="4498975" cy="3957638"/>
        </p:xfrm>
        <a:graphic>
          <a:graphicData uri="http://schemas.openxmlformats.org/presentationml/2006/ole">
            <p:oleObj spid="_x0000_s162823" name="KGPlot" r:id="rId5" imgW="6426000" imgH="5651280" progId="KGraph_Plot">
              <p:embed/>
            </p:oleObj>
          </a:graphicData>
        </a:graphic>
      </p:graphicFrame>
      <p:graphicFrame>
        <p:nvGraphicFramePr>
          <p:cNvPr id="162827" name="Object 11"/>
          <p:cNvGraphicFramePr>
            <a:graphicFrameLocks noChangeAspect="1"/>
          </p:cNvGraphicFramePr>
          <p:nvPr/>
        </p:nvGraphicFramePr>
        <p:xfrm>
          <a:off x="4768880" y="2670198"/>
          <a:ext cx="4160838" cy="4044950"/>
        </p:xfrm>
        <a:graphic>
          <a:graphicData uri="http://schemas.openxmlformats.org/presentationml/2006/ole">
            <p:oleObj spid="_x0000_s162827" name="KGPlot" r:id="rId6" imgW="5943600" imgH="5778360" progId="KGraph_Plo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7756" y="142852"/>
            <a:ext cx="7038213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2" cstate="print"/>
          <a:srcRect l="32959" t="52734" r="6982" b="10156"/>
          <a:stretch>
            <a:fillRect/>
          </a:stretch>
        </p:blipFill>
        <p:spPr bwMode="auto">
          <a:xfrm>
            <a:off x="131564" y="1000108"/>
            <a:ext cx="894103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1428728" y="5000636"/>
            <a:ext cx="63922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400" dirty="0" smtClean="0"/>
              <a:t>Minore probabilità di transizioni radiative</a:t>
            </a:r>
          </a:p>
          <a:p>
            <a:pPr>
              <a:buFont typeface="Arial" pitchFamily="34" charset="0"/>
              <a:buChar char="•"/>
            </a:pPr>
            <a:r>
              <a:rPr lang="it-IT" sz="2400" dirty="0" smtClean="0"/>
              <a:t>Maggiore probabilità di conversione intersistema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Rigidità e resa quantica</a:t>
            </a:r>
            <a:endParaRPr lang="it-IT" dirty="0"/>
          </a:p>
        </p:txBody>
      </p:sp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2" cstate="print"/>
          <a:srcRect l="36816" t="57813" r="11169" b="6054"/>
          <a:stretch>
            <a:fillRect/>
          </a:stretch>
        </p:blipFill>
        <p:spPr bwMode="auto">
          <a:xfrm>
            <a:off x="23013" y="1500174"/>
            <a:ext cx="9049581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1643042" y="6000768"/>
            <a:ext cx="62562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400" dirty="0" smtClean="0"/>
              <a:t>Processi non radiativi inibiti</a:t>
            </a:r>
          </a:p>
          <a:p>
            <a:pPr>
              <a:buFont typeface="Arial" pitchFamily="34" charset="0"/>
              <a:buChar char="•"/>
            </a:pPr>
            <a:r>
              <a:rPr lang="it-IT" sz="2400" dirty="0" smtClean="0"/>
              <a:t>Geometria di S</a:t>
            </a:r>
            <a:r>
              <a:rPr lang="it-IT" sz="2400" baseline="-25000" dirty="0" smtClean="0"/>
              <a:t>0</a:t>
            </a:r>
            <a:r>
              <a:rPr lang="it-IT" sz="2400" dirty="0" smtClean="0"/>
              <a:t> ed S</a:t>
            </a:r>
            <a:r>
              <a:rPr lang="it-IT" sz="2400" baseline="-25000" dirty="0" smtClean="0"/>
              <a:t>1</a:t>
            </a:r>
            <a:r>
              <a:rPr lang="it-IT" sz="2400" dirty="0" smtClean="0"/>
              <a:t> simile </a:t>
            </a:r>
            <a:r>
              <a:rPr lang="it-IT" sz="2400" dirty="0" smtClean="0">
                <a:sym typeface="Symbol"/>
              </a:rPr>
              <a:t>elevati fattori FC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1428736"/>
            <a:ext cx="9144000" cy="1752600"/>
          </a:xfrm>
        </p:spPr>
        <p:txBody>
          <a:bodyPr>
            <a:noAutofit/>
          </a:bodyPr>
          <a:lstStyle/>
          <a:p>
            <a:r>
              <a:rPr lang="it-IT" sz="6000" dirty="0" smtClean="0">
                <a:solidFill>
                  <a:srgbClr val="FF0000"/>
                </a:solidFill>
              </a:rPr>
              <a:t>4</a:t>
            </a:r>
          </a:p>
          <a:p>
            <a:r>
              <a:rPr lang="it-IT" sz="6000" dirty="0" smtClean="0">
                <a:solidFill>
                  <a:srgbClr val="FF0000"/>
                </a:solidFill>
              </a:rPr>
              <a:t>Fluorescenza in stato stazionario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po 73"/>
          <p:cNvGrpSpPr/>
          <p:nvPr/>
        </p:nvGrpSpPr>
        <p:grpSpPr>
          <a:xfrm>
            <a:off x="3438144" y="1344168"/>
            <a:ext cx="1905000" cy="762000"/>
            <a:chOff x="3429000" y="1371600"/>
            <a:chExt cx="1905000" cy="762000"/>
          </a:xfrm>
        </p:grpSpPr>
        <p:sp>
          <p:nvSpPr>
            <p:cNvPr id="29711" name="Line 15"/>
            <p:cNvSpPr>
              <a:spLocks noChangeShapeType="1"/>
            </p:cNvSpPr>
            <p:nvPr/>
          </p:nvSpPr>
          <p:spPr bwMode="auto">
            <a:xfrm>
              <a:off x="3429000" y="1643050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2" name="Line 16"/>
            <p:cNvSpPr>
              <a:spLocks noChangeShapeType="1"/>
            </p:cNvSpPr>
            <p:nvPr/>
          </p:nvSpPr>
          <p:spPr bwMode="auto">
            <a:xfrm>
              <a:off x="3429000" y="1714488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3" name="Line 17"/>
            <p:cNvSpPr>
              <a:spLocks noChangeShapeType="1"/>
            </p:cNvSpPr>
            <p:nvPr/>
          </p:nvSpPr>
          <p:spPr bwMode="auto">
            <a:xfrm>
              <a:off x="3429000" y="1785926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4" name="Line 18"/>
            <p:cNvSpPr>
              <a:spLocks noChangeShapeType="1"/>
            </p:cNvSpPr>
            <p:nvPr/>
          </p:nvSpPr>
          <p:spPr bwMode="auto">
            <a:xfrm>
              <a:off x="3429000" y="1571612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5" name="Line 19"/>
            <p:cNvSpPr>
              <a:spLocks noChangeShapeType="1"/>
            </p:cNvSpPr>
            <p:nvPr/>
          </p:nvSpPr>
          <p:spPr bwMode="auto">
            <a:xfrm>
              <a:off x="3429000" y="1857364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6" name="Line 20"/>
            <p:cNvSpPr>
              <a:spLocks noChangeShapeType="1"/>
            </p:cNvSpPr>
            <p:nvPr/>
          </p:nvSpPr>
          <p:spPr bwMode="auto">
            <a:xfrm>
              <a:off x="3429000" y="1928802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7" name="Line 21"/>
            <p:cNvSpPr>
              <a:spLocks noChangeShapeType="1"/>
            </p:cNvSpPr>
            <p:nvPr/>
          </p:nvSpPr>
          <p:spPr bwMode="auto">
            <a:xfrm>
              <a:off x="3429000" y="2000240"/>
              <a:ext cx="1905000" cy="0"/>
            </a:xfrm>
            <a:prstGeom prst="line">
              <a:avLst/>
            </a:prstGeom>
            <a:noFill/>
            <a:ln w="76200">
              <a:solidFill>
                <a:srgbClr val="6C18B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46" name="Line 50"/>
            <p:cNvSpPr>
              <a:spLocks noChangeShapeType="1"/>
            </p:cNvSpPr>
            <p:nvPr/>
          </p:nvSpPr>
          <p:spPr bwMode="auto">
            <a:xfrm>
              <a:off x="4114800" y="1371600"/>
              <a:ext cx="609600" cy="762000"/>
            </a:xfrm>
            <a:prstGeom prst="line">
              <a:avLst/>
            </a:prstGeom>
            <a:noFill/>
            <a:ln w="76200">
              <a:solidFill>
                <a:schemeClr val="accent1">
                  <a:alpha val="61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698" name="AutoShape 2"/>
          <p:cNvSpPr>
            <a:spLocks noChangeArrowheads="1"/>
          </p:cNvSpPr>
          <p:nvPr/>
        </p:nvSpPr>
        <p:spPr bwMode="auto">
          <a:xfrm>
            <a:off x="3886200" y="4191000"/>
            <a:ext cx="914400" cy="1066800"/>
          </a:xfrm>
          <a:prstGeom prst="can">
            <a:avLst>
              <a:gd name="adj" fmla="val 291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699" name="AutoShape 3"/>
          <p:cNvSpPr>
            <a:spLocks noChangeArrowheads="1"/>
          </p:cNvSpPr>
          <p:nvPr/>
        </p:nvSpPr>
        <p:spPr bwMode="auto">
          <a:xfrm>
            <a:off x="5943600" y="4191000"/>
            <a:ext cx="914400" cy="1066800"/>
          </a:xfrm>
          <a:prstGeom prst="can">
            <a:avLst>
              <a:gd name="adj" fmla="val 291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grpSp>
        <p:nvGrpSpPr>
          <p:cNvPr id="75" name="Gruppo 74"/>
          <p:cNvGrpSpPr/>
          <p:nvPr/>
        </p:nvGrpSpPr>
        <p:grpSpPr>
          <a:xfrm>
            <a:off x="6169354" y="3581400"/>
            <a:ext cx="428628" cy="763588"/>
            <a:chOff x="6215074" y="3581400"/>
            <a:chExt cx="428628" cy="763588"/>
          </a:xfrm>
        </p:grpSpPr>
        <p:sp>
          <p:nvSpPr>
            <p:cNvPr id="29701" name="Line 5"/>
            <p:cNvSpPr>
              <a:spLocks noChangeShapeType="1"/>
            </p:cNvSpPr>
            <p:nvPr/>
          </p:nvSpPr>
          <p:spPr bwMode="auto">
            <a:xfrm rot="5400000">
              <a:off x="6191264" y="3962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2" name="Line 6"/>
            <p:cNvSpPr>
              <a:spLocks noChangeShapeType="1"/>
            </p:cNvSpPr>
            <p:nvPr/>
          </p:nvSpPr>
          <p:spPr bwMode="auto">
            <a:xfrm rot="5400000">
              <a:off x="6048388" y="3962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3" name="Line 7"/>
            <p:cNvSpPr>
              <a:spLocks noChangeShapeType="1"/>
            </p:cNvSpPr>
            <p:nvPr/>
          </p:nvSpPr>
          <p:spPr bwMode="auto">
            <a:xfrm rot="5400000">
              <a:off x="6119826" y="3963988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rot="5400000">
              <a:off x="6262702" y="3962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 rot="5400000">
              <a:off x="5976950" y="3962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6" name="Line 10"/>
            <p:cNvSpPr>
              <a:spLocks noChangeShapeType="1"/>
            </p:cNvSpPr>
            <p:nvPr/>
          </p:nvSpPr>
          <p:spPr bwMode="auto">
            <a:xfrm rot="5400000">
              <a:off x="5905512" y="3962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7" name="Line 11"/>
            <p:cNvSpPr>
              <a:spLocks noChangeShapeType="1"/>
            </p:cNvSpPr>
            <p:nvPr/>
          </p:nvSpPr>
          <p:spPr bwMode="auto">
            <a:xfrm rot="5400000">
              <a:off x="5834074" y="3962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708" name="AutoShape 12"/>
          <p:cNvSpPr>
            <a:spLocks noChangeArrowheads="1"/>
          </p:cNvSpPr>
          <p:nvPr/>
        </p:nvSpPr>
        <p:spPr bwMode="auto">
          <a:xfrm flipH="1">
            <a:off x="6172200" y="1752600"/>
            <a:ext cx="457200" cy="1066800"/>
          </a:xfrm>
          <a:prstGeom prst="triangle">
            <a:avLst>
              <a:gd name="adj" fmla="val 50000"/>
            </a:avLst>
          </a:prstGeom>
          <a:solidFill>
            <a:srgbClr val="ED181E"/>
          </a:solidFill>
          <a:ln w="9525">
            <a:solidFill>
              <a:srgbClr val="ED181E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09" name="AutoShape 13"/>
          <p:cNvSpPr>
            <a:spLocks noChangeArrowheads="1"/>
          </p:cNvSpPr>
          <p:nvPr/>
        </p:nvSpPr>
        <p:spPr bwMode="auto">
          <a:xfrm rot="5400000">
            <a:off x="5638800" y="1219200"/>
            <a:ext cx="457200" cy="1066800"/>
          </a:xfrm>
          <a:prstGeom prst="triangle">
            <a:avLst>
              <a:gd name="adj" fmla="val 50000"/>
            </a:avLst>
          </a:prstGeom>
          <a:solidFill>
            <a:srgbClr val="6C18B0"/>
          </a:solidFill>
          <a:ln w="9525">
            <a:solidFill>
              <a:srgbClr val="6C18B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19" name="Line 23"/>
          <p:cNvSpPr>
            <a:spLocks noChangeShapeType="1"/>
          </p:cNvSpPr>
          <p:nvPr/>
        </p:nvSpPr>
        <p:spPr bwMode="auto">
          <a:xfrm>
            <a:off x="1371600" y="1643050"/>
            <a:ext cx="1295400" cy="0"/>
          </a:xfrm>
          <a:prstGeom prst="line">
            <a:avLst/>
          </a:prstGeom>
          <a:noFill/>
          <a:ln w="76200">
            <a:solidFill>
              <a:srgbClr val="1822C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0" name="Line 24"/>
          <p:cNvSpPr>
            <a:spLocks noChangeShapeType="1"/>
          </p:cNvSpPr>
          <p:nvPr/>
        </p:nvSpPr>
        <p:spPr bwMode="auto">
          <a:xfrm>
            <a:off x="1371600" y="1714488"/>
            <a:ext cx="1295400" cy="0"/>
          </a:xfrm>
          <a:prstGeom prst="line">
            <a:avLst/>
          </a:prstGeom>
          <a:noFill/>
          <a:ln w="76200">
            <a:solidFill>
              <a:srgbClr val="5B87F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1" name="Line 25"/>
          <p:cNvSpPr>
            <a:spLocks noChangeShapeType="1"/>
          </p:cNvSpPr>
          <p:nvPr/>
        </p:nvSpPr>
        <p:spPr bwMode="auto">
          <a:xfrm>
            <a:off x="1371600" y="1785926"/>
            <a:ext cx="1295400" cy="0"/>
          </a:xfrm>
          <a:prstGeom prst="line">
            <a:avLst/>
          </a:prstGeom>
          <a:noFill/>
          <a:ln w="76200">
            <a:solidFill>
              <a:srgbClr val="5DA31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2" name="Line 26"/>
          <p:cNvSpPr>
            <a:spLocks noChangeShapeType="1"/>
          </p:cNvSpPr>
          <p:nvPr/>
        </p:nvSpPr>
        <p:spPr bwMode="auto">
          <a:xfrm>
            <a:off x="1371600" y="1571612"/>
            <a:ext cx="1295400" cy="0"/>
          </a:xfrm>
          <a:prstGeom prst="line">
            <a:avLst/>
          </a:prstGeom>
          <a:noFill/>
          <a:ln w="76200">
            <a:solidFill>
              <a:srgbClr val="6C18B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3" name="Line 27"/>
          <p:cNvSpPr>
            <a:spLocks noChangeShapeType="1"/>
          </p:cNvSpPr>
          <p:nvPr/>
        </p:nvSpPr>
        <p:spPr bwMode="auto">
          <a:xfrm>
            <a:off x="1371600" y="1857364"/>
            <a:ext cx="1295400" cy="0"/>
          </a:xfrm>
          <a:prstGeom prst="line">
            <a:avLst/>
          </a:prstGeom>
          <a:noFill/>
          <a:ln w="76200">
            <a:solidFill>
              <a:srgbClr val="FFEA1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4" name="Line 28"/>
          <p:cNvSpPr>
            <a:spLocks noChangeShapeType="1"/>
          </p:cNvSpPr>
          <p:nvPr/>
        </p:nvSpPr>
        <p:spPr bwMode="auto">
          <a:xfrm>
            <a:off x="1371600" y="1928802"/>
            <a:ext cx="1295400" cy="0"/>
          </a:xfrm>
          <a:prstGeom prst="line">
            <a:avLst/>
          </a:prstGeom>
          <a:noFill/>
          <a:ln w="76200">
            <a:solidFill>
              <a:srgbClr val="FA4E1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5" name="Line 29"/>
          <p:cNvSpPr>
            <a:spLocks noChangeShapeType="1"/>
          </p:cNvSpPr>
          <p:nvPr/>
        </p:nvSpPr>
        <p:spPr bwMode="auto">
          <a:xfrm>
            <a:off x="1371600" y="2000240"/>
            <a:ext cx="1295400" cy="0"/>
          </a:xfrm>
          <a:prstGeom prst="line">
            <a:avLst/>
          </a:prstGeom>
          <a:noFill/>
          <a:ln w="76200">
            <a:solidFill>
              <a:srgbClr val="ED181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26" name="Rectangle 30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it-IT" dirty="0"/>
              <a:t>Il </a:t>
            </a:r>
            <a:r>
              <a:rPr lang="it-IT" dirty="0" err="1"/>
              <a:t>fluorimetro</a:t>
            </a:r>
            <a:endParaRPr lang="it-IT" dirty="0"/>
          </a:p>
        </p:txBody>
      </p: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838200" y="1447800"/>
            <a:ext cx="685800" cy="990600"/>
            <a:chOff x="1008" y="1488"/>
            <a:chExt cx="240" cy="384"/>
          </a:xfrm>
        </p:grpSpPr>
        <p:sp>
          <p:nvSpPr>
            <p:cNvPr id="29728" name="AutoShape 32"/>
            <p:cNvSpPr>
              <a:spLocks noChangeArrowheads="1"/>
            </p:cNvSpPr>
            <p:nvPr/>
          </p:nvSpPr>
          <p:spPr bwMode="auto">
            <a:xfrm>
              <a:off x="1056" y="1680"/>
              <a:ext cx="144" cy="14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29" name="Oval 33"/>
            <p:cNvSpPr>
              <a:spLocks noChangeArrowheads="1"/>
            </p:cNvSpPr>
            <p:nvPr/>
          </p:nvSpPr>
          <p:spPr bwMode="auto">
            <a:xfrm>
              <a:off x="1008" y="1488"/>
              <a:ext cx="240" cy="240"/>
            </a:xfrm>
            <a:prstGeom prst="ellipse">
              <a:avLst/>
            </a:prstGeom>
            <a:solidFill>
              <a:srgbClr val="E6E658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30" name="Line 34"/>
            <p:cNvSpPr>
              <a:spLocks noChangeShapeType="1"/>
            </p:cNvSpPr>
            <p:nvPr/>
          </p:nvSpPr>
          <p:spPr bwMode="auto">
            <a:xfrm flipH="1" flipV="1">
              <a:off x="1056" y="1632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31" name="Line 35"/>
            <p:cNvSpPr>
              <a:spLocks noChangeShapeType="1"/>
            </p:cNvSpPr>
            <p:nvPr/>
          </p:nvSpPr>
          <p:spPr bwMode="auto">
            <a:xfrm flipV="1">
              <a:off x="1152" y="1632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32" name="Freeform 36"/>
            <p:cNvSpPr>
              <a:spLocks/>
            </p:cNvSpPr>
            <p:nvPr/>
          </p:nvSpPr>
          <p:spPr bwMode="auto">
            <a:xfrm>
              <a:off x="1060" y="1601"/>
              <a:ext cx="132" cy="35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36" y="19"/>
                </a:cxn>
                <a:cxn ang="0">
                  <a:pos x="88" y="35"/>
                </a:cxn>
                <a:cxn ang="0">
                  <a:pos x="132" y="23"/>
                </a:cxn>
              </a:cxnLst>
              <a:rect l="0" t="0" r="r" b="b"/>
              <a:pathLst>
                <a:path w="132" h="35">
                  <a:moveTo>
                    <a:pt x="0" y="31"/>
                  </a:moveTo>
                  <a:cubicBezTo>
                    <a:pt x="27" y="12"/>
                    <a:pt x="14" y="11"/>
                    <a:pt x="36" y="19"/>
                  </a:cubicBezTo>
                  <a:cubicBezTo>
                    <a:pt x="66" y="0"/>
                    <a:pt x="69" y="7"/>
                    <a:pt x="88" y="35"/>
                  </a:cubicBezTo>
                  <a:cubicBezTo>
                    <a:pt x="102" y="31"/>
                    <a:pt x="116" y="23"/>
                    <a:pt x="132" y="2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33" name="AutoShape 37"/>
            <p:cNvSpPr>
              <a:spLocks noChangeArrowheads="1"/>
            </p:cNvSpPr>
            <p:nvPr/>
          </p:nvSpPr>
          <p:spPr bwMode="auto">
            <a:xfrm>
              <a:off x="1104" y="1824"/>
              <a:ext cx="48" cy="48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734" name="AutoShape 38"/>
          <p:cNvSpPr>
            <a:spLocks noChangeArrowheads="1"/>
          </p:cNvSpPr>
          <p:nvPr/>
        </p:nvSpPr>
        <p:spPr bwMode="auto">
          <a:xfrm>
            <a:off x="2590800" y="1371600"/>
            <a:ext cx="914400" cy="8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35" name="Oval 39"/>
          <p:cNvSpPr>
            <a:spLocks noChangeArrowheads="1"/>
          </p:cNvSpPr>
          <p:nvPr/>
        </p:nvSpPr>
        <p:spPr bwMode="auto">
          <a:xfrm>
            <a:off x="5181600" y="1371600"/>
            <a:ext cx="228600" cy="762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36" name="Rectangle 40"/>
          <p:cNvSpPr>
            <a:spLocks noChangeArrowheads="1"/>
          </p:cNvSpPr>
          <p:nvPr/>
        </p:nvSpPr>
        <p:spPr bwMode="auto">
          <a:xfrm>
            <a:off x="6172200" y="1524000"/>
            <a:ext cx="457200" cy="4572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grpSp>
        <p:nvGrpSpPr>
          <p:cNvPr id="76" name="Gruppo 75"/>
          <p:cNvGrpSpPr/>
          <p:nvPr/>
        </p:nvGrpSpPr>
        <p:grpSpPr>
          <a:xfrm>
            <a:off x="6178498" y="2808669"/>
            <a:ext cx="428628" cy="763587"/>
            <a:chOff x="6215074" y="2817813"/>
            <a:chExt cx="428628" cy="763587"/>
          </a:xfrm>
        </p:grpSpPr>
        <p:sp>
          <p:nvSpPr>
            <p:cNvPr id="29738" name="Line 42"/>
            <p:cNvSpPr>
              <a:spLocks noChangeShapeType="1"/>
            </p:cNvSpPr>
            <p:nvPr/>
          </p:nvSpPr>
          <p:spPr bwMode="auto">
            <a:xfrm rot="5400000">
              <a:off x="6191264" y="3198813"/>
              <a:ext cx="762000" cy="0"/>
            </a:xfrm>
            <a:prstGeom prst="line">
              <a:avLst/>
            </a:prstGeom>
            <a:noFill/>
            <a:ln w="76200">
              <a:solidFill>
                <a:srgbClr val="ED181E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39" name="Line 43"/>
            <p:cNvSpPr>
              <a:spLocks noChangeShapeType="1"/>
            </p:cNvSpPr>
            <p:nvPr/>
          </p:nvSpPr>
          <p:spPr bwMode="auto">
            <a:xfrm rot="5400000">
              <a:off x="6119826" y="3198813"/>
              <a:ext cx="762000" cy="0"/>
            </a:xfrm>
            <a:prstGeom prst="line">
              <a:avLst/>
            </a:prstGeom>
            <a:noFill/>
            <a:ln w="76200">
              <a:solidFill>
                <a:srgbClr val="EF1F1D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40" name="Line 44"/>
            <p:cNvSpPr>
              <a:spLocks noChangeShapeType="1"/>
            </p:cNvSpPr>
            <p:nvPr/>
          </p:nvSpPr>
          <p:spPr bwMode="auto">
            <a:xfrm rot="5400000">
              <a:off x="6048388" y="3200400"/>
              <a:ext cx="762000" cy="0"/>
            </a:xfrm>
            <a:prstGeom prst="line">
              <a:avLst/>
            </a:prstGeom>
            <a:noFill/>
            <a:ln w="76200">
              <a:solidFill>
                <a:srgbClr val="F63F1B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41" name="Line 45"/>
            <p:cNvSpPr>
              <a:spLocks noChangeShapeType="1"/>
            </p:cNvSpPr>
            <p:nvPr/>
          </p:nvSpPr>
          <p:spPr bwMode="auto">
            <a:xfrm rot="5400000">
              <a:off x="6262702" y="3198813"/>
              <a:ext cx="762000" cy="0"/>
            </a:xfrm>
            <a:prstGeom prst="line">
              <a:avLst/>
            </a:prstGeom>
            <a:noFill/>
            <a:ln w="76200">
              <a:solidFill>
                <a:srgbClr val="ED181E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42" name="Line 46"/>
            <p:cNvSpPr>
              <a:spLocks noChangeShapeType="1"/>
            </p:cNvSpPr>
            <p:nvPr/>
          </p:nvSpPr>
          <p:spPr bwMode="auto">
            <a:xfrm rot="5400000">
              <a:off x="5976950" y="3198813"/>
              <a:ext cx="762000" cy="0"/>
            </a:xfrm>
            <a:prstGeom prst="line">
              <a:avLst/>
            </a:prstGeom>
            <a:noFill/>
            <a:ln w="76200">
              <a:solidFill>
                <a:srgbClr val="FA4E1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43" name="Line 47"/>
            <p:cNvSpPr>
              <a:spLocks noChangeShapeType="1"/>
            </p:cNvSpPr>
            <p:nvPr/>
          </p:nvSpPr>
          <p:spPr bwMode="auto">
            <a:xfrm rot="5400000">
              <a:off x="5905512" y="3198813"/>
              <a:ext cx="762000" cy="0"/>
            </a:xfrm>
            <a:prstGeom prst="line">
              <a:avLst/>
            </a:prstGeom>
            <a:noFill/>
            <a:ln w="76200">
              <a:solidFill>
                <a:srgbClr val="FF7518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44" name="Line 48"/>
            <p:cNvSpPr>
              <a:spLocks noChangeShapeType="1"/>
            </p:cNvSpPr>
            <p:nvPr/>
          </p:nvSpPr>
          <p:spPr bwMode="auto">
            <a:xfrm rot="5400000">
              <a:off x="5834074" y="3198813"/>
              <a:ext cx="762000" cy="0"/>
            </a:xfrm>
            <a:prstGeom prst="line">
              <a:avLst/>
            </a:prstGeom>
            <a:noFill/>
            <a:ln w="76200">
              <a:solidFill>
                <a:srgbClr val="FF9218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745" name="Oval 49"/>
          <p:cNvSpPr>
            <a:spLocks noChangeArrowheads="1"/>
          </p:cNvSpPr>
          <p:nvPr/>
        </p:nvSpPr>
        <p:spPr bwMode="auto">
          <a:xfrm rot="-5400000">
            <a:off x="6286500" y="2400300"/>
            <a:ext cx="228600" cy="762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47" name="Line 51"/>
          <p:cNvSpPr>
            <a:spLocks noChangeShapeType="1"/>
          </p:cNvSpPr>
          <p:nvPr/>
        </p:nvSpPr>
        <p:spPr bwMode="auto">
          <a:xfrm>
            <a:off x="4343400" y="1752600"/>
            <a:ext cx="0" cy="2590800"/>
          </a:xfrm>
          <a:prstGeom prst="line">
            <a:avLst/>
          </a:prstGeom>
          <a:noFill/>
          <a:ln w="76200">
            <a:solidFill>
              <a:srgbClr val="6C18B0">
                <a:alpha val="5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48" name="AutoShape 52"/>
          <p:cNvSpPr>
            <a:spLocks noChangeArrowheads="1"/>
          </p:cNvSpPr>
          <p:nvPr/>
        </p:nvSpPr>
        <p:spPr bwMode="auto">
          <a:xfrm rot="5400000">
            <a:off x="5905500" y="3162300"/>
            <a:ext cx="914400" cy="8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49" name="Text Box 53"/>
          <p:cNvSpPr txBox="1">
            <a:spLocks noChangeArrowheads="1"/>
          </p:cNvSpPr>
          <p:nvPr/>
        </p:nvSpPr>
        <p:spPr bwMode="auto">
          <a:xfrm>
            <a:off x="609600" y="838200"/>
            <a:ext cx="1316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Lampada</a:t>
            </a:r>
          </a:p>
        </p:txBody>
      </p:sp>
      <p:sp>
        <p:nvSpPr>
          <p:cNvPr id="29750" name="Text Box 54"/>
          <p:cNvSpPr txBox="1">
            <a:spLocks noChangeArrowheads="1"/>
          </p:cNvSpPr>
          <p:nvPr/>
        </p:nvSpPr>
        <p:spPr bwMode="auto">
          <a:xfrm>
            <a:off x="1752600" y="2286000"/>
            <a:ext cx="2222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/>
              <a:t>Monocromatore </a:t>
            </a:r>
          </a:p>
          <a:p>
            <a:pPr algn="ctr"/>
            <a:r>
              <a:rPr lang="it-IT"/>
              <a:t>di eccitazione</a:t>
            </a:r>
          </a:p>
        </p:txBody>
      </p:sp>
      <p:sp>
        <p:nvSpPr>
          <p:cNvPr id="29751" name="Text Box 55"/>
          <p:cNvSpPr txBox="1">
            <a:spLocks noChangeArrowheads="1"/>
          </p:cNvSpPr>
          <p:nvPr/>
        </p:nvSpPr>
        <p:spPr bwMode="auto">
          <a:xfrm>
            <a:off x="3352800" y="762000"/>
            <a:ext cx="1816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i="1"/>
              <a:t>Beam splitter</a:t>
            </a:r>
            <a:endParaRPr lang="it-IT"/>
          </a:p>
        </p:txBody>
      </p:sp>
      <p:sp>
        <p:nvSpPr>
          <p:cNvPr id="29752" name="AutoShape 56"/>
          <p:cNvSpPr>
            <a:spLocks noChangeArrowheads="1"/>
          </p:cNvSpPr>
          <p:nvPr/>
        </p:nvSpPr>
        <p:spPr bwMode="auto">
          <a:xfrm rot="16200000" flipH="1">
            <a:off x="6629400" y="1219200"/>
            <a:ext cx="457200" cy="1066800"/>
          </a:xfrm>
          <a:prstGeom prst="triangle">
            <a:avLst>
              <a:gd name="adj" fmla="val 50000"/>
            </a:avLst>
          </a:prstGeom>
          <a:solidFill>
            <a:srgbClr val="6C18B0">
              <a:alpha val="50000"/>
            </a:srgbClr>
          </a:solidFill>
          <a:ln w="9525">
            <a:solidFill>
              <a:srgbClr val="6C18B0">
                <a:alpha val="50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53" name="Text Box 57"/>
          <p:cNvSpPr txBox="1">
            <a:spLocks noChangeArrowheads="1"/>
          </p:cNvSpPr>
          <p:nvPr/>
        </p:nvSpPr>
        <p:spPr bwMode="auto">
          <a:xfrm>
            <a:off x="4929190" y="2143116"/>
            <a:ext cx="87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Lente</a:t>
            </a:r>
          </a:p>
        </p:txBody>
      </p:sp>
      <p:sp>
        <p:nvSpPr>
          <p:cNvPr id="29754" name="Text Box 58"/>
          <p:cNvSpPr txBox="1">
            <a:spLocks noChangeArrowheads="1"/>
          </p:cNvSpPr>
          <p:nvPr/>
        </p:nvSpPr>
        <p:spPr bwMode="auto">
          <a:xfrm>
            <a:off x="6934200" y="2590800"/>
            <a:ext cx="87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Lente</a:t>
            </a:r>
          </a:p>
        </p:txBody>
      </p:sp>
      <p:sp>
        <p:nvSpPr>
          <p:cNvPr id="29755" name="Text Box 59"/>
          <p:cNvSpPr txBox="1">
            <a:spLocks noChangeArrowheads="1"/>
          </p:cNvSpPr>
          <p:nvPr/>
        </p:nvSpPr>
        <p:spPr bwMode="auto">
          <a:xfrm>
            <a:off x="6921500" y="3200400"/>
            <a:ext cx="22225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/>
              <a:t>Monocromatore </a:t>
            </a:r>
          </a:p>
          <a:p>
            <a:pPr algn="ctr"/>
            <a:r>
              <a:rPr lang="it-IT"/>
              <a:t>di emissione</a:t>
            </a:r>
          </a:p>
        </p:txBody>
      </p: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914400" y="4038600"/>
            <a:ext cx="2133600" cy="2286000"/>
            <a:chOff x="576" y="2544"/>
            <a:chExt cx="1344" cy="1440"/>
          </a:xfrm>
          <a:solidFill>
            <a:schemeClr val="bg1">
              <a:lumMod val="75000"/>
            </a:schemeClr>
          </a:solidFill>
        </p:grpSpPr>
        <p:sp>
          <p:nvSpPr>
            <p:cNvPr id="29757" name="AutoShape 61"/>
            <p:cNvSpPr>
              <a:spLocks noChangeArrowheads="1"/>
            </p:cNvSpPr>
            <p:nvPr/>
          </p:nvSpPr>
          <p:spPr bwMode="auto">
            <a:xfrm>
              <a:off x="744" y="2544"/>
              <a:ext cx="1008" cy="864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58" name="AutoShape 62"/>
            <p:cNvSpPr>
              <a:spLocks noChangeArrowheads="1"/>
            </p:cNvSpPr>
            <p:nvPr/>
          </p:nvSpPr>
          <p:spPr bwMode="auto">
            <a:xfrm>
              <a:off x="912" y="2736"/>
              <a:ext cx="672" cy="48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59" name="AutoShape 63"/>
            <p:cNvSpPr>
              <a:spLocks noChangeArrowheads="1"/>
            </p:cNvSpPr>
            <p:nvPr/>
          </p:nvSpPr>
          <p:spPr bwMode="auto">
            <a:xfrm flipV="1">
              <a:off x="576" y="3792"/>
              <a:ext cx="1344" cy="192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60" name="Rectangle 64"/>
            <p:cNvSpPr>
              <a:spLocks noChangeArrowheads="1"/>
            </p:cNvSpPr>
            <p:nvPr/>
          </p:nvSpPr>
          <p:spPr bwMode="auto">
            <a:xfrm>
              <a:off x="648" y="3408"/>
              <a:ext cx="1200" cy="28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29761" name="Freeform 65"/>
          <p:cNvSpPr>
            <a:spLocks/>
          </p:cNvSpPr>
          <p:nvPr/>
        </p:nvSpPr>
        <p:spPr bwMode="auto">
          <a:xfrm>
            <a:off x="2971800" y="5257800"/>
            <a:ext cx="1600200" cy="304800"/>
          </a:xfrm>
          <a:custGeom>
            <a:avLst/>
            <a:gdLst/>
            <a:ahLst/>
            <a:cxnLst>
              <a:cxn ang="0">
                <a:pos x="864" y="0"/>
              </a:cxn>
              <a:cxn ang="0">
                <a:pos x="864" y="144"/>
              </a:cxn>
              <a:cxn ang="0">
                <a:pos x="0" y="192"/>
              </a:cxn>
            </a:cxnLst>
            <a:rect l="0" t="0" r="r" b="b"/>
            <a:pathLst>
              <a:path w="1008" h="192">
                <a:moveTo>
                  <a:pt x="864" y="0"/>
                </a:moveTo>
                <a:cubicBezTo>
                  <a:pt x="936" y="56"/>
                  <a:pt x="1008" y="112"/>
                  <a:pt x="864" y="144"/>
                </a:cubicBezTo>
                <a:cubicBezTo>
                  <a:pt x="720" y="176"/>
                  <a:pt x="144" y="184"/>
                  <a:pt x="0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62" name="Freeform 66"/>
          <p:cNvSpPr>
            <a:spLocks/>
          </p:cNvSpPr>
          <p:nvPr/>
        </p:nvSpPr>
        <p:spPr bwMode="auto">
          <a:xfrm>
            <a:off x="2895600" y="5257800"/>
            <a:ext cx="4089400" cy="609600"/>
          </a:xfrm>
          <a:custGeom>
            <a:avLst/>
            <a:gdLst/>
            <a:ahLst/>
            <a:cxnLst>
              <a:cxn ang="0">
                <a:pos x="2208" y="0"/>
              </a:cxn>
              <a:cxn ang="0">
                <a:pos x="2208" y="336"/>
              </a:cxn>
              <a:cxn ang="0">
                <a:pos x="0" y="288"/>
              </a:cxn>
            </a:cxnLst>
            <a:rect l="0" t="0" r="r" b="b"/>
            <a:pathLst>
              <a:path w="2576" h="384">
                <a:moveTo>
                  <a:pt x="2208" y="0"/>
                </a:moveTo>
                <a:cubicBezTo>
                  <a:pt x="2392" y="144"/>
                  <a:pt x="2576" y="288"/>
                  <a:pt x="2208" y="336"/>
                </a:cubicBezTo>
                <a:cubicBezTo>
                  <a:pt x="1840" y="384"/>
                  <a:pt x="920" y="336"/>
                  <a:pt x="0" y="2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9763" name="Text Box 67"/>
          <p:cNvSpPr txBox="1">
            <a:spLocks noChangeArrowheads="1"/>
          </p:cNvSpPr>
          <p:nvPr/>
        </p:nvSpPr>
        <p:spPr bwMode="auto">
          <a:xfrm>
            <a:off x="5562600" y="1143000"/>
            <a:ext cx="673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latin typeface="Symbol" pitchFamily="18" charset="2"/>
              </a:rPr>
              <a:t>l</a:t>
            </a:r>
            <a:r>
              <a:rPr lang="it-IT" baseline="-25000"/>
              <a:t>ecc.</a:t>
            </a:r>
            <a:endParaRPr lang="it-IT"/>
          </a:p>
        </p:txBody>
      </p:sp>
      <p:sp>
        <p:nvSpPr>
          <p:cNvPr id="29764" name="Text Box 68"/>
          <p:cNvSpPr txBox="1">
            <a:spLocks noChangeArrowheads="1"/>
          </p:cNvSpPr>
          <p:nvPr/>
        </p:nvSpPr>
        <p:spPr bwMode="auto">
          <a:xfrm>
            <a:off x="6553200" y="1981200"/>
            <a:ext cx="5501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dirty="0" smtClean="0">
                <a:latin typeface="Symbol" pitchFamily="18" charset="2"/>
              </a:rPr>
              <a:t>l</a:t>
            </a:r>
            <a:r>
              <a:rPr lang="it-IT" baseline="-25000" dirty="0" smtClean="0"/>
              <a:t>em.</a:t>
            </a:r>
            <a:endParaRPr lang="it-IT" dirty="0"/>
          </a:p>
        </p:txBody>
      </p:sp>
      <p:sp>
        <p:nvSpPr>
          <p:cNvPr id="29765" name="Text Box 69"/>
          <p:cNvSpPr txBox="1">
            <a:spLocks noChangeArrowheads="1"/>
          </p:cNvSpPr>
          <p:nvPr/>
        </p:nvSpPr>
        <p:spPr bwMode="auto">
          <a:xfrm>
            <a:off x="5943600" y="914400"/>
            <a:ext cx="1435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Campione</a:t>
            </a:r>
          </a:p>
        </p:txBody>
      </p:sp>
      <p:sp>
        <p:nvSpPr>
          <p:cNvPr id="29766" name="Text Box 70"/>
          <p:cNvSpPr txBox="1">
            <a:spLocks noChangeArrowheads="1"/>
          </p:cNvSpPr>
          <p:nvPr/>
        </p:nvSpPr>
        <p:spPr bwMode="auto">
          <a:xfrm>
            <a:off x="6858000" y="5029200"/>
            <a:ext cx="13668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/>
              <a:t>PMT</a:t>
            </a:r>
          </a:p>
          <a:p>
            <a:pPr algn="ctr"/>
            <a:r>
              <a:rPr lang="it-IT"/>
              <a:t>“segnale”</a:t>
            </a:r>
          </a:p>
        </p:txBody>
      </p:sp>
      <p:sp>
        <p:nvSpPr>
          <p:cNvPr id="29767" name="Text Box 71"/>
          <p:cNvSpPr txBox="1">
            <a:spLocks noChangeArrowheads="1"/>
          </p:cNvSpPr>
          <p:nvPr/>
        </p:nvSpPr>
        <p:spPr bwMode="auto">
          <a:xfrm>
            <a:off x="4419600" y="5029200"/>
            <a:ext cx="1822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/>
              <a:t>PMT</a:t>
            </a:r>
          </a:p>
          <a:p>
            <a:pPr algn="ctr"/>
            <a:r>
              <a:rPr lang="it-IT"/>
              <a:t>“riferimento”</a:t>
            </a:r>
          </a:p>
        </p:txBody>
      </p:sp>
      <p:sp>
        <p:nvSpPr>
          <p:cNvPr id="29768" name="Text Box 72"/>
          <p:cNvSpPr txBox="1">
            <a:spLocks noChangeArrowheads="1"/>
          </p:cNvSpPr>
          <p:nvPr/>
        </p:nvSpPr>
        <p:spPr bwMode="auto">
          <a:xfrm>
            <a:off x="1295400" y="3429000"/>
            <a:ext cx="140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Computer</a:t>
            </a:r>
          </a:p>
        </p:txBody>
      </p:sp>
      <p:sp>
        <p:nvSpPr>
          <p:cNvPr id="29769" name="Freeform 73"/>
          <p:cNvSpPr>
            <a:spLocks/>
          </p:cNvSpPr>
          <p:nvPr/>
        </p:nvSpPr>
        <p:spPr bwMode="auto">
          <a:xfrm>
            <a:off x="1519238" y="4611688"/>
            <a:ext cx="982662" cy="411162"/>
          </a:xfrm>
          <a:custGeom>
            <a:avLst/>
            <a:gdLst/>
            <a:ahLst/>
            <a:cxnLst>
              <a:cxn ang="0">
                <a:pos x="0" y="113"/>
              </a:cxn>
              <a:cxn ang="0">
                <a:pos x="85" y="4"/>
              </a:cxn>
              <a:cxn ang="0">
                <a:pos x="219" y="29"/>
              </a:cxn>
              <a:cxn ang="0">
                <a:pos x="291" y="29"/>
              </a:cxn>
              <a:cxn ang="0">
                <a:pos x="303" y="89"/>
              </a:cxn>
              <a:cxn ang="0">
                <a:pos x="413" y="162"/>
              </a:cxn>
              <a:cxn ang="0">
                <a:pos x="461" y="150"/>
              </a:cxn>
              <a:cxn ang="0">
                <a:pos x="522" y="210"/>
              </a:cxn>
              <a:cxn ang="0">
                <a:pos x="558" y="222"/>
              </a:cxn>
              <a:cxn ang="0">
                <a:pos x="582" y="247"/>
              </a:cxn>
              <a:cxn ang="0">
                <a:pos x="619" y="259"/>
              </a:cxn>
            </a:cxnLst>
            <a:rect l="0" t="0" r="r" b="b"/>
            <a:pathLst>
              <a:path w="619" h="259">
                <a:moveTo>
                  <a:pt x="0" y="113"/>
                </a:moveTo>
                <a:cubicBezTo>
                  <a:pt x="24" y="41"/>
                  <a:pt x="14" y="27"/>
                  <a:pt x="85" y="4"/>
                </a:cubicBezTo>
                <a:cubicBezTo>
                  <a:pt x="131" y="50"/>
                  <a:pt x="150" y="40"/>
                  <a:pt x="219" y="29"/>
                </a:cubicBezTo>
                <a:cubicBezTo>
                  <a:pt x="237" y="22"/>
                  <a:pt x="272" y="0"/>
                  <a:pt x="291" y="29"/>
                </a:cubicBezTo>
                <a:cubicBezTo>
                  <a:pt x="302" y="46"/>
                  <a:pt x="292" y="71"/>
                  <a:pt x="303" y="89"/>
                </a:cubicBezTo>
                <a:cubicBezTo>
                  <a:pt x="312" y="105"/>
                  <a:pt x="397" y="154"/>
                  <a:pt x="413" y="162"/>
                </a:cubicBezTo>
                <a:cubicBezTo>
                  <a:pt x="429" y="158"/>
                  <a:pt x="445" y="143"/>
                  <a:pt x="461" y="150"/>
                </a:cubicBezTo>
                <a:cubicBezTo>
                  <a:pt x="487" y="161"/>
                  <a:pt x="494" y="200"/>
                  <a:pt x="522" y="210"/>
                </a:cubicBezTo>
                <a:cubicBezTo>
                  <a:pt x="534" y="214"/>
                  <a:pt x="546" y="218"/>
                  <a:pt x="558" y="222"/>
                </a:cubicBezTo>
                <a:cubicBezTo>
                  <a:pt x="566" y="230"/>
                  <a:pt x="572" y="241"/>
                  <a:pt x="582" y="247"/>
                </a:cubicBezTo>
                <a:cubicBezTo>
                  <a:pt x="593" y="253"/>
                  <a:pt x="619" y="259"/>
                  <a:pt x="619" y="259"/>
                </a:cubicBezTo>
              </a:path>
            </a:pathLst>
          </a:cu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-24"/>
            <a:ext cx="7772400" cy="785818"/>
          </a:xfrm>
        </p:spPr>
        <p:txBody>
          <a:bodyPr/>
          <a:lstStyle/>
          <a:p>
            <a:r>
              <a:rPr lang="it-IT" dirty="0" smtClean="0"/>
              <a:t>Condizioni </a:t>
            </a:r>
            <a:r>
              <a:rPr lang="it-IT" dirty="0" err="1" smtClean="0"/>
              <a:t>fotostazionarie</a:t>
            </a:r>
            <a:endParaRPr lang="it-IT" dirty="0"/>
          </a:p>
        </p:txBody>
      </p:sp>
      <p:grpSp>
        <p:nvGrpSpPr>
          <p:cNvPr id="28" name="Gruppo 27"/>
          <p:cNvGrpSpPr/>
          <p:nvPr/>
        </p:nvGrpSpPr>
        <p:grpSpPr>
          <a:xfrm>
            <a:off x="285720" y="928670"/>
            <a:ext cx="4072429" cy="1104607"/>
            <a:chOff x="2500298" y="928670"/>
            <a:chExt cx="4072429" cy="1104607"/>
          </a:xfrm>
        </p:grpSpPr>
        <p:sp>
          <p:nvSpPr>
            <p:cNvPr id="6" name="CasellaDiTesto 5"/>
            <p:cNvSpPr txBox="1"/>
            <p:nvPr/>
          </p:nvSpPr>
          <p:spPr>
            <a:xfrm>
              <a:off x="2500298" y="1285860"/>
              <a:ext cx="9236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err="1" smtClean="0"/>
                <a:t>M+h</a:t>
              </a:r>
              <a:r>
                <a:rPr lang="it-IT" sz="2400" dirty="0" err="1" smtClean="0">
                  <a:latin typeface="Symbol" pitchFamily="18" charset="2"/>
                </a:rPr>
                <a:t>n</a:t>
              </a:r>
              <a:endParaRPr lang="it-IT" sz="2400" dirty="0">
                <a:latin typeface="Symbol" pitchFamily="18" charset="2"/>
              </a:endParaRPr>
            </a:p>
          </p:txBody>
        </p:sp>
        <p:cxnSp>
          <p:nvCxnSpPr>
            <p:cNvPr id="8" name="Connettore 2 7"/>
            <p:cNvCxnSpPr/>
            <p:nvPr/>
          </p:nvCxnSpPr>
          <p:spPr>
            <a:xfrm>
              <a:off x="3428992" y="1571612"/>
              <a:ext cx="785818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asellaDiTesto 8"/>
            <p:cNvSpPr txBox="1"/>
            <p:nvPr/>
          </p:nvSpPr>
          <p:spPr>
            <a:xfrm>
              <a:off x="5572132" y="1000108"/>
              <a:ext cx="10005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/>
                <a:t>M+h</a:t>
              </a:r>
              <a:r>
                <a:rPr lang="it-IT" sz="2400" dirty="0" smtClean="0">
                  <a:latin typeface="Symbol" pitchFamily="18" charset="2"/>
                </a:rPr>
                <a:t>n</a:t>
              </a:r>
              <a:r>
                <a:rPr lang="it-IT" sz="2400" dirty="0" smtClean="0">
                  <a:latin typeface="+mj-lt"/>
                </a:rPr>
                <a:t>’</a:t>
              </a:r>
              <a:endParaRPr lang="it-IT" sz="2400" dirty="0">
                <a:latin typeface="+mj-lt"/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4214810" y="1285860"/>
              <a:ext cx="6014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err="1" smtClean="0"/>
                <a:t>M*</a:t>
              </a:r>
              <a:endParaRPr lang="it-IT" sz="2400" dirty="0">
                <a:latin typeface="Symbol" pitchFamily="18" charset="2"/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5572132" y="1571612"/>
              <a:ext cx="4475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smtClean="0"/>
                <a:t>M</a:t>
              </a:r>
              <a:endParaRPr lang="it-IT" sz="2400" dirty="0">
                <a:latin typeface="Symbol" pitchFamily="18" charset="2"/>
              </a:endParaRPr>
            </a:p>
          </p:txBody>
        </p:sp>
        <p:cxnSp>
          <p:nvCxnSpPr>
            <p:cNvPr id="14" name="Connettore 2 13"/>
            <p:cNvCxnSpPr>
              <a:stCxn id="10" idx="3"/>
              <a:endCxn id="9" idx="1"/>
            </p:cNvCxnSpPr>
            <p:nvPr/>
          </p:nvCxnSpPr>
          <p:spPr>
            <a:xfrm flipV="1">
              <a:off x="4816257" y="1230941"/>
              <a:ext cx="755875" cy="28575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2 15"/>
            <p:cNvCxnSpPr>
              <a:stCxn id="10" idx="3"/>
              <a:endCxn id="11" idx="1"/>
            </p:cNvCxnSpPr>
            <p:nvPr/>
          </p:nvCxnSpPr>
          <p:spPr>
            <a:xfrm>
              <a:off x="4816257" y="1516693"/>
              <a:ext cx="755875" cy="28575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CasellaDiTesto 20"/>
            <p:cNvSpPr txBox="1"/>
            <p:nvPr/>
          </p:nvSpPr>
          <p:spPr>
            <a:xfrm>
              <a:off x="3571868" y="1071546"/>
              <a:ext cx="4427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i="1" dirty="0" err="1" smtClean="0"/>
                <a:t>k</a:t>
              </a:r>
              <a:r>
                <a:rPr lang="it-IT" sz="2400" i="1" baseline="-25000" dirty="0" err="1" smtClean="0"/>
                <a:t>A</a:t>
              </a:r>
              <a:endParaRPr lang="it-IT" sz="2400" i="1" baseline="-25000" dirty="0">
                <a:latin typeface="Symbol" pitchFamily="18" charset="2"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4929190" y="928670"/>
              <a:ext cx="394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i="1" dirty="0" err="1" smtClean="0"/>
                <a:t>k</a:t>
              </a:r>
              <a:r>
                <a:rPr lang="it-IT" sz="2400" i="1" baseline="-25000" dirty="0" err="1" smtClean="0"/>
                <a:t>r</a:t>
              </a:r>
              <a:endParaRPr lang="it-IT" sz="2400" i="1" baseline="-25000" dirty="0">
                <a:latin typeface="Symbol" pitchFamily="18" charset="2"/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4857752" y="1571612"/>
              <a:ext cx="5004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i="1" dirty="0" err="1" smtClean="0"/>
                <a:t>k</a:t>
              </a:r>
              <a:r>
                <a:rPr lang="it-IT" sz="2400" i="1" baseline="-25000" dirty="0" err="1" smtClean="0"/>
                <a:t>nr</a:t>
              </a:r>
              <a:endParaRPr lang="it-IT" sz="2400" i="1" baseline="-25000" dirty="0">
                <a:latin typeface="Symbol" pitchFamily="18" charset="2"/>
              </a:endParaRPr>
            </a:p>
          </p:txBody>
        </p:sp>
      </p:grpSp>
      <p:graphicFrame>
        <p:nvGraphicFramePr>
          <p:cNvPr id="190465" name="Object 1"/>
          <p:cNvGraphicFramePr>
            <a:graphicFrameLocks noChangeAspect="1"/>
          </p:cNvGraphicFramePr>
          <p:nvPr/>
        </p:nvGraphicFramePr>
        <p:xfrm>
          <a:off x="5286380" y="928670"/>
          <a:ext cx="3732212" cy="3173413"/>
        </p:xfrm>
        <a:graphic>
          <a:graphicData uri="http://schemas.openxmlformats.org/presentationml/2006/ole">
            <p:oleObj spid="_x0000_s190465" name="Equazione" r:id="rId3" imgW="2209680" imgH="1714320" progId="Equation.3">
              <p:embed/>
            </p:oleObj>
          </a:graphicData>
        </a:graphic>
      </p:graphicFrame>
      <p:sp>
        <p:nvSpPr>
          <p:cNvPr id="25" name="CasellaDiTesto 24"/>
          <p:cNvSpPr txBox="1"/>
          <p:nvPr/>
        </p:nvSpPr>
        <p:spPr>
          <a:xfrm>
            <a:off x="0" y="488063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Si raggiunge (in pochi </a:t>
            </a:r>
            <a:r>
              <a:rPr lang="it-IT" dirty="0" err="1" smtClean="0"/>
              <a:t>ns</a:t>
            </a:r>
            <a:r>
              <a:rPr lang="it-IT" dirty="0" smtClean="0"/>
              <a:t>) una condizione di equilibrio, in cui è eccitata una frazione costante di </a:t>
            </a:r>
            <a:r>
              <a:rPr lang="it-IT" dirty="0" err="1" smtClean="0"/>
              <a:t>fluorofori</a:t>
            </a:r>
            <a:r>
              <a:rPr lang="it-IT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L’intensità di fluorescenza è costante e proporzionale alla resa quantica.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Con le normali intensità delle lampade, questa frazione è sempre prossima a 0 (</a:t>
            </a:r>
            <a:r>
              <a:rPr lang="it-IT" i="1" dirty="0" err="1" smtClean="0"/>
              <a:t>k</a:t>
            </a:r>
            <a:r>
              <a:rPr lang="it-IT" i="1" baseline="-25000" dirty="0" err="1" smtClean="0"/>
              <a:t>A</a:t>
            </a:r>
            <a:r>
              <a:rPr lang="it-IT" dirty="0" smtClean="0"/>
              <a:t> dipende dal flusso di fotoni)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2510</TotalTime>
  <Words>287</Words>
  <Application>Microsoft Office PowerPoint</Application>
  <PresentationFormat>Presentazione su schermo (4:3)</PresentationFormat>
  <Paragraphs>65</Paragraphs>
  <Slides>16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19" baseType="lpstr">
      <vt:lpstr>Tema di Office</vt:lpstr>
      <vt:lpstr>Equazione</vt:lpstr>
      <vt:lpstr>KGPlot</vt:lpstr>
      <vt:lpstr>Diapositiva 1</vt:lpstr>
      <vt:lpstr>Conseguenze: Regola di Kasha</vt:lpstr>
      <vt:lpstr>Conseguenze: Stokes’ shift</vt:lpstr>
      <vt:lpstr>Conseguenze:  Regola dell’immagine speculare</vt:lpstr>
      <vt:lpstr>Diapositiva 5</vt:lpstr>
      <vt:lpstr>Tempo di vita dello stato eccitato  </vt:lpstr>
      <vt:lpstr>Tempo di vita dello stato eccitato  </vt:lpstr>
      <vt:lpstr>Resa quantica di un processo di rilassamento</vt:lpstr>
      <vt:lpstr>Diapositiva 9</vt:lpstr>
      <vt:lpstr>Diapositiva 10</vt:lpstr>
      <vt:lpstr>Diapositiva 11</vt:lpstr>
      <vt:lpstr>Diapositiva 12</vt:lpstr>
      <vt:lpstr>Rigidità e resa quantica</vt:lpstr>
      <vt:lpstr>Diapositiva 14</vt:lpstr>
      <vt:lpstr>Il fluorimetro</vt:lpstr>
      <vt:lpstr>Condizioni fotostazionarie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 1</dc:title>
  <dc:creator>computer-1</dc:creator>
  <cp:lastModifiedBy>Nome utente</cp:lastModifiedBy>
  <cp:revision>281</cp:revision>
  <dcterms:created xsi:type="dcterms:W3CDTF">2010-02-19T10:17:58Z</dcterms:created>
  <dcterms:modified xsi:type="dcterms:W3CDTF">2010-04-01T10:10:22Z</dcterms:modified>
</cp:coreProperties>
</file>