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401" r:id="rId2"/>
    <p:sldId id="402" r:id="rId3"/>
    <p:sldId id="399" r:id="rId4"/>
    <p:sldId id="395" r:id="rId5"/>
    <p:sldId id="396" r:id="rId6"/>
    <p:sldId id="392" r:id="rId7"/>
    <p:sldId id="378" r:id="rId8"/>
    <p:sldId id="379" r:id="rId9"/>
    <p:sldId id="403" r:id="rId10"/>
    <p:sldId id="381" r:id="rId11"/>
    <p:sldId id="383" r:id="rId12"/>
    <p:sldId id="407" r:id="rId13"/>
    <p:sldId id="406" r:id="rId14"/>
    <p:sldId id="384" r:id="rId15"/>
    <p:sldId id="385" r:id="rId16"/>
    <p:sldId id="409" r:id="rId17"/>
    <p:sldId id="386" r:id="rId18"/>
    <p:sldId id="405" r:id="rId19"/>
    <p:sldId id="387" r:id="rId20"/>
    <p:sldId id="412" r:id="rId21"/>
    <p:sldId id="418" r:id="rId22"/>
    <p:sldId id="420" r:id="rId23"/>
    <p:sldId id="419" r:id="rId24"/>
    <p:sldId id="413" r:id="rId25"/>
    <p:sldId id="417" r:id="rId26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808" autoAdjust="0"/>
    <p:restoredTop sz="77072" autoAdjust="0"/>
  </p:normalViewPr>
  <p:slideViewPr>
    <p:cSldViewPr>
      <p:cViewPr varScale="1">
        <p:scale>
          <a:sx n="66" d="100"/>
          <a:sy n="66" d="100"/>
        </p:scale>
        <p:origin x="-624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9.wmf"/><Relationship Id="rId1" Type="http://schemas.openxmlformats.org/officeDocument/2006/relationships/image" Target="../media/image18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image" Target="../media/image25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.wmf"/><Relationship Id="rId1" Type="http://schemas.openxmlformats.org/officeDocument/2006/relationships/image" Target="../media/image27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43.wmf"/><Relationship Id="rId1" Type="http://schemas.openxmlformats.org/officeDocument/2006/relationships/image" Target="../media/image42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E48BE3-5592-4E82-8486-11E10B82C39E}" type="datetimeFigureOut">
              <a:rPr lang="it-IT" smtClean="0"/>
              <a:pPr/>
              <a:t>2010-03-26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51CB3B-5368-4335-838B-72774FDE032F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8537B-DC47-4331-BCAA-B9CADAA6C148}" type="datetimeFigureOut">
              <a:rPr lang="it-IT" smtClean="0"/>
              <a:pPr/>
              <a:t>2010-03-26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BC687-129A-474A-9810-C0D2E2107A9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8537B-DC47-4331-BCAA-B9CADAA6C148}" type="datetimeFigureOut">
              <a:rPr lang="it-IT" smtClean="0"/>
              <a:pPr/>
              <a:t>2010-03-26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BC687-129A-474A-9810-C0D2E2107A9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8537B-DC47-4331-BCAA-B9CADAA6C148}" type="datetimeFigureOut">
              <a:rPr lang="it-IT" smtClean="0"/>
              <a:pPr/>
              <a:t>2010-03-26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BC687-129A-474A-9810-C0D2E2107A9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8537B-DC47-4331-BCAA-B9CADAA6C148}" type="datetimeFigureOut">
              <a:rPr lang="it-IT" smtClean="0"/>
              <a:pPr/>
              <a:t>2010-03-26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BC687-129A-474A-9810-C0D2E2107A9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8537B-DC47-4331-BCAA-B9CADAA6C148}" type="datetimeFigureOut">
              <a:rPr lang="it-IT" smtClean="0"/>
              <a:pPr/>
              <a:t>2010-03-26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BC687-129A-474A-9810-C0D2E2107A9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8537B-DC47-4331-BCAA-B9CADAA6C148}" type="datetimeFigureOut">
              <a:rPr lang="it-IT" smtClean="0"/>
              <a:pPr/>
              <a:t>2010-03-26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BC687-129A-474A-9810-C0D2E2107A9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8537B-DC47-4331-BCAA-B9CADAA6C148}" type="datetimeFigureOut">
              <a:rPr lang="it-IT" smtClean="0"/>
              <a:pPr/>
              <a:t>2010-03-26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BC687-129A-474A-9810-C0D2E2107A9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8537B-DC47-4331-BCAA-B9CADAA6C148}" type="datetimeFigureOut">
              <a:rPr lang="it-IT" smtClean="0"/>
              <a:pPr/>
              <a:t>2010-03-26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BC687-129A-474A-9810-C0D2E2107A9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8537B-DC47-4331-BCAA-B9CADAA6C148}" type="datetimeFigureOut">
              <a:rPr lang="it-IT" smtClean="0"/>
              <a:pPr/>
              <a:t>2010-03-26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BC687-129A-474A-9810-C0D2E2107A9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8537B-DC47-4331-BCAA-B9CADAA6C148}" type="datetimeFigureOut">
              <a:rPr lang="it-IT" smtClean="0"/>
              <a:pPr/>
              <a:t>2010-03-26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BC687-129A-474A-9810-C0D2E2107A9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8537B-DC47-4331-BCAA-B9CADAA6C148}" type="datetimeFigureOut">
              <a:rPr lang="it-IT" smtClean="0"/>
              <a:pPr/>
              <a:t>2010-03-26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BC687-129A-474A-9810-C0D2E2107A9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Titolo, testo e gra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768350"/>
            <a:ext cx="7772400" cy="11430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grafico 3"/>
          <p:cNvSpPr>
            <a:spLocks noGrp="1"/>
          </p:cNvSpPr>
          <p:nvPr>
            <p:ph type="ch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665163" y="6367463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3103563" y="6367463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6532563" y="6367463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07C8A841-151B-4DC7-A7A5-32070326DFEB}" type="slidenum">
              <a:rPr lang="en-US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78537B-DC47-4331-BCAA-B9CADAA6C148}" type="datetimeFigureOut">
              <a:rPr lang="it-IT" smtClean="0"/>
              <a:pPr/>
              <a:t>2010-03-26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6BC687-129A-474A-9810-C0D2E2107A94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2.bin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4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Relationship Id="rId5" Type="http://schemas.openxmlformats.org/officeDocument/2006/relationships/oleObject" Target="../embeddings/oleObject9.bin"/><Relationship Id="rId4" Type="http://schemas.openxmlformats.org/officeDocument/2006/relationships/oleObject" Target="../embeddings/oleObject8.bin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.vml"/><Relationship Id="rId5" Type="http://schemas.openxmlformats.org/officeDocument/2006/relationships/oleObject" Target="../embeddings/oleObject13.bin"/><Relationship Id="rId4" Type="http://schemas.openxmlformats.org/officeDocument/2006/relationships/oleObject" Target="../embeddings/oleObject12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8.vml"/><Relationship Id="rId4" Type="http://schemas.openxmlformats.org/officeDocument/2006/relationships/oleObject" Target="../embeddings/oleObject15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1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30.png"/><Relationship Id="rId5" Type="http://schemas.openxmlformats.org/officeDocument/2006/relationships/oleObject" Target="../embeddings/oleObject17.bin"/><Relationship Id="rId4" Type="http://schemas.openxmlformats.org/officeDocument/2006/relationships/oleObject" Target="../embeddings/oleObject16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29.png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1.vml"/><Relationship Id="rId4" Type="http://schemas.openxmlformats.org/officeDocument/2006/relationships/oleObject" Target="../embeddings/oleObject19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2.v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34.png"/><Relationship Id="rId4" Type="http://schemas.openxmlformats.org/officeDocument/2006/relationships/oleObject" Target="../embeddings/oleObject22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4.v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71422"/>
            <a:ext cx="7772400" cy="1143000"/>
          </a:xfrm>
        </p:spPr>
        <p:txBody>
          <a:bodyPr/>
          <a:lstStyle/>
          <a:p>
            <a:r>
              <a:rPr lang="it-IT" dirty="0" smtClean="0"/>
              <a:t>Corrente (o conteggi) di buio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0" y="1100150"/>
            <a:ext cx="9144000" cy="518637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dirty="0" smtClean="0"/>
              <a:t>Anche in assenza di luce i PMT producono una piccola corrente (e manifestano dei picchi)</a:t>
            </a:r>
          </a:p>
          <a:p>
            <a:pPr marL="0" indent="0">
              <a:buNone/>
            </a:pPr>
            <a:endParaRPr lang="it-IT" dirty="0" smtClean="0"/>
          </a:p>
          <a:p>
            <a:pPr marL="0" indent="0">
              <a:buNone/>
            </a:pPr>
            <a:r>
              <a:rPr lang="it-IT" dirty="0" smtClean="0"/>
              <a:t>Le cause principali sono:</a:t>
            </a:r>
          </a:p>
          <a:p>
            <a:r>
              <a:rPr lang="it-IT" dirty="0" smtClean="0"/>
              <a:t>Emissione termica di elettroni dal fotocatodo e dai </a:t>
            </a:r>
            <a:r>
              <a:rPr lang="it-IT" dirty="0" err="1" smtClean="0"/>
              <a:t>dinodi</a:t>
            </a:r>
            <a:r>
              <a:rPr lang="it-IT" dirty="0" smtClean="0"/>
              <a:t> (fattore dominante).</a:t>
            </a:r>
          </a:p>
          <a:p>
            <a:r>
              <a:rPr lang="it-IT" dirty="0" smtClean="0"/>
              <a:t>Raggi cosmici</a:t>
            </a:r>
          </a:p>
          <a:p>
            <a:r>
              <a:rPr lang="it-IT" dirty="0" smtClean="0"/>
              <a:t>Corrente ad emissione di campo</a:t>
            </a:r>
          </a:p>
          <a:p>
            <a:r>
              <a:rPr lang="it-IT" dirty="0" smtClean="0"/>
              <a:t>Correnti di perdita</a:t>
            </a:r>
          </a:p>
          <a:p>
            <a:endParaRPr lang="it-IT" dirty="0" smtClean="0"/>
          </a:p>
          <a:p>
            <a:endParaRPr lang="it-IT" dirty="0"/>
          </a:p>
        </p:txBody>
      </p:sp>
      <p:sp>
        <p:nvSpPr>
          <p:cNvPr id="5" name="Segnaposto testo 2"/>
          <p:cNvSpPr txBox="1">
            <a:spLocks/>
          </p:cNvSpPr>
          <p:nvPr/>
        </p:nvSpPr>
        <p:spPr>
          <a:xfrm>
            <a:off x="4857752" y="1928802"/>
            <a:ext cx="38100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it-IT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it-IT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1406" y="0"/>
            <a:ext cx="9072626" cy="1143000"/>
          </a:xfrm>
        </p:spPr>
        <p:txBody>
          <a:bodyPr>
            <a:normAutofit/>
          </a:bodyPr>
          <a:lstStyle/>
          <a:p>
            <a:r>
              <a:rPr lang="it-IT" dirty="0" smtClean="0"/>
              <a:t>Corrente (o conteggi) di buio</a:t>
            </a:r>
            <a:endParaRPr lang="it-IT" dirty="0"/>
          </a:p>
        </p:txBody>
      </p:sp>
      <p:sp>
        <p:nvSpPr>
          <p:cNvPr id="5" name="Segnaposto testo 2"/>
          <p:cNvSpPr txBox="1">
            <a:spLocks/>
          </p:cNvSpPr>
          <p:nvPr/>
        </p:nvSpPr>
        <p:spPr>
          <a:xfrm>
            <a:off x="0" y="1142984"/>
            <a:ext cx="9358346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it-IT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Aumenta con</a:t>
            </a:r>
            <a:r>
              <a:rPr kumimoji="0" lang="it-IT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v</a:t>
            </a:r>
            <a:r>
              <a:rPr kumimoji="0" lang="it-IT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oltaggio applicato e T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it-IT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60098" name="Picture 2"/>
          <p:cNvPicPr>
            <a:picLocks noChangeAspect="1" noChangeArrowheads="1"/>
          </p:cNvPicPr>
          <p:nvPr/>
        </p:nvPicPr>
        <p:blipFill>
          <a:blip r:embed="rId2" cstate="print"/>
          <a:srcRect l="39551" t="26367" r="23828" b="16992"/>
          <a:stretch>
            <a:fillRect/>
          </a:stretch>
        </p:blipFill>
        <p:spPr bwMode="auto">
          <a:xfrm>
            <a:off x="4786314" y="1714488"/>
            <a:ext cx="4126160" cy="4786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0099" name="Picture 3"/>
          <p:cNvPicPr>
            <a:picLocks noChangeAspect="1" noChangeArrowheads="1"/>
          </p:cNvPicPr>
          <p:nvPr/>
        </p:nvPicPr>
        <p:blipFill>
          <a:blip r:embed="rId3" cstate="print"/>
          <a:srcRect l="39551" t="23437" r="23828" b="20898"/>
          <a:stretch>
            <a:fillRect/>
          </a:stretch>
        </p:blipFill>
        <p:spPr bwMode="auto">
          <a:xfrm>
            <a:off x="142844" y="1848791"/>
            <a:ext cx="4143404" cy="47234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Problema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357158" y="1928802"/>
            <a:ext cx="3810000" cy="4114800"/>
          </a:xfrm>
        </p:spPr>
        <p:txBody>
          <a:bodyPr/>
          <a:lstStyle/>
          <a:p>
            <a:r>
              <a:rPr lang="it-IT" dirty="0" smtClean="0"/>
              <a:t>I PMT hanno una risposta molto dipendente dalla lunghezza d’onda</a:t>
            </a:r>
            <a:endParaRPr lang="it-IT" dirty="0"/>
          </a:p>
        </p:txBody>
      </p:sp>
      <p:graphicFrame>
        <p:nvGraphicFramePr>
          <p:cNvPr id="230402" name="Object 2"/>
          <p:cNvGraphicFramePr>
            <a:graphicFrameLocks noChangeAspect="1"/>
          </p:cNvGraphicFramePr>
          <p:nvPr/>
        </p:nvGraphicFramePr>
        <p:xfrm>
          <a:off x="4000496" y="1643050"/>
          <a:ext cx="4857784" cy="5088584"/>
        </p:xfrm>
        <a:graphic>
          <a:graphicData uri="http://schemas.openxmlformats.org/presentationml/2006/ole">
            <p:oleObj spid="_x0000_s230402" name="KGPlot" r:id="rId3" imgW="5613120" imgH="5879880" progId="KGraph_Plot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214282" y="1428736"/>
            <a:ext cx="3810000" cy="4114800"/>
          </a:xfrm>
        </p:spPr>
        <p:txBody>
          <a:bodyPr>
            <a:normAutofit fontScale="62500" lnSpcReduction="20000"/>
          </a:bodyPr>
          <a:lstStyle/>
          <a:p>
            <a:pPr marL="0" indent="0"/>
            <a:r>
              <a:rPr lang="it-IT" dirty="0" smtClean="0"/>
              <a:t>Per ovviare alla dipendenza della sensibilità del PMT da </a:t>
            </a:r>
            <a:r>
              <a:rPr lang="it-IT" dirty="0" smtClean="0">
                <a:latin typeface="Symbol" pitchFamily="18" charset="2"/>
              </a:rPr>
              <a:t>l</a:t>
            </a:r>
            <a:r>
              <a:rPr lang="it-IT" dirty="0" smtClean="0"/>
              <a:t>, si usa un trucco.</a:t>
            </a:r>
          </a:p>
          <a:p>
            <a:pPr marL="0" indent="0"/>
            <a:r>
              <a:rPr lang="it-IT" dirty="0" smtClean="0"/>
              <a:t>Una soluzione di </a:t>
            </a:r>
            <a:r>
              <a:rPr lang="it-IT" dirty="0" err="1" smtClean="0"/>
              <a:t>rodamina</a:t>
            </a:r>
            <a:r>
              <a:rPr lang="it-IT" dirty="0" smtClean="0"/>
              <a:t> (di solito B), estremamente concentrata (3-8 g/L), assorbe tutta la luce incidente (assorbimento totale)</a:t>
            </a:r>
          </a:p>
          <a:p>
            <a:pPr marL="0" indent="0"/>
            <a:r>
              <a:rPr lang="it-IT" dirty="0" smtClean="0"/>
              <a:t>La fluorescenza emessa è proporzionale alla luce incidente (indipendentemente dalla sua </a:t>
            </a:r>
            <a:r>
              <a:rPr lang="it-IT" dirty="0" err="1" smtClean="0">
                <a:latin typeface="Symbol" pitchFamily="18" charset="2"/>
              </a:rPr>
              <a:t>l</a:t>
            </a:r>
            <a:r>
              <a:rPr lang="it-IT" baseline="-25000" dirty="0" err="1" smtClean="0">
                <a:latin typeface="+mj-lt"/>
              </a:rPr>
              <a:t>exc</a:t>
            </a:r>
            <a:r>
              <a:rPr lang="it-IT" baseline="-25000" dirty="0" smtClean="0">
                <a:latin typeface="Symbol" pitchFamily="18" charset="2"/>
              </a:rPr>
              <a:t>.</a:t>
            </a:r>
            <a:r>
              <a:rPr lang="it-IT" dirty="0" smtClean="0"/>
              <a:t>)</a:t>
            </a:r>
          </a:p>
          <a:p>
            <a:pPr marL="0" indent="0"/>
            <a:r>
              <a:rPr lang="it-IT" dirty="0" smtClean="0"/>
              <a:t>La fluorescenza emessa ha una lunghezza d’onda fissa (indipendentemente dalla </a:t>
            </a:r>
            <a:r>
              <a:rPr lang="it-IT" dirty="0" err="1" smtClean="0">
                <a:latin typeface="Symbol" pitchFamily="18" charset="2"/>
              </a:rPr>
              <a:t>l</a:t>
            </a:r>
            <a:r>
              <a:rPr lang="it-IT" baseline="-25000" dirty="0" err="1" smtClean="0"/>
              <a:t>exc</a:t>
            </a:r>
            <a:r>
              <a:rPr lang="it-IT" baseline="-25000" dirty="0" smtClean="0">
                <a:latin typeface="Symbol" pitchFamily="18" charset="2"/>
              </a:rPr>
              <a:t>.</a:t>
            </a:r>
            <a:r>
              <a:rPr lang="it-IT" dirty="0" smtClean="0"/>
              <a:t>).</a:t>
            </a:r>
            <a:endParaRPr lang="it-IT" dirty="0"/>
          </a:p>
        </p:txBody>
      </p:sp>
      <p:sp>
        <p:nvSpPr>
          <p:cNvPr id="5" name="Titolo 1"/>
          <p:cNvSpPr>
            <a:spLocks noGrp="1"/>
          </p:cNvSpPr>
          <p:nvPr>
            <p:ph type="title"/>
          </p:nvPr>
        </p:nvSpPr>
        <p:spPr>
          <a:xfrm>
            <a:off x="714348" y="0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Rivelatore di riferimento:</a:t>
            </a:r>
            <a:br>
              <a:rPr lang="it-IT" dirty="0" smtClean="0"/>
            </a:br>
            <a:r>
              <a:rPr lang="it-IT" dirty="0" smtClean="0"/>
              <a:t>“</a:t>
            </a:r>
            <a:r>
              <a:rPr lang="it-IT" i="1" dirty="0" smtClean="0"/>
              <a:t>quantum </a:t>
            </a:r>
            <a:r>
              <a:rPr lang="it-IT" i="1" dirty="0" err="1" smtClean="0"/>
              <a:t>counter</a:t>
            </a:r>
            <a:r>
              <a:rPr lang="it-IT" dirty="0" smtClean="0"/>
              <a:t>”</a:t>
            </a:r>
            <a:endParaRPr lang="it-IT" dirty="0"/>
          </a:p>
        </p:txBody>
      </p:sp>
      <p:pic>
        <p:nvPicPr>
          <p:cNvPr id="2273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48" y="1500174"/>
            <a:ext cx="1905000" cy="202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733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4060639"/>
            <a:ext cx="3143272" cy="2797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733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72198" y="714356"/>
            <a:ext cx="3357586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38" name="Gruppo 37"/>
          <p:cNvGrpSpPr/>
          <p:nvPr/>
        </p:nvGrpSpPr>
        <p:grpSpPr>
          <a:xfrm>
            <a:off x="1000100" y="5929330"/>
            <a:ext cx="2000264" cy="457200"/>
            <a:chOff x="1142976" y="5472130"/>
            <a:chExt cx="2000264" cy="457200"/>
          </a:xfrm>
        </p:grpSpPr>
        <p:sp>
          <p:nvSpPr>
            <p:cNvPr id="19" name="Rectangle 40"/>
            <p:cNvSpPr>
              <a:spLocks noChangeArrowheads="1"/>
            </p:cNvSpPr>
            <p:nvPr/>
          </p:nvSpPr>
          <p:spPr bwMode="auto">
            <a:xfrm rot="5400000">
              <a:off x="2057374" y="5472130"/>
              <a:ext cx="457200" cy="457200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35" name="Rettangolo 34"/>
            <p:cNvSpPr/>
            <p:nvPr/>
          </p:nvSpPr>
          <p:spPr>
            <a:xfrm>
              <a:off x="1142976" y="5581670"/>
              <a:ext cx="1000132" cy="214314"/>
            </a:xfrm>
            <a:prstGeom prst="rect">
              <a:avLst/>
            </a:prstGeom>
            <a:gradFill flip="none" rotWithShape="1">
              <a:gsLst>
                <a:gs pos="84000">
                  <a:srgbClr val="00B050">
                    <a:alpha val="85000"/>
                  </a:srgbClr>
                </a:gs>
                <a:gs pos="94000">
                  <a:srgbClr val="00B050">
                    <a:alpha val="85000"/>
                  </a:srgbClr>
                </a:gs>
                <a:gs pos="100000">
                  <a:schemeClr val="bg1">
                    <a:alpha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6" name="Rettangolo 35"/>
            <p:cNvSpPr/>
            <p:nvPr/>
          </p:nvSpPr>
          <p:spPr>
            <a:xfrm>
              <a:off x="2143108" y="5581670"/>
              <a:ext cx="1000132" cy="214314"/>
            </a:xfrm>
            <a:prstGeom prst="rect">
              <a:avLst/>
            </a:prstGeom>
            <a:solidFill>
              <a:srgbClr val="FFC000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sp>
        <p:nvSpPr>
          <p:cNvPr id="37" name="CasellaDiTesto 36"/>
          <p:cNvSpPr txBox="1"/>
          <p:nvPr/>
        </p:nvSpPr>
        <p:spPr>
          <a:xfrm>
            <a:off x="7827614" y="5000636"/>
            <a:ext cx="131638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>
                <a:sym typeface="Symbol"/>
              </a:rPr>
              <a:t>250-600 </a:t>
            </a:r>
            <a:r>
              <a:rPr lang="it-IT" dirty="0" err="1" smtClean="0">
                <a:sym typeface="Symbol"/>
              </a:rPr>
              <a:t>nm</a:t>
            </a:r>
            <a:endParaRPr lang="it-IT" dirty="0" smtClean="0">
              <a:sym typeface="Symbol"/>
            </a:endParaRPr>
          </a:p>
          <a:p>
            <a:endParaRPr lang="it-IT" dirty="0" smtClean="0">
              <a:sym typeface="Symbol"/>
            </a:endParaRPr>
          </a:p>
          <a:p>
            <a:r>
              <a:rPr lang="it-IT" dirty="0" smtClean="0">
                <a:sym typeface="Symbol"/>
              </a:rPr>
              <a:t>4%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-24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Rivelatore di riferimento:</a:t>
            </a:r>
            <a:br>
              <a:rPr lang="it-IT" dirty="0" smtClean="0"/>
            </a:br>
            <a:r>
              <a:rPr lang="it-IT" dirty="0" smtClean="0"/>
              <a:t>fotodiodo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214282" y="1071546"/>
            <a:ext cx="5357850" cy="49292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 smtClean="0"/>
              <a:t>In un </a:t>
            </a:r>
            <a:r>
              <a:rPr lang="en-US" sz="1800" dirty="0" err="1" smtClean="0"/>
              <a:t>semiconduttore</a:t>
            </a:r>
            <a:r>
              <a:rPr lang="en-US" sz="1800" dirty="0" smtClean="0"/>
              <a:t>, un </a:t>
            </a:r>
            <a:r>
              <a:rPr lang="en-US" sz="1800" dirty="0" err="1" smtClean="0"/>
              <a:t>fotone</a:t>
            </a:r>
            <a:r>
              <a:rPr lang="en-US" sz="1800" dirty="0" smtClean="0"/>
              <a:t> </a:t>
            </a:r>
            <a:r>
              <a:rPr lang="en-US" sz="1800" dirty="0" err="1" smtClean="0"/>
              <a:t>può</a:t>
            </a:r>
            <a:r>
              <a:rPr lang="en-US" sz="1800" dirty="0" smtClean="0"/>
              <a:t> far </a:t>
            </a:r>
            <a:r>
              <a:rPr lang="en-US" sz="1800" dirty="0" err="1" smtClean="0"/>
              <a:t>passare</a:t>
            </a:r>
            <a:r>
              <a:rPr lang="en-US" sz="1800" dirty="0" smtClean="0"/>
              <a:t> </a:t>
            </a:r>
            <a:r>
              <a:rPr lang="en-US" sz="1800" dirty="0" err="1" smtClean="0"/>
              <a:t>gli</a:t>
            </a:r>
            <a:r>
              <a:rPr lang="en-US" sz="1800" dirty="0" smtClean="0"/>
              <a:t> </a:t>
            </a:r>
            <a:r>
              <a:rPr lang="en-US" sz="1800" dirty="0" err="1" smtClean="0"/>
              <a:t>elettroni</a:t>
            </a:r>
            <a:r>
              <a:rPr lang="en-US" sz="1800" dirty="0" smtClean="0"/>
              <a:t> </a:t>
            </a:r>
            <a:r>
              <a:rPr lang="en-US" sz="1800" dirty="0" err="1" smtClean="0"/>
              <a:t>dalla</a:t>
            </a:r>
            <a:r>
              <a:rPr lang="en-US" sz="1800" dirty="0" smtClean="0"/>
              <a:t> </a:t>
            </a:r>
            <a:r>
              <a:rPr lang="en-US" sz="1800" dirty="0" err="1" smtClean="0"/>
              <a:t>banda</a:t>
            </a:r>
            <a:r>
              <a:rPr lang="en-US" sz="1800" dirty="0" smtClean="0"/>
              <a:t> di </a:t>
            </a:r>
            <a:r>
              <a:rPr lang="en-US" sz="1800" dirty="0" err="1" smtClean="0"/>
              <a:t>valenza</a:t>
            </a:r>
            <a:r>
              <a:rPr lang="en-US" sz="1800" dirty="0" smtClean="0"/>
              <a:t> a </a:t>
            </a:r>
            <a:r>
              <a:rPr lang="en-US" sz="1800" dirty="0" err="1" smtClean="0"/>
              <a:t>quella</a:t>
            </a:r>
            <a:r>
              <a:rPr lang="en-US" sz="1800" dirty="0" smtClean="0"/>
              <a:t> di </a:t>
            </a:r>
            <a:r>
              <a:rPr lang="en-US" sz="1800" dirty="0" err="1" smtClean="0"/>
              <a:t>conduzione</a:t>
            </a:r>
            <a:r>
              <a:rPr lang="en-US" sz="1800" dirty="0" smtClean="0"/>
              <a:t>, </a:t>
            </a:r>
            <a:r>
              <a:rPr lang="en-US" sz="1800" dirty="0" err="1" smtClean="0"/>
              <a:t>creando</a:t>
            </a:r>
            <a:r>
              <a:rPr lang="en-US" sz="1800" dirty="0" smtClean="0"/>
              <a:t> </a:t>
            </a:r>
            <a:r>
              <a:rPr lang="en-US" sz="1800" dirty="0" err="1" smtClean="0"/>
              <a:t>una</a:t>
            </a:r>
            <a:r>
              <a:rPr lang="en-US" sz="1800" dirty="0" smtClean="0"/>
              <a:t> </a:t>
            </a:r>
            <a:r>
              <a:rPr lang="en-US" sz="1800" dirty="0" err="1" smtClean="0"/>
              <a:t>corrente</a:t>
            </a:r>
            <a:r>
              <a:rPr lang="en-US" sz="1800" dirty="0" smtClean="0"/>
              <a:t>.</a:t>
            </a:r>
          </a:p>
          <a:p>
            <a:pPr marL="0" indent="0"/>
            <a:r>
              <a:rPr lang="en-US" sz="1800" dirty="0" smtClean="0"/>
              <a:t>Molto </a:t>
            </a:r>
            <a:r>
              <a:rPr lang="en-US" sz="1800" dirty="0" err="1" smtClean="0"/>
              <a:t>meno</a:t>
            </a:r>
            <a:r>
              <a:rPr lang="en-US" sz="1800" dirty="0" smtClean="0"/>
              <a:t> </a:t>
            </a:r>
            <a:r>
              <a:rPr lang="en-US" sz="1800" dirty="0" err="1" smtClean="0"/>
              <a:t>sensibile</a:t>
            </a:r>
            <a:r>
              <a:rPr lang="en-US" sz="1800" dirty="0" smtClean="0"/>
              <a:t> dl PMT</a:t>
            </a:r>
          </a:p>
          <a:p>
            <a:pPr marL="0" indent="0"/>
            <a:r>
              <a:rPr lang="en-US" sz="1800" dirty="0" err="1" smtClean="0"/>
              <a:t>Più</a:t>
            </a:r>
            <a:r>
              <a:rPr lang="en-US" sz="1800" dirty="0" smtClean="0"/>
              <a:t> lento del PMT</a:t>
            </a:r>
          </a:p>
          <a:p>
            <a:pPr marL="0" indent="0"/>
            <a:r>
              <a:rPr lang="en-US" sz="1800" dirty="0" err="1" smtClean="0"/>
              <a:t>Compatto</a:t>
            </a:r>
            <a:r>
              <a:rPr lang="en-US" sz="1800" dirty="0" smtClean="0"/>
              <a:t>, piccolo, </a:t>
            </a:r>
            <a:r>
              <a:rPr lang="en-US" sz="1800" dirty="0" err="1" smtClean="0"/>
              <a:t>resistente</a:t>
            </a:r>
            <a:endParaRPr lang="en-US" sz="1800" dirty="0" smtClean="0"/>
          </a:p>
          <a:p>
            <a:pPr marL="0" indent="0"/>
            <a:r>
              <a:rPr lang="en-US" sz="1800" dirty="0" smtClean="0"/>
              <a:t>Non </a:t>
            </a:r>
            <a:r>
              <a:rPr lang="en-US" sz="1800" dirty="0" err="1" smtClean="0"/>
              <a:t>richiede</a:t>
            </a:r>
            <a:r>
              <a:rPr lang="en-US" sz="1800" dirty="0" smtClean="0"/>
              <a:t> HV</a:t>
            </a:r>
          </a:p>
          <a:p>
            <a:pPr marL="0" indent="0"/>
            <a:r>
              <a:rPr lang="en-US" sz="1800" dirty="0" err="1" smtClean="0"/>
              <a:t>Alcuni</a:t>
            </a:r>
            <a:r>
              <a:rPr lang="en-US" sz="1800" dirty="0" smtClean="0"/>
              <a:t> </a:t>
            </a:r>
            <a:r>
              <a:rPr lang="en-US" sz="1800" dirty="0" err="1" smtClean="0"/>
              <a:t>hanno</a:t>
            </a:r>
            <a:r>
              <a:rPr lang="en-US" sz="1800" dirty="0" smtClean="0"/>
              <a:t> </a:t>
            </a:r>
            <a:r>
              <a:rPr lang="en-US" sz="1800" dirty="0" err="1" smtClean="0"/>
              <a:t>una</a:t>
            </a:r>
            <a:r>
              <a:rPr lang="en-US" sz="1800" dirty="0" smtClean="0"/>
              <a:t> </a:t>
            </a:r>
            <a:r>
              <a:rPr lang="en-US" sz="1800" dirty="0" err="1" smtClean="0"/>
              <a:t>dipendenza</a:t>
            </a:r>
            <a:r>
              <a:rPr lang="en-US" sz="1800" dirty="0" smtClean="0"/>
              <a:t> </a:t>
            </a:r>
            <a:r>
              <a:rPr lang="en-US" sz="1800" dirty="0" err="1" smtClean="0"/>
              <a:t>da</a:t>
            </a:r>
            <a:r>
              <a:rPr lang="en-US" sz="1800" dirty="0" smtClean="0"/>
              <a:t> </a:t>
            </a:r>
            <a:r>
              <a:rPr lang="en-US" sz="1800" dirty="0" smtClean="0">
                <a:latin typeface="Symbol" pitchFamily="18" charset="2"/>
              </a:rPr>
              <a:t>l</a:t>
            </a:r>
            <a:r>
              <a:rPr lang="en-US" sz="1800" dirty="0" smtClean="0"/>
              <a:t> molto </a:t>
            </a:r>
            <a:r>
              <a:rPr lang="en-US" sz="1800" dirty="0" err="1" smtClean="0"/>
              <a:t>piccola</a:t>
            </a:r>
            <a:endParaRPr lang="it-IT" sz="1800" dirty="0"/>
          </a:p>
        </p:txBody>
      </p:sp>
      <p:pic>
        <p:nvPicPr>
          <p:cNvPr id="228354" name="Picture 2"/>
          <p:cNvPicPr>
            <a:picLocks noChangeAspect="1" noChangeArrowheads="1"/>
          </p:cNvPicPr>
          <p:nvPr/>
        </p:nvPicPr>
        <p:blipFill>
          <a:blip r:embed="rId3" cstate="print"/>
          <a:srcRect r="46737" b="8366"/>
          <a:stretch>
            <a:fillRect/>
          </a:stretch>
        </p:blipFill>
        <p:spPr bwMode="auto">
          <a:xfrm>
            <a:off x="5857884" y="785794"/>
            <a:ext cx="2643206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8356" name="Picture 4"/>
          <p:cNvPicPr>
            <a:picLocks noChangeAspect="1" noChangeArrowheads="1"/>
          </p:cNvPicPr>
          <p:nvPr/>
        </p:nvPicPr>
        <p:blipFill>
          <a:blip r:embed="rId4" cstate="print"/>
          <a:srcRect r="12500" b="17172"/>
          <a:stretch>
            <a:fillRect/>
          </a:stretch>
        </p:blipFill>
        <p:spPr bwMode="auto">
          <a:xfrm>
            <a:off x="5429256" y="4357694"/>
            <a:ext cx="3333760" cy="2343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28357" name="Object 5"/>
          <p:cNvGraphicFramePr>
            <a:graphicFrameLocks noChangeAspect="1"/>
          </p:cNvGraphicFramePr>
          <p:nvPr/>
        </p:nvGraphicFramePr>
        <p:xfrm>
          <a:off x="857224" y="3714752"/>
          <a:ext cx="2928958" cy="3068117"/>
        </p:xfrm>
        <a:graphic>
          <a:graphicData uri="http://schemas.openxmlformats.org/presentationml/2006/ole">
            <p:oleObj spid="_x0000_s228357" name="KGPlot" r:id="rId5" imgW="5613120" imgH="5879880" progId="KGraph_Plot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71472" y="-71462"/>
            <a:ext cx="8229600" cy="1143000"/>
          </a:xfrm>
        </p:spPr>
        <p:txBody>
          <a:bodyPr/>
          <a:lstStyle/>
          <a:p>
            <a:r>
              <a:rPr lang="it-IT" dirty="0" smtClean="0"/>
              <a:t>Monocromatore</a:t>
            </a:r>
            <a:endParaRPr lang="it-IT" dirty="0"/>
          </a:p>
        </p:txBody>
      </p:sp>
      <p:grpSp>
        <p:nvGrpSpPr>
          <p:cNvPr id="5" name="Gruppo 4"/>
          <p:cNvGrpSpPr/>
          <p:nvPr/>
        </p:nvGrpSpPr>
        <p:grpSpPr>
          <a:xfrm>
            <a:off x="1600208" y="862012"/>
            <a:ext cx="5686436" cy="5638821"/>
            <a:chOff x="457200" y="862013"/>
            <a:chExt cx="4686304" cy="4908550"/>
          </a:xfrm>
        </p:grpSpPr>
        <p:pic>
          <p:nvPicPr>
            <p:cNvPr id="6" name="Picture 3" descr="Untitled-6"/>
            <p:cNvPicPr>
              <a:picLocks noChangeAspect="1" noChangeArrowheads="1"/>
            </p:cNvPicPr>
            <p:nvPr/>
          </p:nvPicPr>
          <p:blipFill>
            <a:blip r:embed="rId2" cstate="print"/>
            <a:srcRect r="39706"/>
            <a:stretch>
              <a:fillRect/>
            </a:stretch>
          </p:blipFill>
          <p:spPr bwMode="auto">
            <a:xfrm>
              <a:off x="457200" y="862013"/>
              <a:ext cx="4686304" cy="4908550"/>
            </a:xfrm>
            <a:prstGeom prst="rect">
              <a:avLst/>
            </a:prstGeom>
            <a:noFill/>
          </p:spPr>
        </p:pic>
        <p:sp>
          <p:nvSpPr>
            <p:cNvPr id="7" name="Line 5"/>
            <p:cNvSpPr>
              <a:spLocks noChangeShapeType="1"/>
            </p:cNvSpPr>
            <p:nvPr/>
          </p:nvSpPr>
          <p:spPr bwMode="auto">
            <a:xfrm>
              <a:off x="3216275" y="1371600"/>
              <a:ext cx="457200" cy="182880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 type="triangle" w="med" len="med"/>
            </a:ln>
            <a:effectLst/>
          </p:spPr>
          <p:txBody>
            <a:bodyPr wrap="none">
              <a:spAutoFit/>
            </a:bodyPr>
            <a:lstStyle/>
            <a:p>
              <a:endParaRPr lang="it-IT"/>
            </a:p>
          </p:txBody>
        </p:sp>
        <p:sp>
          <p:nvSpPr>
            <p:cNvPr id="8" name="Line 6"/>
            <p:cNvSpPr>
              <a:spLocks noChangeShapeType="1"/>
            </p:cNvSpPr>
            <p:nvPr/>
          </p:nvSpPr>
          <p:spPr bwMode="auto">
            <a:xfrm flipH="1">
              <a:off x="3673475" y="1524000"/>
              <a:ext cx="152400" cy="167640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 type="triangle" w="med" len="med"/>
            </a:ln>
            <a:effectLst/>
          </p:spPr>
          <p:txBody>
            <a:bodyPr wrap="none">
              <a:spAutoFit/>
            </a:bodyPr>
            <a:lstStyle/>
            <a:p>
              <a:endParaRPr lang="it-IT"/>
            </a:p>
          </p:txBody>
        </p:sp>
        <p:sp>
          <p:nvSpPr>
            <p:cNvPr id="9" name="Line 7"/>
            <p:cNvSpPr>
              <a:spLocks noChangeShapeType="1"/>
            </p:cNvSpPr>
            <p:nvPr/>
          </p:nvSpPr>
          <p:spPr bwMode="auto">
            <a:xfrm>
              <a:off x="3444875" y="1371600"/>
              <a:ext cx="457200" cy="1828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>
              <a:spAutoFit/>
            </a:bodyPr>
            <a:lstStyle/>
            <a:p>
              <a:endParaRPr lang="it-IT"/>
            </a:p>
          </p:txBody>
        </p:sp>
        <p:sp>
          <p:nvSpPr>
            <p:cNvPr id="10" name="Line 8"/>
            <p:cNvSpPr>
              <a:spLocks noChangeShapeType="1"/>
            </p:cNvSpPr>
            <p:nvPr/>
          </p:nvSpPr>
          <p:spPr bwMode="auto">
            <a:xfrm flipH="1">
              <a:off x="3902075" y="1600200"/>
              <a:ext cx="0" cy="16002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>
              <a:spAutoFit/>
            </a:bodyPr>
            <a:lstStyle/>
            <a:p>
              <a:endParaRPr lang="it-IT"/>
            </a:p>
          </p:txBody>
        </p:sp>
        <p:sp>
          <p:nvSpPr>
            <p:cNvPr id="11" name="Line 9"/>
            <p:cNvSpPr>
              <a:spLocks noChangeShapeType="1"/>
            </p:cNvSpPr>
            <p:nvPr/>
          </p:nvSpPr>
          <p:spPr bwMode="auto">
            <a:xfrm>
              <a:off x="3673475" y="3657600"/>
              <a:ext cx="0" cy="457200"/>
            </a:xfrm>
            <a:prstGeom prst="line">
              <a:avLst/>
            </a:prstGeom>
            <a:noFill/>
            <a:ln w="76200">
              <a:solidFill>
                <a:schemeClr val="hlink"/>
              </a:solidFill>
              <a:round/>
              <a:headEnd/>
              <a:tailEnd type="triangle" w="med" len="med"/>
            </a:ln>
            <a:effectLst/>
          </p:spPr>
          <p:txBody>
            <a:bodyPr wrap="none">
              <a:spAutoFit/>
            </a:bodyPr>
            <a:lstStyle/>
            <a:p>
              <a:endParaRPr lang="it-IT"/>
            </a:p>
          </p:txBody>
        </p:sp>
        <p:sp>
          <p:nvSpPr>
            <p:cNvPr id="12" name="Oval 14"/>
            <p:cNvSpPr>
              <a:spLocks noChangeArrowheads="1"/>
            </p:cNvSpPr>
            <p:nvPr/>
          </p:nvSpPr>
          <p:spPr bwMode="auto">
            <a:xfrm>
              <a:off x="4511675" y="5105400"/>
              <a:ext cx="76200" cy="76200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it-IT"/>
            </a:p>
          </p:txBody>
        </p:sp>
        <p:sp>
          <p:nvSpPr>
            <p:cNvPr id="13" name="Oval 15"/>
            <p:cNvSpPr>
              <a:spLocks noChangeArrowheads="1"/>
            </p:cNvSpPr>
            <p:nvPr/>
          </p:nvSpPr>
          <p:spPr bwMode="auto">
            <a:xfrm>
              <a:off x="4664075" y="4953000"/>
              <a:ext cx="76200" cy="762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it-IT"/>
            </a:p>
          </p:txBody>
        </p:sp>
        <p:sp>
          <p:nvSpPr>
            <p:cNvPr id="14" name="Oval 16"/>
            <p:cNvSpPr>
              <a:spLocks noChangeArrowheads="1"/>
            </p:cNvSpPr>
            <p:nvPr/>
          </p:nvSpPr>
          <p:spPr bwMode="auto">
            <a:xfrm>
              <a:off x="4359275" y="5257800"/>
              <a:ext cx="76200" cy="76200"/>
            </a:xfrm>
            <a:prstGeom prst="ellipse">
              <a:avLst/>
            </a:prstGeom>
            <a:solidFill>
              <a:srgbClr val="00CC00"/>
            </a:solidFill>
            <a:ln w="9525">
              <a:solidFill>
                <a:srgbClr val="00CC00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it-IT"/>
            </a:p>
          </p:txBody>
        </p:sp>
        <p:sp>
          <p:nvSpPr>
            <p:cNvPr id="15" name="Oval 17"/>
            <p:cNvSpPr>
              <a:spLocks noChangeArrowheads="1"/>
            </p:cNvSpPr>
            <p:nvPr/>
          </p:nvSpPr>
          <p:spPr bwMode="auto">
            <a:xfrm>
              <a:off x="4206875" y="5410200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it-IT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"/>
          </a:xfrm>
          <a:noFill/>
        </p:spPr>
        <p:txBody>
          <a:bodyPr/>
          <a:lstStyle/>
          <a:p>
            <a:pPr eaLnBrk="1" hangingPunct="1"/>
            <a:r>
              <a:rPr lang="it-IT" sz="2400" b="1" dirty="0" smtClean="0"/>
              <a:t>Onde monocromatiche</a:t>
            </a:r>
            <a:endParaRPr lang="it-IT" b="1" dirty="0" smtClean="0"/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762000"/>
            <a:ext cx="7848600" cy="2743200"/>
          </a:xfrm>
        </p:spPr>
        <p:txBody>
          <a:bodyPr>
            <a:normAutofit fontScale="92500" lnSpcReduction="10000"/>
          </a:bodyPr>
          <a:lstStyle/>
          <a:p>
            <a:pPr marL="287338" indent="-287338" algn="just" eaLnBrk="1" hangingPunct="1">
              <a:lnSpc>
                <a:spcPct val="90000"/>
              </a:lnSpc>
            </a:pPr>
            <a:r>
              <a:rPr lang="en-US" sz="2400" smtClean="0">
                <a:latin typeface="Times"/>
              </a:rPr>
              <a:t>Un’onda elettromagnetica è costituita da un campo elettrico e magnetico oscillanti nel tempo e nello spazio.</a:t>
            </a:r>
          </a:p>
          <a:p>
            <a:pPr marL="287338" indent="-287338" eaLnBrk="1" hangingPunct="1">
              <a:lnSpc>
                <a:spcPct val="90000"/>
              </a:lnSpc>
              <a:buFontTx/>
              <a:buNone/>
            </a:pPr>
            <a:endParaRPr lang="en-US" sz="2400" smtClean="0">
              <a:latin typeface="Times"/>
            </a:endParaRPr>
          </a:p>
          <a:p>
            <a:pPr marL="287338" indent="-287338" eaLnBrk="1" hangingPunct="1">
              <a:lnSpc>
                <a:spcPct val="90000"/>
              </a:lnSpc>
            </a:pPr>
            <a:r>
              <a:rPr lang="en-US" sz="2400" smtClean="0">
                <a:latin typeface="Times"/>
              </a:rPr>
              <a:t>E e B non sono indipendenti:</a:t>
            </a:r>
          </a:p>
          <a:p>
            <a:pPr marL="763588" lvl="1" eaLnBrk="1" hangingPunct="1">
              <a:lnSpc>
                <a:spcPct val="90000"/>
              </a:lnSpc>
            </a:pPr>
            <a:r>
              <a:rPr lang="en-US" sz="2000" smtClean="0">
                <a:latin typeface="Times"/>
              </a:rPr>
              <a:t>sono perpendicolari tra loro ed alla direzione di propagazione dell’onda.</a:t>
            </a:r>
          </a:p>
          <a:p>
            <a:pPr marL="763588" lvl="1" eaLnBrk="1" hangingPunct="1">
              <a:lnSpc>
                <a:spcPct val="90000"/>
              </a:lnSpc>
            </a:pPr>
            <a:r>
              <a:rPr lang="en-US" sz="2000" smtClean="0">
                <a:latin typeface="Times"/>
              </a:rPr>
              <a:t>I loro moduli sono collegati dalla relazione:</a:t>
            </a:r>
          </a:p>
          <a:p>
            <a:pPr marL="763588" lvl="1" eaLnBrk="1" hangingPunct="1">
              <a:lnSpc>
                <a:spcPct val="90000"/>
              </a:lnSpc>
            </a:pPr>
            <a:endParaRPr lang="en-US" sz="2000" smtClean="0">
              <a:latin typeface="Times"/>
            </a:endParaRPr>
          </a:p>
          <a:p>
            <a:pPr marL="287338" indent="-287338" eaLnBrk="1" hangingPunct="1">
              <a:lnSpc>
                <a:spcPct val="90000"/>
              </a:lnSpc>
            </a:pPr>
            <a:r>
              <a:rPr lang="en-US" sz="2400" smtClean="0">
                <a:latin typeface="Times"/>
              </a:rPr>
              <a:t>È sufficiente il campo elettrico per definire l’onda.</a:t>
            </a:r>
          </a:p>
          <a:p>
            <a:pPr marL="763588" lvl="1" eaLnBrk="1" hangingPunct="1">
              <a:lnSpc>
                <a:spcPct val="90000"/>
              </a:lnSpc>
            </a:pPr>
            <a:endParaRPr lang="en-US" sz="2000" smtClean="0">
              <a:latin typeface="Times"/>
            </a:endParaRPr>
          </a:p>
          <a:p>
            <a:pPr marL="287338" indent="-287338" eaLnBrk="1" hangingPunct="1">
              <a:lnSpc>
                <a:spcPct val="90000"/>
              </a:lnSpc>
              <a:buFontTx/>
              <a:buNone/>
            </a:pPr>
            <a:endParaRPr lang="it-IT" sz="2400" smtClean="0">
              <a:latin typeface="Times"/>
            </a:endParaRPr>
          </a:p>
        </p:txBody>
      </p:sp>
      <p:graphicFrame>
        <p:nvGraphicFramePr>
          <p:cNvPr id="1026" name="Object 13"/>
          <p:cNvGraphicFramePr>
            <a:graphicFrameLocks noChangeAspect="1"/>
          </p:cNvGraphicFramePr>
          <p:nvPr/>
        </p:nvGraphicFramePr>
        <p:xfrm>
          <a:off x="1150938" y="4883150"/>
          <a:ext cx="3335337" cy="381000"/>
        </p:xfrm>
        <a:graphic>
          <a:graphicData uri="http://schemas.openxmlformats.org/presentationml/2006/ole">
            <p:oleObj spid="_x0000_s219138" name="Equazione" r:id="rId3" imgW="2552400" imgH="291960" progId="Equation.3">
              <p:embed/>
            </p:oleObj>
          </a:graphicData>
        </a:graphic>
      </p:graphicFrame>
      <p:sp>
        <p:nvSpPr>
          <p:cNvPr id="1030" name="Line 14"/>
          <p:cNvSpPr>
            <a:spLocks noChangeAspect="1" noChangeShapeType="1"/>
          </p:cNvSpPr>
          <p:nvPr/>
        </p:nvSpPr>
        <p:spPr bwMode="auto">
          <a:xfrm>
            <a:off x="4953000" y="5068888"/>
            <a:ext cx="1911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1031" name="Freeform 23"/>
          <p:cNvSpPr>
            <a:spLocks noChangeAspect="1"/>
          </p:cNvSpPr>
          <p:nvPr/>
        </p:nvSpPr>
        <p:spPr bwMode="auto">
          <a:xfrm>
            <a:off x="4953000" y="4648200"/>
            <a:ext cx="1911350" cy="930275"/>
          </a:xfrm>
          <a:custGeom>
            <a:avLst/>
            <a:gdLst>
              <a:gd name="T0" fmla="*/ 0 w 2400"/>
              <a:gd name="T1" fmla="*/ 64 h 1168"/>
              <a:gd name="T2" fmla="*/ 672 w 2400"/>
              <a:gd name="T3" fmla="*/ 160 h 1168"/>
              <a:gd name="T4" fmla="*/ 1680 w 2400"/>
              <a:gd name="T5" fmla="*/ 1024 h 1168"/>
              <a:gd name="T6" fmla="*/ 2400 w 2400"/>
              <a:gd name="T7" fmla="*/ 1024 h 1168"/>
              <a:gd name="T8" fmla="*/ 0 60000 65536"/>
              <a:gd name="T9" fmla="*/ 0 60000 65536"/>
              <a:gd name="T10" fmla="*/ 0 60000 65536"/>
              <a:gd name="T11" fmla="*/ 0 60000 65536"/>
              <a:gd name="T12" fmla="*/ 0 w 2400"/>
              <a:gd name="T13" fmla="*/ 0 h 1168"/>
              <a:gd name="T14" fmla="*/ 2400 w 2400"/>
              <a:gd name="T15" fmla="*/ 1168 h 116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400" h="1168">
                <a:moveTo>
                  <a:pt x="0" y="64"/>
                </a:moveTo>
                <a:cubicBezTo>
                  <a:pt x="196" y="32"/>
                  <a:pt x="392" y="0"/>
                  <a:pt x="672" y="160"/>
                </a:cubicBezTo>
                <a:cubicBezTo>
                  <a:pt x="952" y="320"/>
                  <a:pt x="1392" y="880"/>
                  <a:pt x="1680" y="1024"/>
                </a:cubicBezTo>
                <a:cubicBezTo>
                  <a:pt x="1968" y="1168"/>
                  <a:pt x="2280" y="1024"/>
                  <a:pt x="2400" y="102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1032" name="Line 24"/>
          <p:cNvSpPr>
            <a:spLocks noChangeAspect="1" noChangeShapeType="1"/>
          </p:cNvSpPr>
          <p:nvPr/>
        </p:nvSpPr>
        <p:spPr bwMode="auto">
          <a:xfrm flipV="1">
            <a:off x="5143500" y="4686300"/>
            <a:ext cx="0" cy="382588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 type="triangle" w="lg" len="lg"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1033" name="Line 25"/>
          <p:cNvSpPr>
            <a:spLocks noChangeAspect="1" noChangeShapeType="1"/>
          </p:cNvSpPr>
          <p:nvPr/>
        </p:nvSpPr>
        <p:spPr bwMode="auto">
          <a:xfrm flipV="1">
            <a:off x="5564188" y="4838700"/>
            <a:ext cx="0" cy="230188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 type="triangle" w="lg" len="lg"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1034" name="Line 26"/>
          <p:cNvSpPr>
            <a:spLocks noChangeAspect="1" noChangeShapeType="1"/>
          </p:cNvSpPr>
          <p:nvPr/>
        </p:nvSpPr>
        <p:spPr bwMode="auto">
          <a:xfrm>
            <a:off x="6100763" y="5068888"/>
            <a:ext cx="0" cy="26670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 type="triangle" w="lg" len="lg"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1035" name="Line 28"/>
          <p:cNvSpPr>
            <a:spLocks noChangeAspect="1" noChangeShapeType="1"/>
          </p:cNvSpPr>
          <p:nvPr/>
        </p:nvSpPr>
        <p:spPr bwMode="auto">
          <a:xfrm>
            <a:off x="6443663" y="5068888"/>
            <a:ext cx="0" cy="420687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 type="triangle" w="lg" len="lg"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1036" name="Text Box 30"/>
          <p:cNvSpPr txBox="1">
            <a:spLocks noChangeAspect="1" noChangeArrowheads="1"/>
          </p:cNvSpPr>
          <p:nvPr/>
        </p:nvSpPr>
        <p:spPr bwMode="auto">
          <a:xfrm>
            <a:off x="6629400" y="4495800"/>
            <a:ext cx="3190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/>
              <a:t>z</a:t>
            </a:r>
          </a:p>
        </p:txBody>
      </p:sp>
      <p:grpSp>
        <p:nvGrpSpPr>
          <p:cNvPr id="2" name="Group 40"/>
          <p:cNvGrpSpPr>
            <a:grpSpLocks noChangeAspect="1"/>
          </p:cNvGrpSpPr>
          <p:nvPr/>
        </p:nvGrpSpPr>
        <p:grpSpPr bwMode="auto">
          <a:xfrm>
            <a:off x="7391400" y="4343400"/>
            <a:ext cx="1228725" cy="1296988"/>
            <a:chOff x="2294" y="2304"/>
            <a:chExt cx="1546" cy="1632"/>
          </a:xfrm>
        </p:grpSpPr>
        <p:sp>
          <p:nvSpPr>
            <p:cNvPr id="1038" name="Line 31"/>
            <p:cNvSpPr>
              <a:spLocks noChangeAspect="1" noChangeShapeType="1"/>
            </p:cNvSpPr>
            <p:nvPr/>
          </p:nvSpPr>
          <p:spPr bwMode="auto">
            <a:xfrm flipV="1">
              <a:off x="3120" y="2400"/>
              <a:ext cx="0" cy="15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039" name="Line 33"/>
            <p:cNvSpPr>
              <a:spLocks noChangeAspect="1" noChangeShapeType="1"/>
            </p:cNvSpPr>
            <p:nvPr/>
          </p:nvSpPr>
          <p:spPr bwMode="auto">
            <a:xfrm rot="5400000" flipH="1">
              <a:off x="3072" y="2400"/>
              <a:ext cx="0" cy="15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040" name="Text Box 34"/>
            <p:cNvSpPr txBox="1">
              <a:spLocks noChangeAspect="1" noChangeArrowheads="1"/>
            </p:cNvSpPr>
            <p:nvPr/>
          </p:nvSpPr>
          <p:spPr bwMode="auto">
            <a:xfrm>
              <a:off x="3159" y="2304"/>
              <a:ext cx="423" cy="5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it-IT"/>
                <a:t>x</a:t>
              </a:r>
            </a:p>
          </p:txBody>
        </p:sp>
        <p:sp>
          <p:nvSpPr>
            <p:cNvPr id="1041" name="Text Box 35"/>
            <p:cNvSpPr txBox="1">
              <a:spLocks noChangeAspect="1" noChangeArrowheads="1"/>
            </p:cNvSpPr>
            <p:nvPr/>
          </p:nvSpPr>
          <p:spPr bwMode="auto">
            <a:xfrm>
              <a:off x="2294" y="3169"/>
              <a:ext cx="423" cy="5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it-IT"/>
                <a:t>y</a:t>
              </a:r>
            </a:p>
          </p:txBody>
        </p:sp>
        <p:sp>
          <p:nvSpPr>
            <p:cNvPr id="1042" name="Line 36"/>
            <p:cNvSpPr>
              <a:spLocks noChangeAspect="1" noChangeShapeType="1"/>
            </p:cNvSpPr>
            <p:nvPr/>
          </p:nvSpPr>
          <p:spPr bwMode="auto">
            <a:xfrm flipV="1">
              <a:off x="3120" y="2688"/>
              <a:ext cx="0" cy="48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 type="triangle" w="lg" len="lg"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043" name="Line 37"/>
            <p:cNvSpPr>
              <a:spLocks noChangeAspect="1" noChangeShapeType="1"/>
            </p:cNvSpPr>
            <p:nvPr/>
          </p:nvSpPr>
          <p:spPr bwMode="auto">
            <a:xfrm flipV="1">
              <a:off x="3120" y="2928"/>
              <a:ext cx="0" cy="288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 type="triangle" w="lg" len="lg"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044" name="Line 38"/>
            <p:cNvSpPr>
              <a:spLocks noChangeAspect="1" noChangeShapeType="1"/>
            </p:cNvSpPr>
            <p:nvPr/>
          </p:nvSpPr>
          <p:spPr bwMode="auto">
            <a:xfrm>
              <a:off x="3120" y="3216"/>
              <a:ext cx="0" cy="48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 type="triangle" w="lg" len="lg"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045" name="Line 39"/>
            <p:cNvSpPr>
              <a:spLocks noChangeAspect="1" noChangeShapeType="1"/>
            </p:cNvSpPr>
            <p:nvPr/>
          </p:nvSpPr>
          <p:spPr bwMode="auto">
            <a:xfrm>
              <a:off x="3120" y="3168"/>
              <a:ext cx="0" cy="288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 type="triangle" w="lg" len="lg"/>
            </a:ln>
          </p:spPr>
          <p:txBody>
            <a:bodyPr wrap="none" anchor="ctr"/>
            <a:lstStyle/>
            <a:p>
              <a:endParaRPr lang="it-IT"/>
            </a:p>
          </p:txBody>
        </p:sp>
      </p:grpSp>
      <p:graphicFrame>
        <p:nvGraphicFramePr>
          <p:cNvPr id="1027" name="Object 42"/>
          <p:cNvGraphicFramePr>
            <a:graphicFrameLocks noChangeAspect="1"/>
          </p:cNvGraphicFramePr>
          <p:nvPr/>
        </p:nvGraphicFramePr>
        <p:xfrm>
          <a:off x="5500694" y="2489196"/>
          <a:ext cx="1231900" cy="368300"/>
        </p:xfrm>
        <a:graphic>
          <a:graphicData uri="http://schemas.openxmlformats.org/presentationml/2006/ole">
            <p:oleObj spid="_x0000_s219139" name="Equation" r:id="rId4" imgW="1231900" imgH="3683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"/>
          </a:xfrm>
          <a:noFill/>
        </p:spPr>
        <p:txBody>
          <a:bodyPr/>
          <a:lstStyle/>
          <a:p>
            <a:pPr eaLnBrk="1" hangingPunct="1"/>
            <a:r>
              <a:rPr lang="it-IT" sz="2400" b="1" dirty="0" smtClean="0"/>
              <a:t>Somma di due onde e interferenza</a:t>
            </a:r>
            <a:endParaRPr lang="it-IT" b="1" dirty="0" smtClean="0"/>
          </a:p>
        </p:txBody>
      </p:sp>
      <p:sp>
        <p:nvSpPr>
          <p:cNvPr id="205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762000"/>
            <a:ext cx="7848600" cy="914400"/>
          </a:xfrm>
        </p:spPr>
        <p:txBody>
          <a:bodyPr>
            <a:normAutofit fontScale="92500" lnSpcReduction="10000"/>
          </a:bodyPr>
          <a:lstStyle/>
          <a:p>
            <a:pPr marL="287338" indent="-287338" algn="just" eaLnBrk="1" hangingPunct="1">
              <a:lnSpc>
                <a:spcPct val="90000"/>
              </a:lnSpc>
            </a:pPr>
            <a:r>
              <a:rPr lang="en-US" sz="2400" dirty="0" smtClean="0">
                <a:latin typeface="Times"/>
              </a:rPr>
              <a:t>Se </a:t>
            </a:r>
            <a:r>
              <a:rPr lang="en-US" sz="2400" dirty="0" err="1" smtClean="0">
                <a:latin typeface="Times"/>
              </a:rPr>
              <a:t>devo</a:t>
            </a:r>
            <a:r>
              <a:rPr lang="en-US" sz="2400" dirty="0" smtClean="0">
                <a:latin typeface="Times"/>
              </a:rPr>
              <a:t> </a:t>
            </a:r>
            <a:r>
              <a:rPr lang="en-US" sz="2400" dirty="0" err="1" smtClean="0">
                <a:latin typeface="Times"/>
              </a:rPr>
              <a:t>considerare</a:t>
            </a:r>
            <a:r>
              <a:rPr lang="en-US" sz="2400" dirty="0" smtClean="0">
                <a:latin typeface="Times"/>
              </a:rPr>
              <a:t> la </a:t>
            </a:r>
            <a:r>
              <a:rPr lang="en-US" sz="2400" dirty="0" err="1" smtClean="0">
                <a:latin typeface="Times"/>
              </a:rPr>
              <a:t>sovrapposizione</a:t>
            </a:r>
            <a:r>
              <a:rPr lang="en-US" sz="2400" dirty="0" smtClean="0">
                <a:latin typeface="Times"/>
              </a:rPr>
              <a:t> </a:t>
            </a:r>
            <a:r>
              <a:rPr lang="en-US" sz="2400" dirty="0" err="1" smtClean="0">
                <a:latin typeface="Times"/>
              </a:rPr>
              <a:t>di</a:t>
            </a:r>
            <a:r>
              <a:rPr lang="en-US" sz="2400" dirty="0" smtClean="0">
                <a:latin typeface="Times"/>
              </a:rPr>
              <a:t> due </a:t>
            </a:r>
            <a:r>
              <a:rPr lang="en-US" sz="2400" dirty="0" err="1" smtClean="0">
                <a:latin typeface="Times"/>
              </a:rPr>
              <a:t>onde</a:t>
            </a:r>
            <a:r>
              <a:rPr lang="en-US" sz="2400" dirty="0" smtClean="0">
                <a:latin typeface="Times"/>
              </a:rPr>
              <a:t> (</a:t>
            </a:r>
            <a:r>
              <a:rPr lang="en-US" sz="2400" dirty="0" err="1" smtClean="0">
                <a:latin typeface="Times"/>
              </a:rPr>
              <a:t>della</a:t>
            </a:r>
            <a:r>
              <a:rPr lang="en-US" sz="2400" dirty="0" smtClean="0">
                <a:latin typeface="Times"/>
              </a:rPr>
              <a:t> </a:t>
            </a:r>
            <a:r>
              <a:rPr lang="en-US" sz="2400" dirty="0" err="1" smtClean="0">
                <a:latin typeface="Times"/>
              </a:rPr>
              <a:t>stessa</a:t>
            </a:r>
            <a:r>
              <a:rPr lang="en-US" sz="2400" dirty="0" smtClean="0">
                <a:latin typeface="Times"/>
              </a:rPr>
              <a:t> </a:t>
            </a:r>
            <a:r>
              <a:rPr lang="en-US" sz="2400" dirty="0" err="1" smtClean="0">
                <a:latin typeface="Times"/>
              </a:rPr>
              <a:t>frequenza</a:t>
            </a:r>
            <a:r>
              <a:rPr lang="en-US" sz="2400" dirty="0" smtClean="0">
                <a:latin typeface="Times"/>
              </a:rPr>
              <a:t>), </a:t>
            </a:r>
            <a:r>
              <a:rPr lang="en-US" sz="2400" dirty="0" err="1" smtClean="0">
                <a:latin typeface="Times"/>
              </a:rPr>
              <a:t>bisogna</a:t>
            </a:r>
            <a:r>
              <a:rPr lang="en-US" sz="2400" dirty="0" smtClean="0">
                <a:latin typeface="Times"/>
              </a:rPr>
              <a:t> </a:t>
            </a:r>
            <a:r>
              <a:rPr lang="en-US" sz="2400" dirty="0" err="1" smtClean="0">
                <a:latin typeface="Times"/>
              </a:rPr>
              <a:t>tener</a:t>
            </a:r>
            <a:r>
              <a:rPr lang="en-US" sz="2400" dirty="0" smtClean="0">
                <a:latin typeface="Times"/>
              </a:rPr>
              <a:t> </a:t>
            </a:r>
            <a:r>
              <a:rPr lang="en-US" sz="2400" dirty="0" err="1" smtClean="0">
                <a:latin typeface="Times"/>
              </a:rPr>
              <a:t>conto</a:t>
            </a:r>
            <a:r>
              <a:rPr lang="en-US" sz="2400" dirty="0" smtClean="0">
                <a:latin typeface="Times"/>
              </a:rPr>
              <a:t> </a:t>
            </a:r>
            <a:r>
              <a:rPr lang="en-US" sz="2400" dirty="0" err="1" smtClean="0">
                <a:latin typeface="Times"/>
              </a:rPr>
              <a:t>che</a:t>
            </a:r>
            <a:r>
              <a:rPr lang="en-US" sz="2400" dirty="0" smtClean="0">
                <a:latin typeface="Times"/>
              </a:rPr>
              <a:t> non </a:t>
            </a:r>
            <a:r>
              <a:rPr lang="en-US" sz="2400" dirty="0" err="1" smtClean="0">
                <a:latin typeface="Times"/>
              </a:rPr>
              <a:t>sono</a:t>
            </a:r>
            <a:r>
              <a:rPr lang="en-US" sz="2400" dirty="0" smtClean="0">
                <a:latin typeface="Times"/>
              </a:rPr>
              <a:t> </a:t>
            </a:r>
            <a:r>
              <a:rPr lang="en-US" sz="2400" dirty="0" err="1" smtClean="0">
                <a:latin typeface="Times"/>
              </a:rPr>
              <a:t>necessariamente</a:t>
            </a:r>
            <a:r>
              <a:rPr lang="en-US" sz="2400" dirty="0" smtClean="0">
                <a:latin typeface="Times"/>
              </a:rPr>
              <a:t> in </a:t>
            </a:r>
            <a:r>
              <a:rPr lang="en-US" sz="2400" dirty="0" err="1" smtClean="0">
                <a:latin typeface="Times"/>
              </a:rPr>
              <a:t>fase</a:t>
            </a:r>
            <a:r>
              <a:rPr lang="en-US" sz="2400" dirty="0" smtClean="0">
                <a:latin typeface="Times"/>
              </a:rPr>
              <a:t>:</a:t>
            </a:r>
          </a:p>
          <a:p>
            <a:pPr marL="287338" indent="-287338" eaLnBrk="1" hangingPunct="1">
              <a:lnSpc>
                <a:spcPct val="90000"/>
              </a:lnSpc>
              <a:buFontTx/>
              <a:buNone/>
            </a:pPr>
            <a:endParaRPr lang="it-IT" sz="2000" dirty="0" smtClean="0">
              <a:latin typeface="Times"/>
            </a:endParaRPr>
          </a:p>
        </p:txBody>
      </p:sp>
      <p:graphicFrame>
        <p:nvGraphicFramePr>
          <p:cNvPr id="2050" name="Object 4"/>
          <p:cNvGraphicFramePr>
            <a:graphicFrameLocks noChangeAspect="1"/>
          </p:cNvGraphicFramePr>
          <p:nvPr/>
        </p:nvGraphicFramePr>
        <p:xfrm>
          <a:off x="1087438" y="2147888"/>
          <a:ext cx="4157662" cy="908050"/>
        </p:xfrm>
        <a:graphic>
          <a:graphicData uri="http://schemas.openxmlformats.org/presentationml/2006/ole">
            <p:oleObj spid="_x0000_s220162" name="Equazione" r:id="rId3" imgW="3200400" imgH="698400" progId="Equation.3">
              <p:embed/>
            </p:oleObj>
          </a:graphicData>
        </a:graphic>
      </p:graphicFrame>
      <p:pic>
        <p:nvPicPr>
          <p:cNvPr id="2055" name="Picture 34" descr="sfasamento.gif                                                 0000B478Macintosh HD                   BA5C7A77:"/>
          <p:cNvPicPr>
            <a:picLocks noChangeAspect="1" noChangeArrowheads="1"/>
          </p:cNvPicPr>
          <p:nvPr/>
        </p:nvPicPr>
        <p:blipFill>
          <a:blip r:embed="rId4" cstate="print"/>
          <a:srcRect l="4297" r="7610"/>
          <a:stretch>
            <a:fillRect/>
          </a:stretch>
        </p:blipFill>
        <p:spPr bwMode="auto">
          <a:xfrm>
            <a:off x="5410200" y="1285860"/>
            <a:ext cx="3505200" cy="2522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0166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4357711"/>
            <a:ext cx="4267200" cy="250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0167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76832" y="4344376"/>
            <a:ext cx="4267200" cy="2513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20168" name="Object 4"/>
          <p:cNvGraphicFramePr>
            <a:graphicFrameLocks noChangeAspect="1"/>
          </p:cNvGraphicFramePr>
          <p:nvPr/>
        </p:nvGraphicFramePr>
        <p:xfrm>
          <a:off x="561975" y="3773488"/>
          <a:ext cx="8164513" cy="446087"/>
        </p:xfrm>
        <a:graphic>
          <a:graphicData uri="http://schemas.openxmlformats.org/presentationml/2006/ole">
            <p:oleObj spid="_x0000_s220168" name="Equazione" r:id="rId7" imgW="6273720" imgH="34272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"/>
          </a:xfrm>
          <a:noFill/>
        </p:spPr>
        <p:txBody>
          <a:bodyPr/>
          <a:lstStyle/>
          <a:p>
            <a:pPr eaLnBrk="1" hangingPunct="1"/>
            <a:r>
              <a:rPr lang="it-IT" sz="2400" b="1" dirty="0" smtClean="0"/>
              <a:t>Rappresentazione complessa della radiazione elettromagnetica</a:t>
            </a:r>
            <a:endParaRPr lang="it-IT" b="1" dirty="0" smtClean="0"/>
          </a:p>
        </p:txBody>
      </p:sp>
      <p:sp>
        <p:nvSpPr>
          <p:cNvPr id="2054" name="Rectangle 32"/>
          <p:cNvSpPr>
            <a:spLocks noChangeArrowheads="1"/>
          </p:cNvSpPr>
          <p:nvPr/>
        </p:nvSpPr>
        <p:spPr bwMode="auto">
          <a:xfrm>
            <a:off x="381000" y="928670"/>
            <a:ext cx="7977214" cy="757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eaLnBrk="1" hangingPunct="1">
              <a:lnSpc>
                <a:spcPct val="90000"/>
              </a:lnSpc>
              <a:spcBef>
                <a:spcPct val="20000"/>
              </a:spcBef>
              <a:buSzPct val="90000"/>
            </a:pPr>
            <a:r>
              <a:rPr lang="en-US" sz="2400" dirty="0"/>
              <a:t>Il campo </a:t>
            </a:r>
            <a:r>
              <a:rPr lang="en-US" sz="2400" dirty="0" err="1"/>
              <a:t>elettrico</a:t>
            </a:r>
            <a:r>
              <a:rPr lang="en-US" sz="2400" dirty="0"/>
              <a:t> </a:t>
            </a:r>
            <a:r>
              <a:rPr lang="en-US" sz="2400" dirty="0" err="1"/>
              <a:t>corrisponde</a:t>
            </a:r>
            <a:r>
              <a:rPr lang="en-US" sz="2400" dirty="0"/>
              <a:t> </a:t>
            </a:r>
            <a:r>
              <a:rPr lang="en-US" sz="2400" dirty="0" err="1"/>
              <a:t>alla</a:t>
            </a:r>
            <a:r>
              <a:rPr lang="en-US" sz="2400" dirty="0"/>
              <a:t> parte </a:t>
            </a:r>
            <a:r>
              <a:rPr lang="en-US" sz="2400" dirty="0" err="1"/>
              <a:t>reale</a:t>
            </a:r>
            <a:r>
              <a:rPr lang="en-US" sz="2400" dirty="0"/>
              <a:t> del </a:t>
            </a:r>
            <a:r>
              <a:rPr lang="en-US" sz="2400" dirty="0" err="1"/>
              <a:t>numero</a:t>
            </a:r>
            <a:r>
              <a:rPr lang="en-US" sz="2400" dirty="0"/>
              <a:t> </a:t>
            </a:r>
            <a:r>
              <a:rPr lang="en-US" sz="2400" dirty="0" err="1"/>
              <a:t>complesso</a:t>
            </a:r>
            <a:r>
              <a:rPr lang="en-US" sz="2400" dirty="0"/>
              <a:t>:</a:t>
            </a:r>
          </a:p>
        </p:txBody>
      </p:sp>
      <p:graphicFrame>
        <p:nvGraphicFramePr>
          <p:cNvPr id="2051" name="Object 33"/>
          <p:cNvGraphicFramePr>
            <a:graphicFrameLocks noChangeAspect="1"/>
          </p:cNvGraphicFramePr>
          <p:nvPr/>
        </p:nvGraphicFramePr>
        <p:xfrm>
          <a:off x="1214414" y="2500306"/>
          <a:ext cx="6635750" cy="1468438"/>
        </p:xfrm>
        <a:graphic>
          <a:graphicData uri="http://schemas.openxmlformats.org/presentationml/2006/ole">
            <p:oleObj spid="_x0000_s287747" name="Equazione" r:id="rId3" imgW="5105160" imgH="1130040" progId="Equation.3">
              <p:embed/>
            </p:oleObj>
          </a:graphicData>
        </a:graphic>
      </p:graphicFrame>
      <p:graphicFrame>
        <p:nvGraphicFramePr>
          <p:cNvPr id="287749" name="Object 33"/>
          <p:cNvGraphicFramePr>
            <a:graphicFrameLocks noChangeAspect="1"/>
          </p:cNvGraphicFramePr>
          <p:nvPr/>
        </p:nvGraphicFramePr>
        <p:xfrm>
          <a:off x="3214688" y="1785938"/>
          <a:ext cx="1900237" cy="446087"/>
        </p:xfrm>
        <a:graphic>
          <a:graphicData uri="http://schemas.openxmlformats.org/presentationml/2006/ole">
            <p:oleObj spid="_x0000_s287749" name="Equazione" r:id="rId4" imgW="1460160" imgH="342720" progId="Equation.3">
              <p:embed/>
            </p:oleObj>
          </a:graphicData>
        </a:graphic>
      </p:graphicFrame>
      <p:sp>
        <p:nvSpPr>
          <p:cNvPr id="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4144986"/>
            <a:ext cx="7848600" cy="914400"/>
          </a:xfrm>
        </p:spPr>
        <p:txBody>
          <a:bodyPr>
            <a:normAutofit fontScale="92500" lnSpcReduction="20000"/>
          </a:bodyPr>
          <a:lstStyle/>
          <a:p>
            <a:pPr marL="0" indent="0" algn="just" eaLnBrk="1" hangingPunct="1">
              <a:lnSpc>
                <a:spcPct val="90000"/>
              </a:lnSpc>
              <a:buNone/>
            </a:pPr>
            <a:r>
              <a:rPr lang="en-US" sz="2600" dirty="0" smtClean="0">
                <a:latin typeface="Times"/>
              </a:rPr>
              <a:t>In </a:t>
            </a:r>
            <a:r>
              <a:rPr lang="en-US" sz="2600" dirty="0" err="1" smtClean="0">
                <a:latin typeface="Times"/>
              </a:rPr>
              <a:t>questo</a:t>
            </a:r>
            <a:r>
              <a:rPr lang="en-US" sz="2600" dirty="0" smtClean="0">
                <a:latin typeface="Times"/>
              </a:rPr>
              <a:t> </a:t>
            </a:r>
            <a:r>
              <a:rPr lang="en-US" sz="2600" dirty="0" err="1" smtClean="0">
                <a:latin typeface="Times"/>
              </a:rPr>
              <a:t>modo</a:t>
            </a:r>
            <a:r>
              <a:rPr lang="en-US" sz="2600" dirty="0" smtClean="0">
                <a:latin typeface="Times"/>
              </a:rPr>
              <a:t> la </a:t>
            </a:r>
            <a:r>
              <a:rPr lang="en-US" sz="2600" dirty="0" err="1" smtClean="0">
                <a:latin typeface="Times"/>
              </a:rPr>
              <a:t>sovrapposizione</a:t>
            </a:r>
            <a:r>
              <a:rPr lang="en-US" sz="2600" dirty="0" smtClean="0">
                <a:latin typeface="Times"/>
              </a:rPr>
              <a:t> </a:t>
            </a:r>
            <a:r>
              <a:rPr lang="en-US" sz="2600" dirty="0" err="1" smtClean="0">
                <a:latin typeface="Times"/>
              </a:rPr>
              <a:t>di</a:t>
            </a:r>
            <a:r>
              <a:rPr lang="en-US" sz="2600" dirty="0" smtClean="0">
                <a:latin typeface="Times"/>
              </a:rPr>
              <a:t> due </a:t>
            </a:r>
            <a:r>
              <a:rPr lang="en-US" sz="2600" dirty="0" err="1" smtClean="0">
                <a:latin typeface="Times"/>
              </a:rPr>
              <a:t>onde</a:t>
            </a:r>
            <a:r>
              <a:rPr lang="en-US" sz="2600" dirty="0" smtClean="0">
                <a:latin typeface="Times"/>
              </a:rPr>
              <a:t> </a:t>
            </a:r>
            <a:r>
              <a:rPr lang="en-US" sz="2600" dirty="0" err="1" smtClean="0">
                <a:latin typeface="Times"/>
              </a:rPr>
              <a:t>si</a:t>
            </a:r>
            <a:r>
              <a:rPr lang="en-US" sz="2600" dirty="0" smtClean="0">
                <a:latin typeface="Times"/>
              </a:rPr>
              <a:t> </a:t>
            </a:r>
            <a:r>
              <a:rPr lang="en-US" sz="2600" dirty="0" err="1" smtClean="0">
                <a:latin typeface="Times"/>
              </a:rPr>
              <a:t>esprime</a:t>
            </a:r>
            <a:r>
              <a:rPr lang="en-US" sz="2600" dirty="0" smtClean="0">
                <a:latin typeface="Times"/>
              </a:rPr>
              <a:t> in </a:t>
            </a:r>
            <a:r>
              <a:rPr lang="en-US" sz="2600" dirty="0" err="1" smtClean="0">
                <a:latin typeface="Times"/>
              </a:rPr>
              <a:t>modo</a:t>
            </a:r>
            <a:r>
              <a:rPr lang="en-US" sz="2600" dirty="0" smtClean="0">
                <a:latin typeface="Times"/>
              </a:rPr>
              <a:t> molto </a:t>
            </a:r>
            <a:r>
              <a:rPr lang="en-US" sz="2600" dirty="0" err="1" smtClean="0">
                <a:latin typeface="Times"/>
              </a:rPr>
              <a:t>più</a:t>
            </a:r>
            <a:r>
              <a:rPr lang="en-US" sz="2600" dirty="0" smtClean="0">
                <a:latin typeface="Times"/>
              </a:rPr>
              <a:t> </a:t>
            </a:r>
            <a:r>
              <a:rPr lang="en-US" sz="2600" dirty="0" err="1" smtClean="0">
                <a:latin typeface="Times"/>
              </a:rPr>
              <a:t>conciso</a:t>
            </a:r>
            <a:r>
              <a:rPr lang="en-US" sz="2600" dirty="0" smtClean="0">
                <a:latin typeface="Times"/>
              </a:rPr>
              <a:t> (</a:t>
            </a:r>
            <a:r>
              <a:rPr lang="en-US" sz="2600" dirty="0" err="1" smtClean="0">
                <a:latin typeface="Times"/>
              </a:rPr>
              <a:t>trascurando</a:t>
            </a:r>
            <a:r>
              <a:rPr lang="en-US" sz="2600" dirty="0" smtClean="0">
                <a:latin typeface="Times"/>
              </a:rPr>
              <a:t> in </a:t>
            </a:r>
            <a:r>
              <a:rPr lang="en-US" sz="2600" dirty="0" err="1" smtClean="0">
                <a:latin typeface="Times"/>
              </a:rPr>
              <a:t>genere</a:t>
            </a:r>
            <a:r>
              <a:rPr lang="en-US" sz="2600" dirty="0" smtClean="0">
                <a:latin typeface="Times"/>
              </a:rPr>
              <a:t> </a:t>
            </a:r>
            <a:r>
              <a:rPr lang="en-US" sz="2600" dirty="0" err="1" smtClean="0">
                <a:latin typeface="Times"/>
              </a:rPr>
              <a:t>di</a:t>
            </a:r>
            <a:r>
              <a:rPr lang="en-US" sz="2600" dirty="0" smtClean="0">
                <a:latin typeface="Times"/>
              </a:rPr>
              <a:t> </a:t>
            </a:r>
            <a:r>
              <a:rPr lang="en-US" sz="2600" dirty="0" err="1" smtClean="0">
                <a:latin typeface="Times"/>
              </a:rPr>
              <a:t>scrivere</a:t>
            </a:r>
            <a:r>
              <a:rPr lang="en-US" sz="2600" dirty="0" smtClean="0">
                <a:latin typeface="Times"/>
              </a:rPr>
              <a:t> </a:t>
            </a:r>
            <a:r>
              <a:rPr lang="en-US" sz="2600" dirty="0" err="1" smtClean="0">
                <a:latin typeface="Times"/>
              </a:rPr>
              <a:t>esplicitamente</a:t>
            </a:r>
            <a:r>
              <a:rPr lang="en-US" sz="2600" dirty="0" smtClean="0">
                <a:latin typeface="Times"/>
              </a:rPr>
              <a:t> </a:t>
            </a:r>
            <a:r>
              <a:rPr lang="en-US" sz="2600" dirty="0" err="1" smtClean="0">
                <a:latin typeface="Times"/>
              </a:rPr>
              <a:t>che</a:t>
            </a:r>
            <a:r>
              <a:rPr lang="en-US" sz="2600" dirty="0" smtClean="0">
                <a:latin typeface="Times"/>
              </a:rPr>
              <a:t> </a:t>
            </a:r>
            <a:r>
              <a:rPr lang="en-US" sz="2600" dirty="0" err="1" smtClean="0">
                <a:latin typeface="Times"/>
              </a:rPr>
              <a:t>si</a:t>
            </a:r>
            <a:r>
              <a:rPr lang="en-US" sz="2600" dirty="0" smtClean="0">
                <a:latin typeface="Times"/>
              </a:rPr>
              <a:t> </a:t>
            </a:r>
            <a:r>
              <a:rPr lang="en-US" sz="2600" dirty="0" err="1" smtClean="0">
                <a:latin typeface="Times"/>
              </a:rPr>
              <a:t>considera</a:t>
            </a:r>
            <a:r>
              <a:rPr lang="en-US" sz="2600" dirty="0" smtClean="0">
                <a:latin typeface="Times"/>
              </a:rPr>
              <a:t> solo la parte </a:t>
            </a:r>
            <a:r>
              <a:rPr lang="en-US" sz="2600" dirty="0" err="1" smtClean="0">
                <a:latin typeface="Times"/>
              </a:rPr>
              <a:t>reale</a:t>
            </a:r>
            <a:r>
              <a:rPr lang="en-US" sz="2600" dirty="0" smtClean="0">
                <a:latin typeface="Times"/>
              </a:rPr>
              <a:t>):</a:t>
            </a:r>
          </a:p>
          <a:p>
            <a:pPr marL="287338" indent="-287338" eaLnBrk="1" hangingPunct="1">
              <a:lnSpc>
                <a:spcPct val="90000"/>
              </a:lnSpc>
              <a:buFontTx/>
              <a:buNone/>
            </a:pPr>
            <a:endParaRPr lang="it-IT" sz="2000" dirty="0" smtClean="0">
              <a:latin typeface="Times"/>
            </a:endParaRPr>
          </a:p>
        </p:txBody>
      </p:sp>
      <p:graphicFrame>
        <p:nvGraphicFramePr>
          <p:cNvPr id="12" name="Object 6"/>
          <p:cNvGraphicFramePr>
            <a:graphicFrameLocks noChangeAspect="1"/>
          </p:cNvGraphicFramePr>
          <p:nvPr/>
        </p:nvGraphicFramePr>
        <p:xfrm>
          <a:off x="1200172" y="5572140"/>
          <a:ext cx="6586538" cy="942975"/>
        </p:xfrm>
        <a:graphic>
          <a:graphicData uri="http://schemas.openxmlformats.org/presentationml/2006/ole">
            <p:oleObj spid="_x0000_s287750" name="Equazione" r:id="rId5" imgW="5054400" imgH="7236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48"/>
          <p:cNvSpPr>
            <a:spLocks noChangeArrowheads="1"/>
          </p:cNvSpPr>
          <p:nvPr/>
        </p:nvSpPr>
        <p:spPr bwMode="auto">
          <a:xfrm rot="5400000">
            <a:off x="7124700" y="1790700"/>
            <a:ext cx="1752600" cy="1524000"/>
          </a:xfrm>
          <a:custGeom>
            <a:avLst/>
            <a:gdLst>
              <a:gd name="T0" fmla="*/ 1649391 w 21600"/>
              <a:gd name="T1" fmla="*/ 762000 h 21600"/>
              <a:gd name="T2" fmla="*/ 876300 w 21600"/>
              <a:gd name="T3" fmla="*/ 1524000 h 21600"/>
              <a:gd name="T4" fmla="*/ 103209 w 21600"/>
              <a:gd name="T5" fmla="*/ 762000 h 21600"/>
              <a:gd name="T6" fmla="*/ 876300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3072 w 21600"/>
              <a:gd name="T13" fmla="*/ 3072 h 21600"/>
              <a:gd name="T14" fmla="*/ 18528 w 21600"/>
              <a:gd name="T15" fmla="*/ 18528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543" y="21600"/>
                </a:lnTo>
                <a:lnTo>
                  <a:pt x="19057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"/>
          </a:xfrm>
          <a:noFill/>
        </p:spPr>
        <p:txBody>
          <a:bodyPr>
            <a:normAutofit fontScale="90000"/>
          </a:bodyPr>
          <a:lstStyle/>
          <a:p>
            <a:pPr eaLnBrk="1" hangingPunct="1"/>
            <a:r>
              <a:rPr lang="it-IT" smtClean="0"/>
              <a:t>La diffrazione della radiazione</a:t>
            </a:r>
          </a:p>
        </p:txBody>
      </p:sp>
      <p:sp>
        <p:nvSpPr>
          <p:cNvPr id="18436" name="Text Box 26"/>
          <p:cNvSpPr txBox="1">
            <a:spLocks noChangeArrowheads="1"/>
          </p:cNvSpPr>
          <p:nvPr/>
        </p:nvSpPr>
        <p:spPr bwMode="auto">
          <a:xfrm>
            <a:off x="288925" y="1050925"/>
            <a:ext cx="847407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/>
              <a:t>Per oggetti di </a:t>
            </a:r>
            <a:r>
              <a:rPr lang="it-IT" b="1"/>
              <a:t>dimensione d&gt;&gt;</a:t>
            </a:r>
            <a:r>
              <a:rPr lang="it-IT" b="1">
                <a:latin typeface="Symbol" pitchFamily="18" charset="2"/>
              </a:rPr>
              <a:t>l</a:t>
            </a:r>
            <a:r>
              <a:rPr lang="it-IT"/>
              <a:t> vale l’ottica geometrica (la luce si propaga in linea retta).</a:t>
            </a:r>
          </a:p>
        </p:txBody>
      </p:sp>
      <p:sp>
        <p:nvSpPr>
          <p:cNvPr id="18437" name="Text Box 27"/>
          <p:cNvSpPr txBox="1">
            <a:spLocks noChangeArrowheads="1"/>
          </p:cNvSpPr>
          <p:nvPr/>
        </p:nvSpPr>
        <p:spPr bwMode="auto">
          <a:xfrm>
            <a:off x="304800" y="3581400"/>
            <a:ext cx="847407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/>
              <a:t>Oggetti di </a:t>
            </a:r>
            <a:r>
              <a:rPr lang="it-IT" b="1"/>
              <a:t>dimensione paragonabile a </a:t>
            </a:r>
            <a:r>
              <a:rPr lang="it-IT" b="1">
                <a:latin typeface="Symbol" pitchFamily="18" charset="2"/>
              </a:rPr>
              <a:t>l</a:t>
            </a:r>
            <a:r>
              <a:rPr lang="it-IT"/>
              <a:t> diffrangono la radiazione in tutte le direzioni.</a:t>
            </a:r>
          </a:p>
        </p:txBody>
      </p:sp>
      <p:sp>
        <p:nvSpPr>
          <p:cNvPr id="18438" name="Line 32"/>
          <p:cNvSpPr>
            <a:spLocks noChangeShapeType="1"/>
          </p:cNvSpPr>
          <p:nvPr/>
        </p:nvSpPr>
        <p:spPr bwMode="auto">
          <a:xfrm>
            <a:off x="1524000" y="2133600"/>
            <a:ext cx="3048000" cy="0"/>
          </a:xfrm>
          <a:prstGeom prst="line">
            <a:avLst/>
          </a:prstGeom>
          <a:noFill/>
          <a:ln w="9525">
            <a:solidFill>
              <a:srgbClr val="FF7518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18439" name="Line 41"/>
          <p:cNvSpPr>
            <a:spLocks noChangeShapeType="1"/>
          </p:cNvSpPr>
          <p:nvPr/>
        </p:nvSpPr>
        <p:spPr bwMode="auto">
          <a:xfrm>
            <a:off x="1524000" y="2438400"/>
            <a:ext cx="3048000" cy="0"/>
          </a:xfrm>
          <a:prstGeom prst="line">
            <a:avLst/>
          </a:prstGeom>
          <a:noFill/>
          <a:ln w="9525">
            <a:solidFill>
              <a:srgbClr val="FF7518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18440" name="Line 42"/>
          <p:cNvSpPr>
            <a:spLocks noChangeShapeType="1"/>
          </p:cNvSpPr>
          <p:nvPr/>
        </p:nvSpPr>
        <p:spPr bwMode="auto">
          <a:xfrm>
            <a:off x="1447800" y="2590800"/>
            <a:ext cx="6553200" cy="0"/>
          </a:xfrm>
          <a:prstGeom prst="line">
            <a:avLst/>
          </a:prstGeom>
          <a:noFill/>
          <a:ln w="9525">
            <a:solidFill>
              <a:srgbClr val="FF7518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18441" name="Line 43"/>
          <p:cNvSpPr>
            <a:spLocks noChangeShapeType="1"/>
          </p:cNvSpPr>
          <p:nvPr/>
        </p:nvSpPr>
        <p:spPr bwMode="auto">
          <a:xfrm>
            <a:off x="1447800" y="2743200"/>
            <a:ext cx="3200400" cy="0"/>
          </a:xfrm>
          <a:prstGeom prst="line">
            <a:avLst/>
          </a:prstGeom>
          <a:noFill/>
          <a:ln w="9525">
            <a:solidFill>
              <a:srgbClr val="FF7518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18442" name="Line 44"/>
          <p:cNvSpPr>
            <a:spLocks noChangeShapeType="1"/>
          </p:cNvSpPr>
          <p:nvPr/>
        </p:nvSpPr>
        <p:spPr bwMode="auto">
          <a:xfrm>
            <a:off x="1295400" y="2895600"/>
            <a:ext cx="3276600" cy="0"/>
          </a:xfrm>
          <a:prstGeom prst="line">
            <a:avLst/>
          </a:prstGeom>
          <a:noFill/>
          <a:ln w="9525">
            <a:solidFill>
              <a:srgbClr val="FF7518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18443" name="Line 45"/>
          <p:cNvSpPr>
            <a:spLocks noChangeShapeType="1"/>
          </p:cNvSpPr>
          <p:nvPr/>
        </p:nvSpPr>
        <p:spPr bwMode="auto">
          <a:xfrm>
            <a:off x="1295400" y="3048000"/>
            <a:ext cx="3352800" cy="0"/>
          </a:xfrm>
          <a:prstGeom prst="line">
            <a:avLst/>
          </a:prstGeom>
          <a:noFill/>
          <a:ln w="9525">
            <a:solidFill>
              <a:srgbClr val="FF7518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18444" name="Line 40"/>
          <p:cNvSpPr>
            <a:spLocks noChangeShapeType="1"/>
          </p:cNvSpPr>
          <p:nvPr/>
        </p:nvSpPr>
        <p:spPr bwMode="auto">
          <a:xfrm>
            <a:off x="1524000" y="2286000"/>
            <a:ext cx="3048000" cy="0"/>
          </a:xfrm>
          <a:prstGeom prst="line">
            <a:avLst/>
          </a:prstGeom>
          <a:noFill/>
          <a:ln w="9525">
            <a:solidFill>
              <a:srgbClr val="FF7518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18445" name="Rectangle 30"/>
          <p:cNvSpPr>
            <a:spLocks noChangeArrowheads="1"/>
          </p:cNvSpPr>
          <p:nvPr/>
        </p:nvSpPr>
        <p:spPr bwMode="auto">
          <a:xfrm>
            <a:off x="4572000" y="1905000"/>
            <a:ext cx="762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18446" name="Rectangle 31"/>
          <p:cNvSpPr>
            <a:spLocks noChangeArrowheads="1"/>
          </p:cNvSpPr>
          <p:nvPr/>
        </p:nvSpPr>
        <p:spPr bwMode="auto">
          <a:xfrm>
            <a:off x="4572000" y="2667000"/>
            <a:ext cx="762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grpSp>
        <p:nvGrpSpPr>
          <p:cNvPr id="2" name="Group 33"/>
          <p:cNvGrpSpPr>
            <a:grpSpLocks/>
          </p:cNvGrpSpPr>
          <p:nvPr/>
        </p:nvGrpSpPr>
        <p:grpSpPr bwMode="auto">
          <a:xfrm>
            <a:off x="914400" y="2057400"/>
            <a:ext cx="685800" cy="990600"/>
            <a:chOff x="1008" y="1488"/>
            <a:chExt cx="240" cy="384"/>
          </a:xfrm>
        </p:grpSpPr>
        <p:sp>
          <p:nvSpPr>
            <p:cNvPr id="18474" name="AutoShape 34"/>
            <p:cNvSpPr>
              <a:spLocks noChangeArrowheads="1"/>
            </p:cNvSpPr>
            <p:nvPr/>
          </p:nvSpPr>
          <p:spPr bwMode="auto">
            <a:xfrm>
              <a:off x="1056" y="1680"/>
              <a:ext cx="144" cy="144"/>
            </a:xfrm>
            <a:custGeom>
              <a:avLst/>
              <a:gdLst>
                <a:gd name="T0" fmla="*/ 126 w 21600"/>
                <a:gd name="T1" fmla="*/ 72 h 21600"/>
                <a:gd name="T2" fmla="*/ 72 w 21600"/>
                <a:gd name="T3" fmla="*/ 144 h 21600"/>
                <a:gd name="T4" fmla="*/ 18 w 21600"/>
                <a:gd name="T5" fmla="*/ 72 h 21600"/>
                <a:gd name="T6" fmla="*/ 72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00 w 21600"/>
                <a:gd name="T13" fmla="*/ 4500 h 21600"/>
                <a:gd name="T14" fmla="*/ 17100 w 21600"/>
                <a:gd name="T15" fmla="*/ 171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8475" name="Oval 35"/>
            <p:cNvSpPr>
              <a:spLocks noChangeArrowheads="1"/>
            </p:cNvSpPr>
            <p:nvPr/>
          </p:nvSpPr>
          <p:spPr bwMode="auto">
            <a:xfrm>
              <a:off x="1008" y="1488"/>
              <a:ext cx="240" cy="240"/>
            </a:xfrm>
            <a:prstGeom prst="ellipse">
              <a:avLst/>
            </a:prstGeom>
            <a:solidFill>
              <a:srgbClr val="E6E658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8476" name="Line 36"/>
            <p:cNvSpPr>
              <a:spLocks noChangeShapeType="1"/>
            </p:cNvSpPr>
            <p:nvPr/>
          </p:nvSpPr>
          <p:spPr bwMode="auto">
            <a:xfrm flipH="1" flipV="1">
              <a:off x="1056" y="1632"/>
              <a:ext cx="48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8477" name="Line 37"/>
            <p:cNvSpPr>
              <a:spLocks noChangeShapeType="1"/>
            </p:cNvSpPr>
            <p:nvPr/>
          </p:nvSpPr>
          <p:spPr bwMode="auto">
            <a:xfrm flipV="1">
              <a:off x="1152" y="1632"/>
              <a:ext cx="48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8478" name="Freeform 38"/>
            <p:cNvSpPr>
              <a:spLocks/>
            </p:cNvSpPr>
            <p:nvPr/>
          </p:nvSpPr>
          <p:spPr bwMode="auto">
            <a:xfrm>
              <a:off x="1060" y="1601"/>
              <a:ext cx="132" cy="35"/>
            </a:xfrm>
            <a:custGeom>
              <a:avLst/>
              <a:gdLst>
                <a:gd name="T0" fmla="*/ 0 w 132"/>
                <a:gd name="T1" fmla="*/ 31 h 35"/>
                <a:gd name="T2" fmla="*/ 36 w 132"/>
                <a:gd name="T3" fmla="*/ 19 h 35"/>
                <a:gd name="T4" fmla="*/ 88 w 132"/>
                <a:gd name="T5" fmla="*/ 35 h 35"/>
                <a:gd name="T6" fmla="*/ 132 w 132"/>
                <a:gd name="T7" fmla="*/ 23 h 3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32"/>
                <a:gd name="T13" fmla="*/ 0 h 35"/>
                <a:gd name="T14" fmla="*/ 132 w 132"/>
                <a:gd name="T15" fmla="*/ 35 h 3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32" h="35">
                  <a:moveTo>
                    <a:pt x="0" y="31"/>
                  </a:moveTo>
                  <a:cubicBezTo>
                    <a:pt x="27" y="12"/>
                    <a:pt x="14" y="11"/>
                    <a:pt x="36" y="19"/>
                  </a:cubicBezTo>
                  <a:cubicBezTo>
                    <a:pt x="66" y="0"/>
                    <a:pt x="69" y="7"/>
                    <a:pt x="88" y="35"/>
                  </a:cubicBezTo>
                  <a:cubicBezTo>
                    <a:pt x="102" y="31"/>
                    <a:pt x="116" y="23"/>
                    <a:pt x="132" y="23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8479" name="AutoShape 39"/>
            <p:cNvSpPr>
              <a:spLocks noChangeArrowheads="1"/>
            </p:cNvSpPr>
            <p:nvPr/>
          </p:nvSpPr>
          <p:spPr bwMode="auto">
            <a:xfrm>
              <a:off x="1104" y="1824"/>
              <a:ext cx="48" cy="48"/>
            </a:xfrm>
            <a:custGeom>
              <a:avLst/>
              <a:gdLst>
                <a:gd name="T0" fmla="*/ 42 w 21600"/>
                <a:gd name="T1" fmla="*/ 24 h 21600"/>
                <a:gd name="T2" fmla="*/ 24 w 21600"/>
                <a:gd name="T3" fmla="*/ 48 h 21600"/>
                <a:gd name="T4" fmla="*/ 6 w 21600"/>
                <a:gd name="T5" fmla="*/ 24 h 21600"/>
                <a:gd name="T6" fmla="*/ 24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00 w 21600"/>
                <a:gd name="T13" fmla="*/ 4500 h 21600"/>
                <a:gd name="T14" fmla="*/ 17100 w 21600"/>
                <a:gd name="T15" fmla="*/ 171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</p:grpSp>
      <p:sp>
        <p:nvSpPr>
          <p:cNvPr id="18448" name="AutoShape 49"/>
          <p:cNvSpPr>
            <a:spLocks noChangeArrowheads="1"/>
          </p:cNvSpPr>
          <p:nvPr/>
        </p:nvSpPr>
        <p:spPr bwMode="auto">
          <a:xfrm>
            <a:off x="7924800" y="2514600"/>
            <a:ext cx="152400" cy="152400"/>
          </a:xfrm>
          <a:prstGeom prst="star32">
            <a:avLst>
              <a:gd name="adj" fmla="val 12500"/>
            </a:avLst>
          </a:prstGeom>
          <a:solidFill>
            <a:srgbClr val="FF7518"/>
          </a:solidFill>
          <a:ln w="9525">
            <a:solidFill>
              <a:srgbClr val="FF7518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18449" name="AutoShape 50"/>
          <p:cNvSpPr>
            <a:spLocks noChangeArrowheads="1"/>
          </p:cNvSpPr>
          <p:nvPr/>
        </p:nvSpPr>
        <p:spPr bwMode="auto">
          <a:xfrm rot="5400000">
            <a:off x="7048500" y="4381500"/>
            <a:ext cx="1752600" cy="1524000"/>
          </a:xfrm>
          <a:custGeom>
            <a:avLst/>
            <a:gdLst>
              <a:gd name="T0" fmla="*/ 1649391 w 21600"/>
              <a:gd name="T1" fmla="*/ 762000 h 21600"/>
              <a:gd name="T2" fmla="*/ 876300 w 21600"/>
              <a:gd name="T3" fmla="*/ 1524000 h 21600"/>
              <a:gd name="T4" fmla="*/ 103209 w 21600"/>
              <a:gd name="T5" fmla="*/ 762000 h 21600"/>
              <a:gd name="T6" fmla="*/ 876300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3072 w 21600"/>
              <a:gd name="T13" fmla="*/ 3072 h 21600"/>
              <a:gd name="T14" fmla="*/ 18528 w 21600"/>
              <a:gd name="T15" fmla="*/ 18528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543" y="21600"/>
                </a:lnTo>
                <a:lnTo>
                  <a:pt x="19057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18450" name="Line 51"/>
          <p:cNvSpPr>
            <a:spLocks noChangeShapeType="1"/>
          </p:cNvSpPr>
          <p:nvPr/>
        </p:nvSpPr>
        <p:spPr bwMode="auto">
          <a:xfrm>
            <a:off x="1447800" y="4724400"/>
            <a:ext cx="3048000" cy="0"/>
          </a:xfrm>
          <a:prstGeom prst="line">
            <a:avLst/>
          </a:prstGeom>
          <a:noFill/>
          <a:ln w="9525">
            <a:solidFill>
              <a:srgbClr val="FF7518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18451" name="Line 52"/>
          <p:cNvSpPr>
            <a:spLocks noChangeShapeType="1"/>
          </p:cNvSpPr>
          <p:nvPr/>
        </p:nvSpPr>
        <p:spPr bwMode="auto">
          <a:xfrm>
            <a:off x="1447800" y="5029200"/>
            <a:ext cx="3048000" cy="0"/>
          </a:xfrm>
          <a:prstGeom prst="line">
            <a:avLst/>
          </a:prstGeom>
          <a:noFill/>
          <a:ln w="9525">
            <a:solidFill>
              <a:srgbClr val="FF7518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18452" name="Line 53"/>
          <p:cNvSpPr>
            <a:spLocks noChangeShapeType="1"/>
          </p:cNvSpPr>
          <p:nvPr/>
        </p:nvSpPr>
        <p:spPr bwMode="auto">
          <a:xfrm>
            <a:off x="1371600" y="5181600"/>
            <a:ext cx="6324600" cy="0"/>
          </a:xfrm>
          <a:prstGeom prst="line">
            <a:avLst/>
          </a:prstGeom>
          <a:noFill/>
          <a:ln w="9525">
            <a:solidFill>
              <a:srgbClr val="FF7518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18453" name="Line 54"/>
          <p:cNvSpPr>
            <a:spLocks noChangeShapeType="1"/>
          </p:cNvSpPr>
          <p:nvPr/>
        </p:nvSpPr>
        <p:spPr bwMode="auto">
          <a:xfrm>
            <a:off x="1371600" y="5334000"/>
            <a:ext cx="3200400" cy="0"/>
          </a:xfrm>
          <a:prstGeom prst="line">
            <a:avLst/>
          </a:prstGeom>
          <a:noFill/>
          <a:ln w="9525">
            <a:solidFill>
              <a:srgbClr val="FF7518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18454" name="Line 55"/>
          <p:cNvSpPr>
            <a:spLocks noChangeShapeType="1"/>
          </p:cNvSpPr>
          <p:nvPr/>
        </p:nvSpPr>
        <p:spPr bwMode="auto">
          <a:xfrm>
            <a:off x="1219200" y="5486400"/>
            <a:ext cx="3276600" cy="0"/>
          </a:xfrm>
          <a:prstGeom prst="line">
            <a:avLst/>
          </a:prstGeom>
          <a:noFill/>
          <a:ln w="9525">
            <a:solidFill>
              <a:srgbClr val="FF7518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18455" name="Line 56"/>
          <p:cNvSpPr>
            <a:spLocks noChangeShapeType="1"/>
          </p:cNvSpPr>
          <p:nvPr/>
        </p:nvSpPr>
        <p:spPr bwMode="auto">
          <a:xfrm>
            <a:off x="1219200" y="5638800"/>
            <a:ext cx="3352800" cy="0"/>
          </a:xfrm>
          <a:prstGeom prst="line">
            <a:avLst/>
          </a:prstGeom>
          <a:noFill/>
          <a:ln w="9525">
            <a:solidFill>
              <a:srgbClr val="FF7518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18456" name="Line 57"/>
          <p:cNvSpPr>
            <a:spLocks noChangeShapeType="1"/>
          </p:cNvSpPr>
          <p:nvPr/>
        </p:nvSpPr>
        <p:spPr bwMode="auto">
          <a:xfrm>
            <a:off x="1447800" y="4876800"/>
            <a:ext cx="3048000" cy="0"/>
          </a:xfrm>
          <a:prstGeom prst="line">
            <a:avLst/>
          </a:prstGeom>
          <a:noFill/>
          <a:ln w="9525">
            <a:solidFill>
              <a:srgbClr val="FF7518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18457" name="Rectangle 58"/>
          <p:cNvSpPr>
            <a:spLocks noChangeArrowheads="1"/>
          </p:cNvSpPr>
          <p:nvPr/>
        </p:nvSpPr>
        <p:spPr bwMode="auto">
          <a:xfrm>
            <a:off x="4495800" y="4495800"/>
            <a:ext cx="762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18458" name="Rectangle 59"/>
          <p:cNvSpPr>
            <a:spLocks noChangeArrowheads="1"/>
          </p:cNvSpPr>
          <p:nvPr/>
        </p:nvSpPr>
        <p:spPr bwMode="auto">
          <a:xfrm>
            <a:off x="4495800" y="5257800"/>
            <a:ext cx="76200" cy="609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grpSp>
        <p:nvGrpSpPr>
          <p:cNvPr id="3" name="Group 60"/>
          <p:cNvGrpSpPr>
            <a:grpSpLocks/>
          </p:cNvGrpSpPr>
          <p:nvPr/>
        </p:nvGrpSpPr>
        <p:grpSpPr bwMode="auto">
          <a:xfrm>
            <a:off x="838200" y="4648200"/>
            <a:ext cx="685800" cy="990600"/>
            <a:chOff x="1008" y="1488"/>
            <a:chExt cx="240" cy="384"/>
          </a:xfrm>
        </p:grpSpPr>
        <p:sp>
          <p:nvSpPr>
            <p:cNvPr id="18468" name="AutoShape 61"/>
            <p:cNvSpPr>
              <a:spLocks noChangeArrowheads="1"/>
            </p:cNvSpPr>
            <p:nvPr/>
          </p:nvSpPr>
          <p:spPr bwMode="auto">
            <a:xfrm>
              <a:off x="1056" y="1680"/>
              <a:ext cx="144" cy="144"/>
            </a:xfrm>
            <a:custGeom>
              <a:avLst/>
              <a:gdLst>
                <a:gd name="T0" fmla="*/ 126 w 21600"/>
                <a:gd name="T1" fmla="*/ 72 h 21600"/>
                <a:gd name="T2" fmla="*/ 72 w 21600"/>
                <a:gd name="T3" fmla="*/ 144 h 21600"/>
                <a:gd name="T4" fmla="*/ 18 w 21600"/>
                <a:gd name="T5" fmla="*/ 72 h 21600"/>
                <a:gd name="T6" fmla="*/ 72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00 w 21600"/>
                <a:gd name="T13" fmla="*/ 4500 h 21600"/>
                <a:gd name="T14" fmla="*/ 17100 w 21600"/>
                <a:gd name="T15" fmla="*/ 171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8469" name="Oval 62"/>
            <p:cNvSpPr>
              <a:spLocks noChangeArrowheads="1"/>
            </p:cNvSpPr>
            <p:nvPr/>
          </p:nvSpPr>
          <p:spPr bwMode="auto">
            <a:xfrm>
              <a:off x="1008" y="1488"/>
              <a:ext cx="240" cy="240"/>
            </a:xfrm>
            <a:prstGeom prst="ellipse">
              <a:avLst/>
            </a:prstGeom>
            <a:solidFill>
              <a:srgbClr val="E6E658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8470" name="Line 63"/>
            <p:cNvSpPr>
              <a:spLocks noChangeShapeType="1"/>
            </p:cNvSpPr>
            <p:nvPr/>
          </p:nvSpPr>
          <p:spPr bwMode="auto">
            <a:xfrm flipH="1" flipV="1">
              <a:off x="1056" y="1632"/>
              <a:ext cx="48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8471" name="Line 64"/>
            <p:cNvSpPr>
              <a:spLocks noChangeShapeType="1"/>
            </p:cNvSpPr>
            <p:nvPr/>
          </p:nvSpPr>
          <p:spPr bwMode="auto">
            <a:xfrm flipV="1">
              <a:off x="1152" y="1632"/>
              <a:ext cx="48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8472" name="Freeform 65"/>
            <p:cNvSpPr>
              <a:spLocks/>
            </p:cNvSpPr>
            <p:nvPr/>
          </p:nvSpPr>
          <p:spPr bwMode="auto">
            <a:xfrm>
              <a:off x="1060" y="1601"/>
              <a:ext cx="132" cy="35"/>
            </a:xfrm>
            <a:custGeom>
              <a:avLst/>
              <a:gdLst>
                <a:gd name="T0" fmla="*/ 0 w 132"/>
                <a:gd name="T1" fmla="*/ 31 h 35"/>
                <a:gd name="T2" fmla="*/ 36 w 132"/>
                <a:gd name="T3" fmla="*/ 19 h 35"/>
                <a:gd name="T4" fmla="*/ 88 w 132"/>
                <a:gd name="T5" fmla="*/ 35 h 35"/>
                <a:gd name="T6" fmla="*/ 132 w 132"/>
                <a:gd name="T7" fmla="*/ 23 h 3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32"/>
                <a:gd name="T13" fmla="*/ 0 h 35"/>
                <a:gd name="T14" fmla="*/ 132 w 132"/>
                <a:gd name="T15" fmla="*/ 35 h 3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32" h="35">
                  <a:moveTo>
                    <a:pt x="0" y="31"/>
                  </a:moveTo>
                  <a:cubicBezTo>
                    <a:pt x="27" y="12"/>
                    <a:pt x="14" y="11"/>
                    <a:pt x="36" y="19"/>
                  </a:cubicBezTo>
                  <a:cubicBezTo>
                    <a:pt x="66" y="0"/>
                    <a:pt x="69" y="7"/>
                    <a:pt x="88" y="35"/>
                  </a:cubicBezTo>
                  <a:cubicBezTo>
                    <a:pt x="102" y="31"/>
                    <a:pt x="116" y="23"/>
                    <a:pt x="132" y="23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18473" name="AutoShape 66"/>
            <p:cNvSpPr>
              <a:spLocks noChangeArrowheads="1"/>
            </p:cNvSpPr>
            <p:nvPr/>
          </p:nvSpPr>
          <p:spPr bwMode="auto">
            <a:xfrm>
              <a:off x="1104" y="1824"/>
              <a:ext cx="48" cy="48"/>
            </a:xfrm>
            <a:custGeom>
              <a:avLst/>
              <a:gdLst>
                <a:gd name="T0" fmla="*/ 42 w 21600"/>
                <a:gd name="T1" fmla="*/ 24 h 21600"/>
                <a:gd name="T2" fmla="*/ 24 w 21600"/>
                <a:gd name="T3" fmla="*/ 48 h 21600"/>
                <a:gd name="T4" fmla="*/ 6 w 21600"/>
                <a:gd name="T5" fmla="*/ 24 h 21600"/>
                <a:gd name="T6" fmla="*/ 24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00 w 21600"/>
                <a:gd name="T13" fmla="*/ 4500 h 21600"/>
                <a:gd name="T14" fmla="*/ 17100 w 21600"/>
                <a:gd name="T15" fmla="*/ 171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</p:grpSp>
      <p:sp>
        <p:nvSpPr>
          <p:cNvPr id="18460" name="AutoShape 67"/>
          <p:cNvSpPr>
            <a:spLocks noChangeArrowheads="1"/>
          </p:cNvSpPr>
          <p:nvPr/>
        </p:nvSpPr>
        <p:spPr bwMode="auto">
          <a:xfrm>
            <a:off x="7315200" y="4495800"/>
            <a:ext cx="1219200" cy="1371600"/>
          </a:xfrm>
          <a:prstGeom prst="star32">
            <a:avLst>
              <a:gd name="adj" fmla="val 12500"/>
            </a:avLst>
          </a:prstGeom>
          <a:solidFill>
            <a:srgbClr val="FF7518"/>
          </a:solidFill>
          <a:ln w="9525">
            <a:solidFill>
              <a:srgbClr val="FF7518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18461" name="Line 68"/>
          <p:cNvSpPr>
            <a:spLocks noChangeShapeType="1"/>
          </p:cNvSpPr>
          <p:nvPr/>
        </p:nvSpPr>
        <p:spPr bwMode="auto">
          <a:xfrm flipV="1">
            <a:off x="4572000" y="4495800"/>
            <a:ext cx="3352800" cy="609600"/>
          </a:xfrm>
          <a:prstGeom prst="line">
            <a:avLst/>
          </a:prstGeom>
          <a:noFill/>
          <a:ln w="9525">
            <a:solidFill>
              <a:srgbClr val="FF7518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18462" name="Line 69"/>
          <p:cNvSpPr>
            <a:spLocks noChangeShapeType="1"/>
          </p:cNvSpPr>
          <p:nvPr/>
        </p:nvSpPr>
        <p:spPr bwMode="auto">
          <a:xfrm>
            <a:off x="4572000" y="5257800"/>
            <a:ext cx="3352800" cy="609600"/>
          </a:xfrm>
          <a:prstGeom prst="line">
            <a:avLst/>
          </a:prstGeom>
          <a:noFill/>
          <a:ln w="9525">
            <a:solidFill>
              <a:srgbClr val="FF7518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18463" name="Line 70"/>
          <p:cNvSpPr>
            <a:spLocks noChangeShapeType="1"/>
          </p:cNvSpPr>
          <p:nvPr/>
        </p:nvSpPr>
        <p:spPr bwMode="auto">
          <a:xfrm flipV="1">
            <a:off x="4572000" y="4876800"/>
            <a:ext cx="3124200" cy="228600"/>
          </a:xfrm>
          <a:prstGeom prst="line">
            <a:avLst/>
          </a:prstGeom>
          <a:noFill/>
          <a:ln w="9525">
            <a:solidFill>
              <a:srgbClr val="FF7518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18464" name="Line 71"/>
          <p:cNvSpPr>
            <a:spLocks noChangeShapeType="1"/>
          </p:cNvSpPr>
          <p:nvPr/>
        </p:nvSpPr>
        <p:spPr bwMode="auto">
          <a:xfrm>
            <a:off x="4572000" y="5257800"/>
            <a:ext cx="3200400" cy="381000"/>
          </a:xfrm>
          <a:prstGeom prst="line">
            <a:avLst/>
          </a:prstGeom>
          <a:noFill/>
          <a:ln w="9525">
            <a:solidFill>
              <a:srgbClr val="FF7518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18465" name="Line 72"/>
          <p:cNvSpPr>
            <a:spLocks noChangeShapeType="1"/>
          </p:cNvSpPr>
          <p:nvPr/>
        </p:nvSpPr>
        <p:spPr bwMode="auto">
          <a:xfrm>
            <a:off x="4572000" y="5181600"/>
            <a:ext cx="2971800" cy="228600"/>
          </a:xfrm>
          <a:prstGeom prst="line">
            <a:avLst/>
          </a:prstGeom>
          <a:noFill/>
          <a:ln w="9525">
            <a:solidFill>
              <a:srgbClr val="FF7518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18466" name="Line 73"/>
          <p:cNvSpPr>
            <a:spLocks noChangeShapeType="1"/>
          </p:cNvSpPr>
          <p:nvPr/>
        </p:nvSpPr>
        <p:spPr bwMode="auto">
          <a:xfrm flipV="1">
            <a:off x="4648200" y="5029200"/>
            <a:ext cx="2895600" cy="152400"/>
          </a:xfrm>
          <a:prstGeom prst="line">
            <a:avLst/>
          </a:prstGeom>
          <a:noFill/>
          <a:ln w="9525">
            <a:solidFill>
              <a:srgbClr val="FF7518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"/>
          </a:xfrm>
          <a:noFill/>
        </p:spPr>
        <p:txBody>
          <a:bodyPr>
            <a:normAutofit fontScale="90000"/>
          </a:bodyPr>
          <a:lstStyle/>
          <a:p>
            <a:pPr eaLnBrk="1" hangingPunct="1"/>
            <a:r>
              <a:rPr lang="it-IT" sz="2400" b="1" dirty="0" smtClean="0"/>
              <a:t>Diffrazione da parte di una serie di centri </a:t>
            </a:r>
            <a:r>
              <a:rPr lang="it-IT" sz="2400" b="1" dirty="0" err="1" smtClean="0"/>
              <a:t>scatteranti</a:t>
            </a:r>
            <a:r>
              <a:rPr lang="it-IT" sz="2400" b="1" dirty="0" smtClean="0"/>
              <a:t> puntiformi </a:t>
            </a:r>
            <a:r>
              <a:rPr lang="it-IT" sz="2400" b="1" dirty="0" err="1" smtClean="0"/>
              <a:t>equispaziati</a:t>
            </a:r>
            <a:endParaRPr lang="it-IT" b="1" dirty="0" smtClean="0"/>
          </a:p>
        </p:txBody>
      </p:sp>
      <p:sp>
        <p:nvSpPr>
          <p:cNvPr id="6149" name="Text Box 3"/>
          <p:cNvSpPr txBox="1">
            <a:spLocks noChangeArrowheads="1"/>
          </p:cNvSpPr>
          <p:nvPr/>
        </p:nvSpPr>
        <p:spPr bwMode="auto">
          <a:xfrm>
            <a:off x="304800" y="762000"/>
            <a:ext cx="8474075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4625" indent="-174625" algn="just">
              <a:buFont typeface="Arial" pitchFamily="34" charset="0"/>
              <a:buChar char="•"/>
            </a:pPr>
            <a:r>
              <a:rPr lang="it-IT" dirty="0"/>
              <a:t>Consideriamo una serie di punti </a:t>
            </a:r>
            <a:r>
              <a:rPr lang="it-IT" dirty="0" err="1" smtClean="0"/>
              <a:t>equispaziati</a:t>
            </a:r>
            <a:r>
              <a:rPr lang="it-IT" dirty="0" smtClean="0"/>
              <a:t> (con passo </a:t>
            </a:r>
            <a:r>
              <a:rPr lang="it-IT" i="1" dirty="0" smtClean="0"/>
              <a:t>a</a:t>
            </a:r>
            <a:r>
              <a:rPr lang="it-IT" dirty="0" smtClean="0"/>
              <a:t>).</a:t>
            </a:r>
          </a:p>
          <a:p>
            <a:pPr marL="174625" indent="-174625" algn="just">
              <a:buFont typeface="Arial" pitchFamily="34" charset="0"/>
              <a:buChar char="•"/>
            </a:pPr>
            <a:r>
              <a:rPr lang="it-IT" dirty="0" smtClean="0"/>
              <a:t>Inviamo su di essi una radiazione monocromatica, incidente </a:t>
            </a:r>
            <a:r>
              <a:rPr lang="it-IT" dirty="0"/>
              <a:t>in modo </a:t>
            </a:r>
            <a:r>
              <a:rPr lang="it-IT" dirty="0" smtClean="0"/>
              <a:t>normale (per semplicità).</a:t>
            </a:r>
          </a:p>
          <a:p>
            <a:pPr marL="174625" indent="-174625" algn="just">
              <a:buFont typeface="Arial" pitchFamily="34" charset="0"/>
              <a:buChar char="•"/>
            </a:pPr>
            <a:r>
              <a:rPr lang="it-IT" dirty="0" smtClean="0"/>
              <a:t>Ognuno dei </a:t>
            </a:r>
            <a:r>
              <a:rPr lang="it-IT" dirty="0" err="1" smtClean="0"/>
              <a:t>puntidiffrange</a:t>
            </a:r>
            <a:r>
              <a:rPr lang="it-IT" dirty="0" smtClean="0"/>
              <a:t> la luce in tutte le direzioni. </a:t>
            </a:r>
          </a:p>
          <a:p>
            <a:pPr marL="174625" indent="-174625" algn="just">
              <a:buFont typeface="Arial" pitchFamily="34" charset="0"/>
              <a:buChar char="•"/>
            </a:pPr>
            <a:r>
              <a:rPr lang="it-IT" dirty="0" smtClean="0"/>
              <a:t>Le radiazioni </a:t>
            </a:r>
            <a:r>
              <a:rPr lang="it-IT" dirty="0" err="1" smtClean="0"/>
              <a:t>diffratte</a:t>
            </a:r>
            <a:r>
              <a:rPr lang="it-IT" dirty="0" smtClean="0"/>
              <a:t> da ciascuno dei punti interferiscono.</a:t>
            </a:r>
          </a:p>
          <a:p>
            <a:pPr marL="174625" indent="-174625" algn="just">
              <a:buFont typeface="Arial" pitchFamily="34" charset="0"/>
              <a:buChar char="•"/>
            </a:pPr>
            <a:r>
              <a:rPr lang="it-IT" dirty="0" smtClean="0"/>
              <a:t>L’interferenza dipende dalla direzione di propagazione. </a:t>
            </a:r>
          </a:p>
          <a:p>
            <a:pPr marL="174625" indent="-174625" algn="just">
              <a:buFont typeface="Arial" pitchFamily="34" charset="0"/>
              <a:buChar char="•"/>
            </a:pPr>
            <a:r>
              <a:rPr lang="it-IT" dirty="0" smtClean="0"/>
              <a:t>Calcoliamo il campo elettrico totale ad un angolo </a:t>
            </a:r>
            <a:r>
              <a:rPr lang="it-IT" dirty="0" smtClean="0">
                <a:latin typeface="Symbol" pitchFamily="18" charset="2"/>
              </a:rPr>
              <a:t>q</a:t>
            </a:r>
            <a:r>
              <a:rPr lang="it-IT" dirty="0" smtClean="0"/>
              <a:t> rispetto alla direzione incidente</a:t>
            </a:r>
          </a:p>
          <a:p>
            <a:pPr marL="174625" indent="-174625" algn="just">
              <a:buFont typeface="Arial" pitchFamily="34" charset="0"/>
              <a:buChar char="•"/>
            </a:pPr>
            <a:endParaRPr lang="it-IT" sz="1800" dirty="0"/>
          </a:p>
        </p:txBody>
      </p:sp>
      <p:sp>
        <p:nvSpPr>
          <p:cNvPr id="6152" name="Line 24"/>
          <p:cNvSpPr>
            <a:spLocks noChangeShapeType="1"/>
          </p:cNvSpPr>
          <p:nvPr/>
        </p:nvSpPr>
        <p:spPr bwMode="auto">
          <a:xfrm flipV="1">
            <a:off x="5459133" y="5286388"/>
            <a:ext cx="2470453" cy="18118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6153" name="Text Box 26"/>
          <p:cNvSpPr txBox="1">
            <a:spLocks noChangeArrowheads="1"/>
          </p:cNvSpPr>
          <p:nvPr/>
        </p:nvSpPr>
        <p:spPr bwMode="auto">
          <a:xfrm>
            <a:off x="6143636" y="4714884"/>
            <a:ext cx="42511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3600" dirty="0">
                <a:latin typeface="Symbol" pitchFamily="18" charset="2"/>
              </a:rPr>
              <a:t>q</a:t>
            </a:r>
          </a:p>
        </p:txBody>
      </p:sp>
      <p:sp>
        <p:nvSpPr>
          <p:cNvPr id="6154" name="Text Box 29"/>
          <p:cNvSpPr txBox="1">
            <a:spLocks noChangeArrowheads="1"/>
          </p:cNvSpPr>
          <p:nvPr/>
        </p:nvSpPr>
        <p:spPr bwMode="auto">
          <a:xfrm>
            <a:off x="5289398" y="4773051"/>
            <a:ext cx="38664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3200" b="1" dirty="0">
                <a:solidFill>
                  <a:srgbClr val="1822CD"/>
                </a:solidFill>
              </a:rPr>
              <a:t>a</a:t>
            </a:r>
            <a:endParaRPr lang="it-IT" sz="3200" dirty="0"/>
          </a:p>
        </p:txBody>
      </p:sp>
      <p:sp>
        <p:nvSpPr>
          <p:cNvPr id="6155" name="Line 49"/>
          <p:cNvSpPr>
            <a:spLocks noChangeShapeType="1"/>
          </p:cNvSpPr>
          <p:nvPr/>
        </p:nvSpPr>
        <p:spPr bwMode="auto">
          <a:xfrm>
            <a:off x="928662" y="4387848"/>
            <a:ext cx="4446651" cy="0"/>
          </a:xfrm>
          <a:prstGeom prst="line">
            <a:avLst/>
          </a:prstGeom>
          <a:noFill/>
          <a:ln w="9525">
            <a:solidFill>
              <a:srgbClr val="FF7518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6156" name="Line 50"/>
          <p:cNvSpPr>
            <a:spLocks noChangeShapeType="1"/>
          </p:cNvSpPr>
          <p:nvPr/>
        </p:nvSpPr>
        <p:spPr bwMode="auto">
          <a:xfrm>
            <a:off x="928662" y="4860006"/>
            <a:ext cx="4446651" cy="0"/>
          </a:xfrm>
          <a:prstGeom prst="line">
            <a:avLst/>
          </a:prstGeom>
          <a:noFill/>
          <a:ln w="9525">
            <a:solidFill>
              <a:srgbClr val="FF7518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6157" name="Line 51"/>
          <p:cNvSpPr>
            <a:spLocks noChangeShapeType="1"/>
          </p:cNvSpPr>
          <p:nvPr/>
        </p:nvSpPr>
        <p:spPr bwMode="auto">
          <a:xfrm>
            <a:off x="928662" y="5334139"/>
            <a:ext cx="4446651" cy="0"/>
          </a:xfrm>
          <a:prstGeom prst="line">
            <a:avLst/>
          </a:prstGeom>
          <a:noFill/>
          <a:ln w="9525">
            <a:solidFill>
              <a:srgbClr val="FF7518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6158" name="Line 52"/>
          <p:cNvSpPr>
            <a:spLocks noChangeShapeType="1"/>
          </p:cNvSpPr>
          <p:nvPr/>
        </p:nvSpPr>
        <p:spPr bwMode="auto">
          <a:xfrm>
            <a:off x="928662" y="5808272"/>
            <a:ext cx="4446651" cy="0"/>
          </a:xfrm>
          <a:prstGeom prst="line">
            <a:avLst/>
          </a:prstGeom>
          <a:noFill/>
          <a:ln w="9525">
            <a:solidFill>
              <a:srgbClr val="FF7518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6159" name="Line 53"/>
          <p:cNvSpPr>
            <a:spLocks noChangeShapeType="1"/>
          </p:cNvSpPr>
          <p:nvPr/>
        </p:nvSpPr>
        <p:spPr bwMode="auto">
          <a:xfrm>
            <a:off x="928662" y="6282406"/>
            <a:ext cx="4446651" cy="0"/>
          </a:xfrm>
          <a:prstGeom prst="line">
            <a:avLst/>
          </a:prstGeom>
          <a:noFill/>
          <a:ln w="9525">
            <a:solidFill>
              <a:srgbClr val="FF7518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6160" name="AutoShape 41"/>
          <p:cNvSpPr>
            <a:spLocks noChangeArrowheads="1"/>
          </p:cNvSpPr>
          <p:nvPr/>
        </p:nvSpPr>
        <p:spPr bwMode="auto">
          <a:xfrm>
            <a:off x="5245392" y="4318704"/>
            <a:ext cx="171831" cy="156069"/>
          </a:xfrm>
          <a:prstGeom prst="star32">
            <a:avLst>
              <a:gd name="adj" fmla="val 50000"/>
            </a:avLst>
          </a:prstGeom>
          <a:solidFill>
            <a:schemeClr val="hlink"/>
          </a:solidFill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6161" name="AutoShape 43"/>
          <p:cNvSpPr>
            <a:spLocks noChangeArrowheads="1"/>
          </p:cNvSpPr>
          <p:nvPr/>
        </p:nvSpPr>
        <p:spPr bwMode="auto">
          <a:xfrm>
            <a:off x="5245392" y="4792837"/>
            <a:ext cx="171831" cy="154093"/>
          </a:xfrm>
          <a:prstGeom prst="star32">
            <a:avLst>
              <a:gd name="adj" fmla="val 50000"/>
            </a:avLst>
          </a:prstGeom>
          <a:solidFill>
            <a:schemeClr val="hlink"/>
          </a:solidFill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6162" name="AutoShape 45"/>
          <p:cNvSpPr>
            <a:spLocks noChangeArrowheads="1"/>
          </p:cNvSpPr>
          <p:nvPr/>
        </p:nvSpPr>
        <p:spPr bwMode="auto">
          <a:xfrm>
            <a:off x="5245392" y="5266970"/>
            <a:ext cx="171831" cy="154093"/>
          </a:xfrm>
          <a:prstGeom prst="star32">
            <a:avLst>
              <a:gd name="adj" fmla="val 50000"/>
            </a:avLst>
          </a:prstGeom>
          <a:solidFill>
            <a:schemeClr val="hlink"/>
          </a:solidFill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6163" name="AutoShape 46"/>
          <p:cNvSpPr>
            <a:spLocks noChangeArrowheads="1"/>
          </p:cNvSpPr>
          <p:nvPr/>
        </p:nvSpPr>
        <p:spPr bwMode="auto">
          <a:xfrm>
            <a:off x="5245392" y="5741104"/>
            <a:ext cx="171831" cy="154093"/>
          </a:xfrm>
          <a:prstGeom prst="star32">
            <a:avLst>
              <a:gd name="adj" fmla="val 50000"/>
            </a:avLst>
          </a:prstGeom>
          <a:solidFill>
            <a:schemeClr val="hlink"/>
          </a:solidFill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6164" name="AutoShape 47"/>
          <p:cNvSpPr>
            <a:spLocks noChangeArrowheads="1"/>
          </p:cNvSpPr>
          <p:nvPr/>
        </p:nvSpPr>
        <p:spPr bwMode="auto">
          <a:xfrm>
            <a:off x="5245392" y="6213261"/>
            <a:ext cx="171831" cy="156069"/>
          </a:xfrm>
          <a:prstGeom prst="star32">
            <a:avLst>
              <a:gd name="adj" fmla="val 50000"/>
            </a:avLst>
          </a:prstGeom>
          <a:solidFill>
            <a:schemeClr val="hlink"/>
          </a:solidFill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6165" name="Line 57"/>
          <p:cNvSpPr>
            <a:spLocks noChangeShapeType="1"/>
          </p:cNvSpPr>
          <p:nvPr/>
        </p:nvSpPr>
        <p:spPr bwMode="auto">
          <a:xfrm flipV="1">
            <a:off x="5375313" y="3295366"/>
            <a:ext cx="2051495" cy="1082604"/>
          </a:xfrm>
          <a:prstGeom prst="line">
            <a:avLst/>
          </a:prstGeom>
          <a:noFill/>
          <a:ln w="9525">
            <a:solidFill>
              <a:srgbClr val="FF9218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6166" name="Line 58"/>
          <p:cNvSpPr>
            <a:spLocks noChangeShapeType="1"/>
          </p:cNvSpPr>
          <p:nvPr/>
        </p:nvSpPr>
        <p:spPr bwMode="auto">
          <a:xfrm flipV="1">
            <a:off x="5375313" y="3603552"/>
            <a:ext cx="2307146" cy="1238673"/>
          </a:xfrm>
          <a:prstGeom prst="line">
            <a:avLst/>
          </a:prstGeom>
          <a:noFill/>
          <a:ln w="9525">
            <a:solidFill>
              <a:srgbClr val="FF9218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6167" name="Line 59"/>
          <p:cNvSpPr>
            <a:spLocks noChangeShapeType="1"/>
          </p:cNvSpPr>
          <p:nvPr/>
        </p:nvSpPr>
        <p:spPr bwMode="auto">
          <a:xfrm flipV="1">
            <a:off x="5289398" y="3990761"/>
            <a:ext cx="2564892" cy="1392767"/>
          </a:xfrm>
          <a:prstGeom prst="line">
            <a:avLst/>
          </a:prstGeom>
          <a:noFill/>
          <a:ln w="9525">
            <a:solidFill>
              <a:srgbClr val="FF9218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6168" name="Line 60"/>
          <p:cNvSpPr>
            <a:spLocks noChangeShapeType="1"/>
          </p:cNvSpPr>
          <p:nvPr/>
        </p:nvSpPr>
        <p:spPr bwMode="auto">
          <a:xfrm flipV="1">
            <a:off x="5289398" y="4300924"/>
            <a:ext cx="2820543" cy="1544884"/>
          </a:xfrm>
          <a:prstGeom prst="line">
            <a:avLst/>
          </a:prstGeom>
          <a:noFill/>
          <a:ln w="9525">
            <a:solidFill>
              <a:srgbClr val="FF9218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6169" name="Line 61"/>
          <p:cNvSpPr>
            <a:spLocks noChangeShapeType="1"/>
          </p:cNvSpPr>
          <p:nvPr/>
        </p:nvSpPr>
        <p:spPr bwMode="auto">
          <a:xfrm flipV="1">
            <a:off x="5375313" y="4609110"/>
            <a:ext cx="2992374" cy="1700953"/>
          </a:xfrm>
          <a:prstGeom prst="line">
            <a:avLst/>
          </a:prstGeom>
          <a:noFill/>
          <a:ln w="9525">
            <a:solidFill>
              <a:srgbClr val="FF9218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6175" name="Line 28"/>
          <p:cNvSpPr>
            <a:spLocks noChangeShapeType="1"/>
          </p:cNvSpPr>
          <p:nvPr/>
        </p:nvSpPr>
        <p:spPr bwMode="auto">
          <a:xfrm flipV="1">
            <a:off x="5289398" y="4842226"/>
            <a:ext cx="0" cy="46228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lg" len="lg"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6176" name="Line 23"/>
          <p:cNvSpPr>
            <a:spLocks noChangeShapeType="1"/>
          </p:cNvSpPr>
          <p:nvPr/>
        </p:nvSpPr>
        <p:spPr bwMode="auto">
          <a:xfrm>
            <a:off x="7366038" y="3143248"/>
            <a:ext cx="1106424" cy="1612053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37" name="CasellaDiTesto 36"/>
          <p:cNvSpPr txBox="1"/>
          <p:nvPr/>
        </p:nvSpPr>
        <p:spPr>
          <a:xfrm>
            <a:off x="7929586" y="3071810"/>
            <a:ext cx="108555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dirty="0" smtClean="0"/>
              <a:t>Schermo </a:t>
            </a:r>
          </a:p>
          <a:p>
            <a:pPr algn="ctr"/>
            <a:r>
              <a:rPr lang="it-IT" dirty="0" smtClean="0"/>
              <a:t>o </a:t>
            </a:r>
          </a:p>
          <a:p>
            <a:pPr algn="ctr"/>
            <a:r>
              <a:rPr lang="it-IT" dirty="0" smtClean="0"/>
              <a:t>rivelatore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"/>
          </a:xfrm>
          <a:noFill/>
        </p:spPr>
        <p:txBody>
          <a:bodyPr>
            <a:normAutofit fontScale="90000"/>
          </a:bodyPr>
          <a:lstStyle/>
          <a:p>
            <a:pPr eaLnBrk="1" hangingPunct="1"/>
            <a:r>
              <a:rPr lang="it-IT" sz="2400" b="1" dirty="0" smtClean="0"/>
              <a:t>Diffrazione da parte di una serie di centri </a:t>
            </a:r>
            <a:r>
              <a:rPr lang="it-IT" sz="2400" b="1" dirty="0" err="1" smtClean="0"/>
              <a:t>scatteranti</a:t>
            </a:r>
            <a:r>
              <a:rPr lang="it-IT" sz="2400" b="1" dirty="0" smtClean="0"/>
              <a:t> puntiformi </a:t>
            </a:r>
            <a:r>
              <a:rPr lang="it-IT" sz="2400" b="1" dirty="0" err="1" smtClean="0"/>
              <a:t>equispaziati</a:t>
            </a:r>
            <a:endParaRPr lang="it-IT" b="1" dirty="0" smtClean="0"/>
          </a:p>
        </p:txBody>
      </p:sp>
      <p:sp>
        <p:nvSpPr>
          <p:cNvPr id="6149" name="Text Box 3"/>
          <p:cNvSpPr txBox="1">
            <a:spLocks noChangeArrowheads="1"/>
          </p:cNvSpPr>
          <p:nvPr/>
        </p:nvSpPr>
        <p:spPr bwMode="auto">
          <a:xfrm>
            <a:off x="304800" y="762000"/>
            <a:ext cx="8474075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4625" indent="-174625" algn="just">
              <a:buFont typeface="Arial" pitchFamily="34" charset="0"/>
              <a:buChar char="•"/>
            </a:pPr>
            <a:r>
              <a:rPr lang="it-IT" dirty="0" smtClean="0"/>
              <a:t>Indichiamo con 0 il punto centrale, e numeriamo gli altri con interi positivi o negativi</a:t>
            </a:r>
          </a:p>
          <a:p>
            <a:pPr marL="174625" indent="-174625" algn="just">
              <a:buFont typeface="Arial" pitchFamily="34" charset="0"/>
              <a:buChar char="•"/>
            </a:pPr>
            <a:r>
              <a:rPr lang="it-IT" dirty="0" smtClean="0"/>
              <a:t>La differenza di cammino ottico per le onde </a:t>
            </a:r>
            <a:r>
              <a:rPr lang="it-IT" dirty="0" err="1" smtClean="0"/>
              <a:t>diffratte</a:t>
            </a:r>
            <a:r>
              <a:rPr lang="it-IT" dirty="0" smtClean="0"/>
              <a:t> dal punto k e dal punto 0 è data da:</a:t>
            </a:r>
          </a:p>
          <a:p>
            <a:pPr marL="174625" indent="-174625" algn="just">
              <a:buFont typeface="Arial" pitchFamily="34" charset="0"/>
              <a:buChar char="•"/>
            </a:pPr>
            <a:endParaRPr lang="it-IT" sz="1800" dirty="0"/>
          </a:p>
        </p:txBody>
      </p:sp>
      <p:sp>
        <p:nvSpPr>
          <p:cNvPr id="6174" name="Text Box 68"/>
          <p:cNvSpPr txBox="1">
            <a:spLocks noChangeArrowheads="1"/>
          </p:cNvSpPr>
          <p:nvPr/>
        </p:nvSpPr>
        <p:spPr bwMode="auto">
          <a:xfrm>
            <a:off x="3714744" y="6063119"/>
            <a:ext cx="51809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3200" dirty="0" smtClean="0"/>
              <a:t>-2</a:t>
            </a:r>
            <a:endParaRPr lang="it-IT" dirty="0"/>
          </a:p>
        </p:txBody>
      </p:sp>
      <p:sp>
        <p:nvSpPr>
          <p:cNvPr id="6152" name="Line 24"/>
          <p:cNvSpPr>
            <a:spLocks noChangeShapeType="1"/>
          </p:cNvSpPr>
          <p:nvPr/>
        </p:nvSpPr>
        <p:spPr bwMode="auto">
          <a:xfrm>
            <a:off x="4429124" y="4857760"/>
            <a:ext cx="214314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6165" name="Line 57"/>
          <p:cNvSpPr>
            <a:spLocks noChangeShapeType="1"/>
          </p:cNvSpPr>
          <p:nvPr/>
        </p:nvSpPr>
        <p:spPr bwMode="auto">
          <a:xfrm flipV="1">
            <a:off x="4413387" y="2492363"/>
            <a:ext cx="1352648" cy="730291"/>
          </a:xfrm>
          <a:prstGeom prst="line">
            <a:avLst/>
          </a:prstGeom>
          <a:noFill/>
          <a:ln w="9525">
            <a:solidFill>
              <a:srgbClr val="FF9218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6166" name="Line 58"/>
          <p:cNvSpPr>
            <a:spLocks noChangeShapeType="1"/>
          </p:cNvSpPr>
          <p:nvPr/>
        </p:nvSpPr>
        <p:spPr bwMode="auto">
          <a:xfrm flipV="1">
            <a:off x="4413387" y="3187821"/>
            <a:ext cx="1565393" cy="832399"/>
          </a:xfrm>
          <a:prstGeom prst="line">
            <a:avLst/>
          </a:prstGeom>
          <a:noFill/>
          <a:ln w="9525">
            <a:solidFill>
              <a:srgbClr val="FF9218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6167" name="Line 59"/>
          <p:cNvSpPr>
            <a:spLocks noChangeShapeType="1"/>
          </p:cNvSpPr>
          <p:nvPr/>
        </p:nvSpPr>
        <p:spPr bwMode="auto">
          <a:xfrm flipV="1">
            <a:off x="4265789" y="3924182"/>
            <a:ext cx="1958444" cy="1025969"/>
          </a:xfrm>
          <a:prstGeom prst="line">
            <a:avLst/>
          </a:prstGeom>
          <a:noFill/>
          <a:ln w="9525">
            <a:solidFill>
              <a:srgbClr val="FF9218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6168" name="Line 60"/>
          <p:cNvSpPr>
            <a:spLocks noChangeShapeType="1"/>
          </p:cNvSpPr>
          <p:nvPr/>
        </p:nvSpPr>
        <p:spPr bwMode="auto">
          <a:xfrm flipV="1">
            <a:off x="4265791" y="4537818"/>
            <a:ext cx="2081171" cy="1206508"/>
          </a:xfrm>
          <a:prstGeom prst="line">
            <a:avLst/>
          </a:prstGeom>
          <a:noFill/>
          <a:ln w="9525">
            <a:solidFill>
              <a:srgbClr val="FF9218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6169" name="Line 61"/>
          <p:cNvSpPr>
            <a:spLocks noChangeShapeType="1"/>
          </p:cNvSpPr>
          <p:nvPr/>
        </p:nvSpPr>
        <p:spPr bwMode="auto">
          <a:xfrm flipV="1">
            <a:off x="4413387" y="5274177"/>
            <a:ext cx="2301754" cy="1267714"/>
          </a:xfrm>
          <a:prstGeom prst="line">
            <a:avLst/>
          </a:prstGeom>
          <a:noFill/>
          <a:ln w="9525">
            <a:solidFill>
              <a:srgbClr val="FF9218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6177" name="Line 72"/>
          <p:cNvSpPr>
            <a:spLocks noChangeShapeType="1"/>
          </p:cNvSpPr>
          <p:nvPr/>
        </p:nvSpPr>
        <p:spPr bwMode="auto">
          <a:xfrm>
            <a:off x="4377386" y="4848334"/>
            <a:ext cx="694679" cy="1295309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6153" name="Text Box 26"/>
          <p:cNvSpPr txBox="1">
            <a:spLocks noChangeArrowheads="1"/>
          </p:cNvSpPr>
          <p:nvPr/>
        </p:nvSpPr>
        <p:spPr bwMode="auto">
          <a:xfrm>
            <a:off x="5586974" y="4214818"/>
            <a:ext cx="39786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3200" dirty="0">
                <a:latin typeface="Symbol" pitchFamily="18" charset="2"/>
              </a:rPr>
              <a:t>q</a:t>
            </a:r>
          </a:p>
        </p:txBody>
      </p:sp>
      <p:sp>
        <p:nvSpPr>
          <p:cNvPr id="6154" name="Text Box 29"/>
          <p:cNvSpPr txBox="1">
            <a:spLocks noChangeArrowheads="1"/>
          </p:cNvSpPr>
          <p:nvPr/>
        </p:nvSpPr>
        <p:spPr bwMode="auto">
          <a:xfrm>
            <a:off x="4399670" y="4058671"/>
            <a:ext cx="38664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3200" b="1" dirty="0">
                <a:solidFill>
                  <a:srgbClr val="1822CD"/>
                </a:solidFill>
              </a:rPr>
              <a:t>a</a:t>
            </a:r>
            <a:endParaRPr lang="it-IT" sz="3200" dirty="0"/>
          </a:p>
        </p:txBody>
      </p:sp>
      <p:sp>
        <p:nvSpPr>
          <p:cNvPr id="6155" name="Line 49"/>
          <p:cNvSpPr>
            <a:spLocks noChangeShapeType="1"/>
          </p:cNvSpPr>
          <p:nvPr/>
        </p:nvSpPr>
        <p:spPr bwMode="auto">
          <a:xfrm flipV="1">
            <a:off x="1986075" y="3239623"/>
            <a:ext cx="2427314" cy="17149"/>
          </a:xfrm>
          <a:prstGeom prst="line">
            <a:avLst/>
          </a:prstGeom>
          <a:noFill/>
          <a:ln w="9525">
            <a:solidFill>
              <a:srgbClr val="FF7518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6156" name="Line 50"/>
          <p:cNvSpPr>
            <a:spLocks noChangeShapeType="1"/>
          </p:cNvSpPr>
          <p:nvPr/>
        </p:nvSpPr>
        <p:spPr bwMode="auto">
          <a:xfrm>
            <a:off x="1928795" y="4046911"/>
            <a:ext cx="2484592" cy="3859"/>
          </a:xfrm>
          <a:prstGeom prst="line">
            <a:avLst/>
          </a:prstGeom>
          <a:noFill/>
          <a:ln w="9525">
            <a:solidFill>
              <a:srgbClr val="FF7518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6157" name="Line 51"/>
          <p:cNvSpPr>
            <a:spLocks noChangeShapeType="1"/>
          </p:cNvSpPr>
          <p:nvPr/>
        </p:nvSpPr>
        <p:spPr bwMode="auto">
          <a:xfrm flipV="1">
            <a:off x="1928795" y="4865303"/>
            <a:ext cx="2484592" cy="40693"/>
          </a:xfrm>
          <a:prstGeom prst="line">
            <a:avLst/>
          </a:prstGeom>
          <a:noFill/>
          <a:ln w="9525">
            <a:solidFill>
              <a:srgbClr val="FF7518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6158" name="Line 52"/>
          <p:cNvSpPr>
            <a:spLocks noChangeShapeType="1"/>
          </p:cNvSpPr>
          <p:nvPr/>
        </p:nvSpPr>
        <p:spPr bwMode="auto">
          <a:xfrm>
            <a:off x="1928795" y="5642359"/>
            <a:ext cx="2484592" cy="37482"/>
          </a:xfrm>
          <a:prstGeom prst="line">
            <a:avLst/>
          </a:prstGeom>
          <a:noFill/>
          <a:ln w="9525">
            <a:solidFill>
              <a:srgbClr val="FF7518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6159" name="Line 53"/>
          <p:cNvSpPr>
            <a:spLocks noChangeShapeType="1"/>
          </p:cNvSpPr>
          <p:nvPr/>
        </p:nvSpPr>
        <p:spPr bwMode="auto">
          <a:xfrm flipV="1">
            <a:off x="1928795" y="6494379"/>
            <a:ext cx="2484592" cy="7068"/>
          </a:xfrm>
          <a:prstGeom prst="line">
            <a:avLst/>
          </a:prstGeom>
          <a:noFill/>
          <a:ln w="9525">
            <a:solidFill>
              <a:srgbClr val="FF7518"/>
            </a:solidFill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6160" name="AutoShape 41"/>
          <p:cNvSpPr>
            <a:spLocks noChangeArrowheads="1"/>
          </p:cNvSpPr>
          <p:nvPr/>
        </p:nvSpPr>
        <p:spPr bwMode="auto">
          <a:xfrm>
            <a:off x="4190189" y="3120840"/>
            <a:ext cx="295197" cy="268119"/>
          </a:xfrm>
          <a:prstGeom prst="star32">
            <a:avLst>
              <a:gd name="adj" fmla="val 50000"/>
            </a:avLst>
          </a:prstGeom>
          <a:solidFill>
            <a:schemeClr val="hlink"/>
          </a:solidFill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6161" name="AutoShape 43"/>
          <p:cNvSpPr>
            <a:spLocks noChangeArrowheads="1"/>
          </p:cNvSpPr>
          <p:nvPr/>
        </p:nvSpPr>
        <p:spPr bwMode="auto">
          <a:xfrm>
            <a:off x="4190189" y="3935376"/>
            <a:ext cx="295197" cy="264724"/>
          </a:xfrm>
          <a:prstGeom prst="star32">
            <a:avLst>
              <a:gd name="adj" fmla="val 50000"/>
            </a:avLst>
          </a:prstGeom>
          <a:solidFill>
            <a:schemeClr val="hlink"/>
          </a:solidFill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6162" name="AutoShape 45"/>
          <p:cNvSpPr>
            <a:spLocks noChangeArrowheads="1"/>
          </p:cNvSpPr>
          <p:nvPr/>
        </p:nvSpPr>
        <p:spPr bwMode="auto">
          <a:xfrm>
            <a:off x="4190189" y="4749912"/>
            <a:ext cx="295197" cy="264724"/>
          </a:xfrm>
          <a:prstGeom prst="star32">
            <a:avLst>
              <a:gd name="adj" fmla="val 50000"/>
            </a:avLst>
          </a:prstGeom>
          <a:solidFill>
            <a:schemeClr val="hlink"/>
          </a:solidFill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6163" name="AutoShape 46"/>
          <p:cNvSpPr>
            <a:spLocks noChangeArrowheads="1"/>
          </p:cNvSpPr>
          <p:nvPr/>
        </p:nvSpPr>
        <p:spPr bwMode="auto">
          <a:xfrm>
            <a:off x="4190189" y="5564450"/>
            <a:ext cx="295197" cy="264724"/>
          </a:xfrm>
          <a:prstGeom prst="star32">
            <a:avLst>
              <a:gd name="adj" fmla="val 50000"/>
            </a:avLst>
          </a:prstGeom>
          <a:solidFill>
            <a:schemeClr val="hlink"/>
          </a:solidFill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6164" name="AutoShape 47"/>
          <p:cNvSpPr>
            <a:spLocks noChangeArrowheads="1"/>
          </p:cNvSpPr>
          <p:nvPr/>
        </p:nvSpPr>
        <p:spPr bwMode="auto">
          <a:xfrm>
            <a:off x="4190189" y="6375591"/>
            <a:ext cx="295197" cy="268119"/>
          </a:xfrm>
          <a:prstGeom prst="star32">
            <a:avLst>
              <a:gd name="adj" fmla="val 50000"/>
            </a:avLst>
          </a:prstGeom>
          <a:solidFill>
            <a:schemeClr val="hlink"/>
          </a:solidFill>
          <a:ln w="9525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6170" name="Text Box 64"/>
          <p:cNvSpPr txBox="1">
            <a:spLocks noChangeArrowheads="1"/>
          </p:cNvSpPr>
          <p:nvPr/>
        </p:nvSpPr>
        <p:spPr bwMode="auto">
          <a:xfrm>
            <a:off x="3821754" y="4415861"/>
            <a:ext cx="39305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3200" dirty="0"/>
              <a:t>0</a:t>
            </a:r>
          </a:p>
        </p:txBody>
      </p:sp>
      <p:sp>
        <p:nvSpPr>
          <p:cNvPr id="6171" name="Text Box 65"/>
          <p:cNvSpPr txBox="1">
            <a:spLocks noChangeArrowheads="1"/>
          </p:cNvSpPr>
          <p:nvPr/>
        </p:nvSpPr>
        <p:spPr bwMode="auto">
          <a:xfrm>
            <a:off x="3821754" y="3592592"/>
            <a:ext cx="39305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3200" dirty="0"/>
              <a:t>1</a:t>
            </a:r>
          </a:p>
        </p:txBody>
      </p:sp>
      <p:sp>
        <p:nvSpPr>
          <p:cNvPr id="6172" name="Text Box 66"/>
          <p:cNvSpPr txBox="1">
            <a:spLocks noChangeArrowheads="1"/>
          </p:cNvSpPr>
          <p:nvPr/>
        </p:nvSpPr>
        <p:spPr bwMode="auto">
          <a:xfrm>
            <a:off x="3821754" y="2795024"/>
            <a:ext cx="39305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3200" dirty="0"/>
              <a:t>2</a:t>
            </a:r>
          </a:p>
        </p:txBody>
      </p:sp>
      <p:sp>
        <p:nvSpPr>
          <p:cNvPr id="6173" name="Text Box 67"/>
          <p:cNvSpPr txBox="1">
            <a:spLocks noChangeArrowheads="1"/>
          </p:cNvSpPr>
          <p:nvPr/>
        </p:nvSpPr>
        <p:spPr bwMode="auto">
          <a:xfrm>
            <a:off x="3696719" y="5187726"/>
            <a:ext cx="51809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3200" dirty="0" smtClean="0"/>
              <a:t>-1</a:t>
            </a:r>
            <a:endParaRPr lang="it-IT" sz="3200" dirty="0"/>
          </a:p>
        </p:txBody>
      </p:sp>
      <p:sp>
        <p:nvSpPr>
          <p:cNvPr id="6175" name="Line 28"/>
          <p:cNvSpPr>
            <a:spLocks noChangeShapeType="1"/>
          </p:cNvSpPr>
          <p:nvPr/>
        </p:nvSpPr>
        <p:spPr bwMode="auto">
          <a:xfrm flipV="1">
            <a:off x="4357686" y="4020224"/>
            <a:ext cx="0" cy="794173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lg" len="lg"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32" name="Line 72"/>
          <p:cNvSpPr>
            <a:spLocks noChangeShapeType="1"/>
          </p:cNvSpPr>
          <p:nvPr/>
        </p:nvSpPr>
        <p:spPr bwMode="auto">
          <a:xfrm>
            <a:off x="4357685" y="3214686"/>
            <a:ext cx="1" cy="3286148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33" name="Arco 32"/>
          <p:cNvSpPr/>
          <p:nvPr/>
        </p:nvSpPr>
        <p:spPr>
          <a:xfrm>
            <a:off x="5000628" y="4572008"/>
            <a:ext cx="142876" cy="571504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5" name="Arco 34"/>
          <p:cNvSpPr/>
          <p:nvPr/>
        </p:nvSpPr>
        <p:spPr>
          <a:xfrm rot="7075586">
            <a:off x="4207306" y="5074109"/>
            <a:ext cx="487283" cy="276228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6" name="Text Box 26"/>
          <p:cNvSpPr txBox="1">
            <a:spLocks noChangeArrowheads="1"/>
          </p:cNvSpPr>
          <p:nvPr/>
        </p:nvSpPr>
        <p:spPr bwMode="auto">
          <a:xfrm>
            <a:off x="4429124" y="5558869"/>
            <a:ext cx="39786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3200" dirty="0">
                <a:latin typeface="Symbol" pitchFamily="18" charset="2"/>
              </a:rPr>
              <a:t>q</a:t>
            </a:r>
          </a:p>
        </p:txBody>
      </p:sp>
      <p:graphicFrame>
        <p:nvGraphicFramePr>
          <p:cNvPr id="292866" name="Object 71"/>
          <p:cNvGraphicFramePr>
            <a:graphicFrameLocks noChangeAspect="1"/>
          </p:cNvGraphicFramePr>
          <p:nvPr/>
        </p:nvGraphicFramePr>
        <p:xfrm>
          <a:off x="3392488" y="1800225"/>
          <a:ext cx="1328737" cy="341313"/>
        </p:xfrm>
        <a:graphic>
          <a:graphicData uri="http://schemas.openxmlformats.org/presentationml/2006/ole">
            <p:oleObj spid="_x0000_s292866" name="Equazione" r:id="rId3" imgW="888840" imgH="2286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"/>
          </a:xfrm>
          <a:noFill/>
        </p:spPr>
        <p:txBody>
          <a:bodyPr>
            <a:normAutofit fontScale="90000"/>
          </a:bodyPr>
          <a:lstStyle/>
          <a:p>
            <a:pPr eaLnBrk="1" hangingPunct="1"/>
            <a:r>
              <a:rPr lang="it-IT" sz="2400" b="1" dirty="0" smtClean="0"/>
              <a:t>Diffrazione da parte di una serie di centri </a:t>
            </a:r>
            <a:r>
              <a:rPr lang="it-IT" sz="2400" b="1" dirty="0" err="1" smtClean="0"/>
              <a:t>scatteranti</a:t>
            </a:r>
            <a:r>
              <a:rPr lang="it-IT" sz="2400" b="1" dirty="0" smtClean="0"/>
              <a:t> puntiformi </a:t>
            </a:r>
            <a:r>
              <a:rPr lang="it-IT" sz="2400" b="1" dirty="0" err="1" smtClean="0"/>
              <a:t>equispaziati</a:t>
            </a:r>
            <a:endParaRPr lang="it-IT" b="1" dirty="0" smtClean="0"/>
          </a:p>
        </p:txBody>
      </p:sp>
      <p:sp>
        <p:nvSpPr>
          <p:cNvPr id="6149" name="Text Box 3"/>
          <p:cNvSpPr txBox="1">
            <a:spLocks noChangeArrowheads="1"/>
          </p:cNvSpPr>
          <p:nvPr/>
        </p:nvSpPr>
        <p:spPr bwMode="auto">
          <a:xfrm>
            <a:off x="304800" y="762000"/>
            <a:ext cx="8474075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4625" indent="-174625" algn="just">
              <a:buFont typeface="Arial" pitchFamily="34" charset="0"/>
              <a:buChar char="•"/>
            </a:pPr>
            <a:r>
              <a:rPr lang="it-IT" sz="2400" dirty="0" smtClean="0"/>
              <a:t>Il ritardo di fase è quindi dato da: </a:t>
            </a:r>
          </a:p>
          <a:p>
            <a:pPr marL="174625" indent="-174625" algn="just">
              <a:buFont typeface="Arial" pitchFamily="34" charset="0"/>
              <a:buChar char="•"/>
            </a:pPr>
            <a:endParaRPr lang="it-IT" sz="1800" dirty="0"/>
          </a:p>
        </p:txBody>
      </p:sp>
      <p:graphicFrame>
        <p:nvGraphicFramePr>
          <p:cNvPr id="6146" name="Object 5"/>
          <p:cNvGraphicFramePr>
            <a:graphicFrameLocks noChangeAspect="1"/>
          </p:cNvGraphicFramePr>
          <p:nvPr/>
        </p:nvGraphicFramePr>
        <p:xfrm>
          <a:off x="2571736" y="3429000"/>
          <a:ext cx="3275013" cy="1047750"/>
        </p:xfrm>
        <a:graphic>
          <a:graphicData uri="http://schemas.openxmlformats.org/presentationml/2006/ole">
            <p:oleObj spid="_x0000_s289794" name="Equazione" r:id="rId3" imgW="2184120" imgH="698400" progId="Equation.3">
              <p:embed/>
            </p:oleObj>
          </a:graphicData>
        </a:graphic>
      </p:graphicFrame>
      <p:sp>
        <p:nvSpPr>
          <p:cNvPr id="6150" name="Text Box 70"/>
          <p:cNvSpPr txBox="1">
            <a:spLocks noChangeArrowheads="1"/>
          </p:cNvSpPr>
          <p:nvPr/>
        </p:nvSpPr>
        <p:spPr bwMode="auto">
          <a:xfrm>
            <a:off x="285720" y="4757750"/>
            <a:ext cx="84740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92088" indent="-192088" algn="just">
              <a:buFontTx/>
              <a:buChar char="•"/>
            </a:pPr>
            <a:r>
              <a:rPr lang="it-IT" sz="2400" dirty="0"/>
              <a:t>La diffrazione di tutti i punti è in fase solo </a:t>
            </a:r>
            <a:r>
              <a:rPr lang="it-IT" sz="2400" dirty="0" smtClean="0"/>
              <a:t>per: </a:t>
            </a:r>
            <a:endParaRPr lang="it-IT" sz="2400" dirty="0"/>
          </a:p>
        </p:txBody>
      </p:sp>
      <p:graphicFrame>
        <p:nvGraphicFramePr>
          <p:cNvPr id="6147" name="Object 71"/>
          <p:cNvGraphicFramePr>
            <a:graphicFrameLocks noChangeAspect="1"/>
          </p:cNvGraphicFramePr>
          <p:nvPr/>
        </p:nvGraphicFramePr>
        <p:xfrm>
          <a:off x="3071802" y="5572140"/>
          <a:ext cx="1816100" cy="685800"/>
        </p:xfrm>
        <a:graphic>
          <a:graphicData uri="http://schemas.openxmlformats.org/presentationml/2006/ole">
            <p:oleObj spid="_x0000_s289795" name="Equation" r:id="rId4" imgW="1816100" imgH="685800" progId="Equation.3">
              <p:embed/>
            </p:oleObj>
          </a:graphicData>
        </a:graphic>
      </p:graphicFrame>
      <p:graphicFrame>
        <p:nvGraphicFramePr>
          <p:cNvPr id="289796" name="Object 71"/>
          <p:cNvGraphicFramePr>
            <a:graphicFrameLocks noChangeAspect="1"/>
          </p:cNvGraphicFramePr>
          <p:nvPr/>
        </p:nvGraphicFramePr>
        <p:xfrm>
          <a:off x="3165475" y="1554163"/>
          <a:ext cx="1784350" cy="835025"/>
        </p:xfrm>
        <a:graphic>
          <a:graphicData uri="http://schemas.openxmlformats.org/presentationml/2006/ole">
            <p:oleObj spid="_x0000_s289796" name="Equazione" r:id="rId5" imgW="1193760" imgH="558720" progId="Equation.3">
              <p:embed/>
            </p:oleObj>
          </a:graphicData>
        </a:graphic>
      </p:graphicFrame>
      <p:sp>
        <p:nvSpPr>
          <p:cNvPr id="35" name="Text Box 3"/>
          <p:cNvSpPr txBox="1">
            <a:spLocks noChangeArrowheads="1"/>
          </p:cNvSpPr>
          <p:nvPr/>
        </p:nvSpPr>
        <p:spPr bwMode="auto">
          <a:xfrm>
            <a:off x="285720" y="2547460"/>
            <a:ext cx="8474075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4625" indent="-174625" algn="just">
              <a:buFont typeface="Arial" pitchFamily="34" charset="0"/>
              <a:buChar char="•"/>
            </a:pPr>
            <a:r>
              <a:rPr lang="it-IT" sz="2400" dirty="0" smtClean="0"/>
              <a:t>Il campo elettrico totale dato dall’interferenza di tutte le onde è: </a:t>
            </a:r>
          </a:p>
          <a:p>
            <a:pPr marL="174625" indent="-174625" algn="just">
              <a:buFont typeface="Arial" pitchFamily="34" charset="0"/>
              <a:buChar char="•"/>
            </a:pPr>
            <a:endParaRPr lang="it-IT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Text Box 3"/>
          <p:cNvSpPr txBox="1">
            <a:spLocks noChangeArrowheads="1"/>
          </p:cNvSpPr>
          <p:nvPr/>
        </p:nvSpPr>
        <p:spPr bwMode="auto">
          <a:xfrm>
            <a:off x="0" y="-24"/>
            <a:ext cx="84740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92088" indent="-192088" algn="just"/>
            <a:r>
              <a:rPr lang="it-IT" sz="2400" dirty="0"/>
              <a:t>Sviluppiamo la sommatoria</a:t>
            </a:r>
          </a:p>
        </p:txBody>
      </p:sp>
      <p:graphicFrame>
        <p:nvGraphicFramePr>
          <p:cNvPr id="7170" name="Object 4"/>
          <p:cNvGraphicFramePr>
            <a:graphicFrameLocks noChangeAspect="1"/>
          </p:cNvGraphicFramePr>
          <p:nvPr/>
        </p:nvGraphicFramePr>
        <p:xfrm>
          <a:off x="1000100" y="428604"/>
          <a:ext cx="7453313" cy="906463"/>
        </p:xfrm>
        <a:graphic>
          <a:graphicData uri="http://schemas.openxmlformats.org/presentationml/2006/ole">
            <p:oleObj spid="_x0000_s224258" name="Equazione" r:id="rId3" imgW="5740200" imgH="698400" progId="Equation.3">
              <p:embed/>
            </p:oleObj>
          </a:graphicData>
        </a:graphic>
      </p:graphicFrame>
      <p:graphicFrame>
        <p:nvGraphicFramePr>
          <p:cNvPr id="7171" name="Object 34"/>
          <p:cNvGraphicFramePr>
            <a:graphicFrameLocks noChangeAspect="1"/>
          </p:cNvGraphicFramePr>
          <p:nvPr/>
        </p:nvGraphicFramePr>
        <p:xfrm>
          <a:off x="214282" y="1428736"/>
          <a:ext cx="7529512" cy="5364162"/>
        </p:xfrm>
        <a:graphic>
          <a:graphicData uri="http://schemas.openxmlformats.org/presentationml/2006/ole">
            <p:oleObj spid="_x0000_s224259" name="Equazione" r:id="rId4" imgW="5790960" imgH="4127400" progId="Equation.3">
              <p:embed/>
            </p:oleObj>
          </a:graphicData>
        </a:graphic>
      </p:graphicFrame>
      <p:sp>
        <p:nvSpPr>
          <p:cNvPr id="7" name="CasellaDiTesto 6"/>
          <p:cNvSpPr txBox="1"/>
          <p:nvPr/>
        </p:nvSpPr>
        <p:spPr>
          <a:xfrm>
            <a:off x="3714744" y="5845750"/>
            <a:ext cx="47368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 smtClean="0"/>
              <a:t>M=numero</a:t>
            </a:r>
            <a:r>
              <a:rPr lang="it-IT" dirty="0" smtClean="0"/>
              <a:t> di centri </a:t>
            </a:r>
            <a:r>
              <a:rPr lang="it-IT" dirty="0" err="1" smtClean="0"/>
              <a:t>scatteranti</a:t>
            </a:r>
            <a:r>
              <a:rPr lang="it-IT" dirty="0" smtClean="0"/>
              <a:t> colpiti dalla luce.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7" name="Picture 6" descr="diffrazione.gif                                                0000B478Macintosh HD                   BA5C7A77:"/>
          <p:cNvPicPr>
            <a:picLocks noChangeAspect="1" noChangeArrowheads="1"/>
          </p:cNvPicPr>
          <p:nvPr/>
        </p:nvPicPr>
        <p:blipFill>
          <a:blip r:embed="rId3" cstate="print"/>
          <a:srcRect r="10826"/>
          <a:stretch>
            <a:fillRect/>
          </a:stretch>
        </p:blipFill>
        <p:spPr bwMode="auto">
          <a:xfrm>
            <a:off x="2440017" y="2000240"/>
            <a:ext cx="6775453" cy="4818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195" name="Object 7"/>
          <p:cNvGraphicFramePr>
            <a:graphicFrameLocks noChangeAspect="1"/>
          </p:cNvGraphicFramePr>
          <p:nvPr/>
        </p:nvGraphicFramePr>
        <p:xfrm>
          <a:off x="6326216" y="857232"/>
          <a:ext cx="2246312" cy="1239837"/>
        </p:xfrm>
        <a:graphic>
          <a:graphicData uri="http://schemas.openxmlformats.org/presentationml/2006/ole">
            <p:oleObj spid="_x0000_s225283" name="Equazione" r:id="rId4" imgW="1726920" imgH="952200" progId="Equation.3">
              <p:embed/>
            </p:oleObj>
          </a:graphicData>
        </a:graphic>
      </p:graphicFrame>
      <p:graphicFrame>
        <p:nvGraphicFramePr>
          <p:cNvPr id="8194" name="Object 5"/>
          <p:cNvGraphicFramePr>
            <a:graphicFrameLocks noChangeAspect="1"/>
          </p:cNvGraphicFramePr>
          <p:nvPr/>
        </p:nvGraphicFramePr>
        <p:xfrm>
          <a:off x="127003" y="646104"/>
          <a:ext cx="5016501" cy="1568450"/>
        </p:xfrm>
        <a:graphic>
          <a:graphicData uri="http://schemas.openxmlformats.org/presentationml/2006/ole">
            <p:oleObj spid="_x0000_s225282" name="Equazione" r:id="rId5" imgW="3860640" imgH="1206360" progId="Equation.3">
              <p:embed/>
            </p:oleObj>
          </a:graphicData>
        </a:graphic>
      </p:graphicFrame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6" cstate="print"/>
          <a:srcRect l="40283" t="14648" r="46533" b="23828"/>
          <a:stretch>
            <a:fillRect/>
          </a:stretch>
        </p:blipFill>
        <p:spPr bwMode="auto">
          <a:xfrm>
            <a:off x="-32" y="2357406"/>
            <a:ext cx="1285884" cy="45006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284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328376" y="3786190"/>
            <a:ext cx="1386236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195" name="Object 7"/>
          <p:cNvGraphicFramePr>
            <a:graphicFrameLocks noChangeAspect="1"/>
          </p:cNvGraphicFramePr>
          <p:nvPr/>
        </p:nvGraphicFramePr>
        <p:xfrm>
          <a:off x="950902" y="642918"/>
          <a:ext cx="2120900" cy="736600"/>
        </p:xfrm>
        <a:graphic>
          <a:graphicData uri="http://schemas.openxmlformats.org/presentationml/2006/ole">
            <p:oleObj spid="_x0000_s291843" name="Equation" r:id="rId3" imgW="2120900" imgH="736600" progId="Equation.3">
              <p:embed/>
            </p:oleObj>
          </a:graphicData>
        </a:graphic>
      </p:graphicFrame>
      <p:sp>
        <p:nvSpPr>
          <p:cNvPr id="8198" name="Text Box 8"/>
          <p:cNvSpPr txBox="1">
            <a:spLocks noChangeArrowheads="1"/>
          </p:cNvSpPr>
          <p:nvPr/>
        </p:nvSpPr>
        <p:spPr bwMode="auto">
          <a:xfrm>
            <a:off x="0" y="1214422"/>
            <a:ext cx="3929058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it-IT" sz="2400" dirty="0"/>
              <a:t>La spaziatura dei </a:t>
            </a:r>
            <a:r>
              <a:rPr lang="it-IT" sz="2400" dirty="0" smtClean="0"/>
              <a:t>massimi:</a:t>
            </a:r>
          </a:p>
          <a:p>
            <a:pPr algn="just">
              <a:buFont typeface="Arial" pitchFamily="34" charset="0"/>
              <a:buChar char="•"/>
            </a:pPr>
            <a:r>
              <a:rPr lang="it-IT" sz="2400" dirty="0" smtClean="0"/>
              <a:t> </a:t>
            </a:r>
            <a:r>
              <a:rPr lang="it-IT" sz="2400" dirty="0"/>
              <a:t>diminuisce al crescere di a (spaziatura dei punti</a:t>
            </a:r>
            <a:r>
              <a:rPr lang="it-IT" sz="2400" dirty="0" smtClean="0"/>
              <a:t>)</a:t>
            </a:r>
          </a:p>
          <a:p>
            <a:pPr algn="just">
              <a:buFont typeface="Arial" pitchFamily="34" charset="0"/>
              <a:buChar char="•"/>
            </a:pPr>
            <a:r>
              <a:rPr lang="it-IT" sz="2400" dirty="0" smtClean="0"/>
              <a:t>aumenta con </a:t>
            </a:r>
            <a:r>
              <a:rPr lang="it-IT" sz="2400" dirty="0" smtClean="0">
                <a:latin typeface="Symbol" pitchFamily="18" charset="2"/>
              </a:rPr>
              <a:t>l</a:t>
            </a:r>
            <a:endParaRPr lang="it-IT" sz="2400" dirty="0">
              <a:latin typeface="Symbol" pitchFamily="18" charset="2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 cstate="print"/>
          <a:srcRect b="47604"/>
          <a:stretch>
            <a:fillRect/>
          </a:stretch>
        </p:blipFill>
        <p:spPr bwMode="auto">
          <a:xfrm>
            <a:off x="762000" y="5295924"/>
            <a:ext cx="7620000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CasellaDiTesto 8"/>
          <p:cNvSpPr txBox="1"/>
          <p:nvPr/>
        </p:nvSpPr>
        <p:spPr>
          <a:xfrm>
            <a:off x="0" y="3943183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 smtClean="0"/>
              <a:t>In realtà i massimi hanno tutti la stessa intensità solo se i centri </a:t>
            </a:r>
            <a:r>
              <a:rPr lang="it-IT" sz="2400" dirty="0" err="1" smtClean="0"/>
              <a:t>scatteranti</a:t>
            </a:r>
            <a:r>
              <a:rPr lang="it-IT" sz="2400" dirty="0" smtClean="0"/>
              <a:t> hanno dimensioni trascurabili rispetto a </a:t>
            </a:r>
            <a:r>
              <a:rPr lang="it-IT" sz="2400" dirty="0" smtClean="0">
                <a:latin typeface="Symbol" pitchFamily="18" charset="2"/>
              </a:rPr>
              <a:t>l</a:t>
            </a:r>
            <a:r>
              <a:rPr lang="it-IT" sz="2400" dirty="0" smtClean="0"/>
              <a:t>.</a:t>
            </a:r>
          </a:p>
          <a:p>
            <a:pPr algn="ctr"/>
            <a:r>
              <a:rPr lang="it-IT" sz="2400" dirty="0" smtClean="0"/>
              <a:t>In realtà quello che si osserva è questo:</a:t>
            </a:r>
            <a:endParaRPr lang="it-IT" sz="2400" dirty="0"/>
          </a:p>
        </p:txBody>
      </p:sp>
      <p:pic>
        <p:nvPicPr>
          <p:cNvPr id="10" name="Picture 6" descr="diffrazione.gif                                                0000B478Macintosh HD                   BA5C7A77:"/>
          <p:cNvPicPr>
            <a:picLocks noChangeAspect="1" noChangeArrowheads="1"/>
          </p:cNvPicPr>
          <p:nvPr/>
        </p:nvPicPr>
        <p:blipFill>
          <a:blip r:embed="rId5" cstate="print"/>
          <a:srcRect r="10826"/>
          <a:stretch>
            <a:fillRect/>
          </a:stretch>
        </p:blipFill>
        <p:spPr bwMode="auto">
          <a:xfrm>
            <a:off x="4263933" y="500042"/>
            <a:ext cx="4665785" cy="3317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685800" y="-24"/>
            <a:ext cx="8101042" cy="4114800"/>
          </a:xfrm>
        </p:spPr>
        <p:txBody>
          <a:bodyPr/>
          <a:lstStyle/>
          <a:p>
            <a:pPr marL="0" indent="0" algn="ctr">
              <a:buNone/>
            </a:pPr>
            <a:r>
              <a:rPr lang="it-IT" dirty="0" err="1" smtClean="0">
                <a:latin typeface="Symbol" pitchFamily="18" charset="2"/>
              </a:rPr>
              <a:t>q</a:t>
            </a:r>
            <a:r>
              <a:rPr lang="it-IT" baseline="-25000" dirty="0" err="1" smtClean="0">
                <a:latin typeface="+mj-lt"/>
              </a:rPr>
              <a:t>max</a:t>
            </a:r>
            <a:r>
              <a:rPr lang="it-IT" dirty="0" smtClean="0">
                <a:latin typeface="+mj-lt"/>
              </a:rPr>
              <a:t> è diverso per ogni lunghezza d’onda </a:t>
            </a:r>
            <a:br>
              <a:rPr lang="it-IT" dirty="0" smtClean="0">
                <a:latin typeface="+mj-lt"/>
              </a:rPr>
            </a:br>
            <a:r>
              <a:rPr lang="it-IT" dirty="0" smtClean="0">
                <a:latin typeface="+mj-lt"/>
              </a:rPr>
              <a:t>(a parte per n=0)!</a:t>
            </a:r>
            <a:endParaRPr lang="it-IT" dirty="0">
              <a:latin typeface="+mj-lt"/>
            </a:endParaRPr>
          </a:p>
        </p:txBody>
      </p:sp>
      <p:pic>
        <p:nvPicPr>
          <p:cNvPr id="4" name="Immagine 3" descr="Diffracti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64046" y="2551326"/>
            <a:ext cx="6865540" cy="4163822"/>
          </a:xfrm>
          <a:prstGeom prst="rect">
            <a:avLst/>
          </a:prstGeom>
        </p:spPr>
      </p:pic>
      <p:graphicFrame>
        <p:nvGraphicFramePr>
          <p:cNvPr id="274433" name="Object 7"/>
          <p:cNvGraphicFramePr>
            <a:graphicFrameLocks noChangeAspect="1"/>
          </p:cNvGraphicFramePr>
          <p:nvPr/>
        </p:nvGraphicFramePr>
        <p:xfrm>
          <a:off x="3022604" y="1620830"/>
          <a:ext cx="2120900" cy="736600"/>
        </p:xfrm>
        <a:graphic>
          <a:graphicData uri="http://schemas.openxmlformats.org/presentationml/2006/ole">
            <p:oleObj spid="_x0000_s274433" name="Equation" r:id="rId4" imgW="2120900" imgH="736600" progId="Equation.3">
              <p:embed/>
            </p:oleObj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65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14546" y="3181198"/>
            <a:ext cx="6786610" cy="360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593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2" y="-24"/>
            <a:ext cx="3790950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7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52" y="1618161"/>
            <a:ext cx="6697472" cy="4882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asellaDiTesto 2"/>
          <p:cNvSpPr txBox="1"/>
          <p:nvPr/>
        </p:nvSpPr>
        <p:spPr>
          <a:xfrm>
            <a:off x="1026920" y="571480"/>
            <a:ext cx="74027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 smtClean="0"/>
              <a:t>La risoluzione dipende dalle fenditure d’entrata e di uscita</a:t>
            </a:r>
            <a:endParaRPr lang="it-IT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06" y="1500175"/>
            <a:ext cx="4406265" cy="437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696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9184" y="1571612"/>
            <a:ext cx="4423410" cy="437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0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62018" y="379414"/>
            <a:ext cx="5219965" cy="60975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71414"/>
            <a:ext cx="7772400" cy="1143000"/>
          </a:xfrm>
        </p:spPr>
        <p:txBody>
          <a:bodyPr/>
          <a:lstStyle/>
          <a:p>
            <a:r>
              <a:rPr lang="it-IT" b="1" dirty="0" smtClean="0"/>
              <a:t>Dispersione angolare</a:t>
            </a:r>
            <a:endParaRPr lang="it-IT" b="1" dirty="0"/>
          </a:p>
        </p:txBody>
      </p:sp>
      <p:graphicFrame>
        <p:nvGraphicFramePr>
          <p:cNvPr id="5" name="Oggetto 4"/>
          <p:cNvGraphicFramePr>
            <a:graphicFrameLocks noChangeAspect="1"/>
          </p:cNvGraphicFramePr>
          <p:nvPr/>
        </p:nvGraphicFramePr>
        <p:xfrm>
          <a:off x="1857356" y="1285875"/>
          <a:ext cx="3560762" cy="5357813"/>
        </p:xfrm>
        <a:graphic>
          <a:graphicData uri="http://schemas.openxmlformats.org/presentationml/2006/ole">
            <p:oleObj spid="_x0000_s302082" name="Equazione" r:id="rId3" imgW="1460160" imgH="2197080" progId="Equation.3">
              <p:embed/>
            </p:oleObj>
          </a:graphicData>
        </a:graphic>
      </p:graphicFrame>
      <p:sp>
        <p:nvSpPr>
          <p:cNvPr id="6" name="CasellaDiTesto 5"/>
          <p:cNvSpPr txBox="1"/>
          <p:nvPr/>
        </p:nvSpPr>
        <p:spPr>
          <a:xfrm>
            <a:off x="6000760" y="6000768"/>
            <a:ext cx="25162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 smtClean="0"/>
              <a:t>(</a:t>
            </a:r>
            <a:r>
              <a:rPr lang="it-IT" sz="2400" dirty="0" smtClean="0">
                <a:latin typeface="Symbol" pitchFamily="18" charset="2"/>
              </a:rPr>
              <a:t>q</a:t>
            </a:r>
            <a:r>
              <a:rPr lang="it-IT" sz="2400" dirty="0" smtClean="0"/>
              <a:t> è molto piccolo)</a:t>
            </a:r>
            <a:endParaRPr lang="it-IT" sz="24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71414"/>
            <a:ext cx="7772400" cy="1143000"/>
          </a:xfrm>
        </p:spPr>
        <p:txBody>
          <a:bodyPr/>
          <a:lstStyle/>
          <a:p>
            <a:r>
              <a:rPr lang="it-IT" b="1" dirty="0" smtClean="0"/>
              <a:t>Dispersione lineare</a:t>
            </a:r>
            <a:endParaRPr lang="it-IT" b="1" dirty="0"/>
          </a:p>
        </p:txBody>
      </p:sp>
      <p:graphicFrame>
        <p:nvGraphicFramePr>
          <p:cNvPr id="5" name="Oggetto 4"/>
          <p:cNvGraphicFramePr>
            <a:graphicFrameLocks noChangeAspect="1"/>
          </p:cNvGraphicFramePr>
          <p:nvPr/>
        </p:nvGraphicFramePr>
        <p:xfrm>
          <a:off x="325466" y="1357313"/>
          <a:ext cx="8461376" cy="727075"/>
        </p:xfrm>
        <a:graphic>
          <a:graphicData uri="http://schemas.openxmlformats.org/presentationml/2006/ole">
            <p:oleObj spid="_x0000_s301058" name="Equazione" r:id="rId3" imgW="6502320" imgH="558720" progId="Equation.3">
              <p:embed/>
            </p:oleObj>
          </a:graphicData>
        </a:graphic>
      </p:graphicFrame>
      <p:graphicFrame>
        <p:nvGraphicFramePr>
          <p:cNvPr id="301059" name="Object 3"/>
          <p:cNvGraphicFramePr>
            <a:graphicFrameLocks noChangeAspect="1"/>
          </p:cNvGraphicFramePr>
          <p:nvPr/>
        </p:nvGraphicFramePr>
        <p:xfrm>
          <a:off x="3873500" y="2270125"/>
          <a:ext cx="1570038" cy="876300"/>
        </p:xfrm>
        <a:graphic>
          <a:graphicData uri="http://schemas.openxmlformats.org/presentationml/2006/ole">
            <p:oleObj spid="_x0000_s301059" name="Equazione" r:id="rId4" imgW="1206360" imgH="672840" progId="Equation.3">
              <p:embed/>
            </p:oleObj>
          </a:graphicData>
        </a:graphic>
      </p:graphicFrame>
      <p:sp>
        <p:nvSpPr>
          <p:cNvPr id="8" name="CasellaDiTesto 7"/>
          <p:cNvSpPr txBox="1"/>
          <p:nvPr/>
        </p:nvSpPr>
        <p:spPr>
          <a:xfrm>
            <a:off x="357158" y="2285992"/>
            <a:ext cx="29289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 smtClean="0"/>
              <a:t>F=distanza</a:t>
            </a:r>
            <a:r>
              <a:rPr lang="it-IT" dirty="0" smtClean="0"/>
              <a:t> fra elemento dispersivo e fenditura di uscita</a:t>
            </a:r>
            <a:endParaRPr lang="it-IT" dirty="0"/>
          </a:p>
        </p:txBody>
      </p:sp>
      <p:pic>
        <p:nvPicPr>
          <p:cNvPr id="9" name="Immagine 8" descr="Diffraction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64046" y="3374516"/>
            <a:ext cx="5508218" cy="3340632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grafico 3"/>
          <p:cNvSpPr>
            <a:spLocks noGrp="1"/>
          </p:cNvSpPr>
          <p:nvPr>
            <p:ph type="chart" sz="half" idx="2"/>
          </p:nvPr>
        </p:nvSpPr>
        <p:spPr/>
      </p:sp>
      <p:sp>
        <p:nvSpPr>
          <p:cNvPr id="29798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graphicFrame>
        <p:nvGraphicFramePr>
          <p:cNvPr id="297985" name="Object 1"/>
          <p:cNvGraphicFramePr>
            <a:graphicFrameLocks noChangeAspect="1"/>
          </p:cNvGraphicFramePr>
          <p:nvPr/>
        </p:nvGraphicFramePr>
        <p:xfrm>
          <a:off x="-1" y="0"/>
          <a:ext cx="8903117" cy="5929330"/>
        </p:xfrm>
        <a:graphic>
          <a:graphicData uri="http://schemas.openxmlformats.org/presentationml/2006/ole">
            <p:oleObj spid="_x0000_s297985" r:id="rId3" imgW="5486400" imgH="3657600" progId="">
              <p:embed/>
            </p:oleObj>
          </a:graphicData>
        </a:graphic>
      </p:graphicFrame>
      <p:sp>
        <p:nvSpPr>
          <p:cNvPr id="7" name="CasellaDiTesto 6"/>
          <p:cNvSpPr txBox="1"/>
          <p:nvPr/>
        </p:nvSpPr>
        <p:spPr>
          <a:xfrm>
            <a:off x="6143636" y="428604"/>
            <a:ext cx="25955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Esempio: D</a:t>
            </a:r>
            <a:r>
              <a:rPr lang="it-IT" baseline="30000" dirty="0" smtClean="0"/>
              <a:t>-1</a:t>
            </a:r>
            <a:r>
              <a:rPr lang="it-IT" dirty="0" smtClean="0"/>
              <a:t>=20 </a:t>
            </a:r>
            <a:r>
              <a:rPr lang="it-IT" dirty="0" err="1" smtClean="0"/>
              <a:t>nm</a:t>
            </a:r>
            <a:r>
              <a:rPr lang="it-IT" dirty="0" smtClean="0"/>
              <a:t>/mm</a:t>
            </a:r>
            <a:endParaRPr lang="it-IT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2905112" y="6202940"/>
            <a:ext cx="3262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 smtClean="0"/>
              <a:t>Bandwidth=FWHM= D</a:t>
            </a:r>
            <a:r>
              <a:rPr lang="it-IT" sz="2400" baseline="30000" dirty="0" smtClean="0"/>
              <a:t>-1</a:t>
            </a:r>
            <a:r>
              <a:rPr lang="it-IT" sz="2400" dirty="0" smtClean="0"/>
              <a:t>s</a:t>
            </a:r>
            <a:endParaRPr lang="it-IT" sz="24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072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2" y="-24"/>
            <a:ext cx="5970815" cy="6248400"/>
          </a:xfrm>
          <a:prstGeom prst="rect">
            <a:avLst/>
          </a:prstGeom>
          <a:noFill/>
        </p:spPr>
      </p:pic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5467350" y="3216662"/>
            <a:ext cx="367665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+mj-lt"/>
              </a:rPr>
              <a:t>Allargando le </a:t>
            </a:r>
            <a:r>
              <a:rPr lang="en-US" sz="2400" dirty="0" err="1" smtClean="0">
                <a:latin typeface="+mj-lt"/>
              </a:rPr>
              <a:t>fenditure</a:t>
            </a:r>
            <a:r>
              <a:rPr lang="en-US" sz="2400" dirty="0" smtClean="0">
                <a:latin typeface="+mj-lt"/>
              </a:rPr>
              <a:t>: </a:t>
            </a:r>
          </a:p>
          <a:p>
            <a:pPr marL="174625" indent="-174625">
              <a:buFont typeface="Arial" pitchFamily="34" charset="0"/>
              <a:buChar char="•"/>
            </a:pPr>
            <a:r>
              <a:rPr lang="en-US" sz="2400" dirty="0" err="1" smtClean="0">
                <a:latin typeface="+mj-lt"/>
              </a:rPr>
              <a:t>aumenta</a:t>
            </a:r>
            <a:r>
              <a:rPr lang="en-US" sz="2400" dirty="0" smtClean="0">
                <a:latin typeface="+mj-lt"/>
              </a:rPr>
              <a:t> </a:t>
            </a:r>
            <a:r>
              <a:rPr lang="en-US" sz="2400" dirty="0" err="1" smtClean="0">
                <a:latin typeface="+mj-lt"/>
              </a:rPr>
              <a:t>l’intensità</a:t>
            </a:r>
            <a:r>
              <a:rPr lang="en-US" sz="2400" dirty="0" smtClean="0">
                <a:latin typeface="+mj-lt"/>
              </a:rPr>
              <a:t> </a:t>
            </a:r>
            <a:r>
              <a:rPr lang="en-US" sz="2400" dirty="0" err="1" smtClean="0">
                <a:latin typeface="+mj-lt"/>
              </a:rPr>
              <a:t>della</a:t>
            </a:r>
            <a:r>
              <a:rPr lang="en-US" sz="2400" dirty="0" smtClean="0">
                <a:latin typeface="+mj-lt"/>
              </a:rPr>
              <a:t> </a:t>
            </a:r>
            <a:r>
              <a:rPr lang="en-US" sz="2400" dirty="0" err="1" smtClean="0">
                <a:latin typeface="+mj-lt"/>
              </a:rPr>
              <a:t>luce</a:t>
            </a:r>
            <a:r>
              <a:rPr lang="en-US" sz="2400" dirty="0" smtClean="0">
                <a:latin typeface="+mj-lt"/>
              </a:rPr>
              <a:t> (</a:t>
            </a:r>
            <a:r>
              <a:rPr lang="en-US" sz="2400" dirty="0" err="1" smtClean="0">
                <a:latin typeface="+mj-lt"/>
              </a:rPr>
              <a:t>quadraticamente</a:t>
            </a:r>
            <a:r>
              <a:rPr lang="en-US" sz="2400" dirty="0" smtClean="0">
                <a:latin typeface="+mj-lt"/>
              </a:rPr>
              <a:t>)</a:t>
            </a:r>
          </a:p>
          <a:p>
            <a:pPr marL="174625" indent="-174625">
              <a:buFont typeface="Arial" pitchFamily="34" charset="0"/>
              <a:buChar char="•"/>
            </a:pPr>
            <a:r>
              <a:rPr lang="en-US" sz="2400" dirty="0" err="1" smtClean="0">
                <a:latin typeface="+mj-lt"/>
              </a:rPr>
              <a:t>diminuisce</a:t>
            </a:r>
            <a:r>
              <a:rPr lang="en-US" sz="2400" dirty="0" smtClean="0">
                <a:latin typeface="+mj-lt"/>
              </a:rPr>
              <a:t> la </a:t>
            </a:r>
            <a:r>
              <a:rPr lang="en-US" sz="2400" dirty="0" err="1" smtClean="0">
                <a:latin typeface="+mj-lt"/>
              </a:rPr>
              <a:t>risoluzione</a:t>
            </a:r>
            <a:endParaRPr lang="en-US" sz="2400" dirty="0">
              <a:latin typeface="+mj-l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2900</TotalTime>
  <Words>673</Words>
  <Application>Microsoft Office PowerPoint</Application>
  <PresentationFormat>Presentazione su schermo (4:3)</PresentationFormat>
  <Paragraphs>92</Paragraphs>
  <Slides>25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Server OLE incorporati</vt:lpstr>
      </vt:variant>
      <vt:variant>
        <vt:i4>3</vt:i4>
      </vt:variant>
      <vt:variant>
        <vt:lpstr>Titoli diapositive</vt:lpstr>
      </vt:variant>
      <vt:variant>
        <vt:i4>25</vt:i4>
      </vt:variant>
    </vt:vector>
  </HeadingPairs>
  <TitlesOfParts>
    <vt:vector size="29" baseType="lpstr">
      <vt:lpstr>Tema di Office</vt:lpstr>
      <vt:lpstr>KGPlot</vt:lpstr>
      <vt:lpstr>Equazione</vt:lpstr>
      <vt:lpstr>Equation</vt:lpstr>
      <vt:lpstr>Corrente (o conteggi) di buio</vt:lpstr>
      <vt:lpstr>Corrente (o conteggi) di buio</vt:lpstr>
      <vt:lpstr>Problema</vt:lpstr>
      <vt:lpstr>Rivelatore di riferimento: “quantum counter”</vt:lpstr>
      <vt:lpstr>Rivelatore di riferimento: fotodiodo</vt:lpstr>
      <vt:lpstr>Monocromatore</vt:lpstr>
      <vt:lpstr>Onde monocromatiche</vt:lpstr>
      <vt:lpstr>Somma di due onde e interferenza</vt:lpstr>
      <vt:lpstr>Rappresentazione complessa della radiazione elettromagnetica</vt:lpstr>
      <vt:lpstr>La diffrazione della radiazione</vt:lpstr>
      <vt:lpstr>Diffrazione da parte di una serie di centri scatteranti puntiformi equispaziati</vt:lpstr>
      <vt:lpstr>Diffrazione da parte di una serie di centri scatteranti puntiformi equispaziati</vt:lpstr>
      <vt:lpstr>Diffrazione da parte di una serie di centri scatteranti puntiformi equispaziati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Dispersione angolare</vt:lpstr>
      <vt:lpstr>Dispersione lineare</vt:lpstr>
      <vt:lpstr>Diapositiva 24</vt:lpstr>
      <vt:lpstr>Diapositiva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Lezione 1</dc:title>
  <dc:creator>computer-1</dc:creator>
  <cp:lastModifiedBy>Nome utente</cp:lastModifiedBy>
  <cp:revision>348</cp:revision>
  <dcterms:created xsi:type="dcterms:W3CDTF">2010-02-19T10:17:58Z</dcterms:created>
  <dcterms:modified xsi:type="dcterms:W3CDTF">2010-03-26T09:57:12Z</dcterms:modified>
</cp:coreProperties>
</file>