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Default Extension="bin" ContentType="application/vnd.openxmlformats-officedocument.oleObject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9"/>
  </p:notesMasterIdLst>
  <p:sldIdLst>
    <p:sldId id="389" r:id="rId2"/>
    <p:sldId id="393" r:id="rId3"/>
    <p:sldId id="423" r:id="rId4"/>
    <p:sldId id="415" r:id="rId5"/>
    <p:sldId id="397" r:id="rId6"/>
    <p:sldId id="425" r:id="rId7"/>
    <p:sldId id="339" r:id="rId8"/>
    <p:sldId id="460" r:id="rId9"/>
    <p:sldId id="461" r:id="rId10"/>
    <p:sldId id="462" r:id="rId11"/>
    <p:sldId id="463" r:id="rId12"/>
    <p:sldId id="452" r:id="rId13"/>
    <p:sldId id="429" r:id="rId14"/>
    <p:sldId id="444" r:id="rId15"/>
    <p:sldId id="443" r:id="rId16"/>
    <p:sldId id="448" r:id="rId17"/>
    <p:sldId id="445" r:id="rId18"/>
    <p:sldId id="447" r:id="rId19"/>
    <p:sldId id="427" r:id="rId20"/>
    <p:sldId id="428" r:id="rId21"/>
    <p:sldId id="340" r:id="rId22"/>
    <p:sldId id="426" r:id="rId23"/>
    <p:sldId id="432" r:id="rId24"/>
    <p:sldId id="434" r:id="rId25"/>
    <p:sldId id="433" r:id="rId26"/>
    <p:sldId id="450" r:id="rId27"/>
    <p:sldId id="449" r:id="rId28"/>
  </p:sldIdLst>
  <p:sldSz cx="9144000" cy="6858000" type="screen4x3"/>
  <p:notesSz cx="6858000" cy="9144000"/>
  <p:defaultTextStyle>
    <a:defPPr>
      <a:defRPr lang="it-IT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511" autoAdjust="0"/>
    <p:restoredTop sz="77072" autoAdjust="0"/>
  </p:normalViewPr>
  <p:slideViewPr>
    <p:cSldViewPr>
      <p:cViewPr>
        <p:scale>
          <a:sx n="66" d="100"/>
          <a:sy n="66" d="100"/>
        </p:scale>
        <p:origin x="-546" y="-11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.wmf"/></Relationships>
</file>

<file path=ppt/drawings/_rels/vmlDrawing3.vml.rels><?xml version="1.0" encoding="UTF-8" standalone="yes"?>
<Relationships xmlns="http://schemas.openxmlformats.org/package/2006/relationships"><Relationship Id="rId3" Type="http://schemas.openxmlformats.org/officeDocument/2006/relationships/image" Target="../media/image15.wmf"/><Relationship Id="rId2" Type="http://schemas.openxmlformats.org/officeDocument/2006/relationships/image" Target="../media/image14.wmf"/><Relationship Id="rId1" Type="http://schemas.openxmlformats.org/officeDocument/2006/relationships/image" Target="../media/image13.wmf"/><Relationship Id="rId5" Type="http://schemas.openxmlformats.org/officeDocument/2006/relationships/image" Target="../media/image17.wmf"/><Relationship Id="rId4" Type="http://schemas.openxmlformats.org/officeDocument/2006/relationships/image" Target="../media/image16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8.wmf"/></Relationships>
</file>

<file path=ppt/drawings/_rels/vmlDrawing5.vml.rels><?xml version="1.0" encoding="UTF-8" standalone="yes"?>
<Relationships xmlns="http://schemas.openxmlformats.org/package/2006/relationships"><Relationship Id="rId2" Type="http://schemas.openxmlformats.org/officeDocument/2006/relationships/image" Target="../media/image20.wmf"/><Relationship Id="rId1" Type="http://schemas.openxmlformats.org/officeDocument/2006/relationships/image" Target="../media/image19.wmf"/></Relationships>
</file>

<file path=ppt/drawings/_rels/vmlDrawing6.vml.rels><?xml version="1.0" encoding="UTF-8" standalone="yes"?>
<Relationships xmlns="http://schemas.openxmlformats.org/package/2006/relationships"><Relationship Id="rId1" Type="http://schemas.openxmlformats.org/officeDocument/2006/relationships/image" Target="../media/image28.wmf"/></Relationships>
</file>

<file path=ppt/drawings/_rels/vmlDrawing7.vml.rels><?xml version="1.0" encoding="UTF-8" standalone="yes"?>
<Relationships xmlns="http://schemas.openxmlformats.org/package/2006/relationships"><Relationship Id="rId2" Type="http://schemas.openxmlformats.org/officeDocument/2006/relationships/image" Target="../media/image30.wmf"/><Relationship Id="rId1" Type="http://schemas.openxmlformats.org/officeDocument/2006/relationships/image" Target="../media/image29.wmf"/></Relationships>
</file>

<file path=ppt/drawings/_rels/vmlDrawing8.vml.rels><?xml version="1.0" encoding="UTF-8" standalone="yes"?>
<Relationships xmlns="http://schemas.openxmlformats.org/package/2006/relationships"><Relationship Id="rId1" Type="http://schemas.openxmlformats.org/officeDocument/2006/relationships/image" Target="../media/image31.wmf"/></Relationships>
</file>

<file path=ppt/drawings/_rels/vmlDrawing9.vml.rels><?xml version="1.0" encoding="UTF-8" standalone="yes"?>
<Relationships xmlns="http://schemas.openxmlformats.org/package/2006/relationships"><Relationship Id="rId3" Type="http://schemas.openxmlformats.org/officeDocument/2006/relationships/image" Target="../media/image43.wmf"/><Relationship Id="rId2" Type="http://schemas.openxmlformats.org/officeDocument/2006/relationships/image" Target="../media/image42.wmf"/><Relationship Id="rId1" Type="http://schemas.openxmlformats.org/officeDocument/2006/relationships/image" Target="../media/image41.wmf"/></Relationships>
</file>

<file path=ppt/drawings/_rels/vmlDrawing10.vml.rels><?xml version="1.0" encoding="UTF-8" standalone="yes"?>
<Relationships xmlns="http://schemas.openxmlformats.org/package/2006/relationships"><Relationship Id="rId1" Type="http://schemas.openxmlformats.org/officeDocument/2006/relationships/image" Target="../media/image46.wmf"/></Relationships>
</file>

<file path=ppt/drawings/_rels/vmlDrawing11.vml.rels><?xml version="1.0" encoding="UTF-8" standalone="yes"?>
<Relationships xmlns="http://schemas.openxmlformats.org/package/2006/relationships"><Relationship Id="rId2" Type="http://schemas.openxmlformats.org/officeDocument/2006/relationships/image" Target="../media/image48.wmf"/><Relationship Id="rId1" Type="http://schemas.openxmlformats.org/officeDocument/2006/relationships/image" Target="../media/image47.wmf"/></Relationships>
</file>

<file path=ppt/drawings/_rels/vmlDrawing12.vml.rels><?xml version="1.0" encoding="UTF-8" standalone="yes"?>
<Relationships xmlns="http://schemas.openxmlformats.org/package/2006/relationships"><Relationship Id="rId1" Type="http://schemas.openxmlformats.org/officeDocument/2006/relationships/image" Target="../media/image52.wmf"/></Relationships>
</file>

<file path=ppt/drawings/_rels/vmlDrawing13.vml.rels><?xml version="1.0" encoding="UTF-8" standalone="yes"?>
<Relationships xmlns="http://schemas.openxmlformats.org/package/2006/relationships"><Relationship Id="rId3" Type="http://schemas.openxmlformats.org/officeDocument/2006/relationships/image" Target="../media/image55.wmf"/><Relationship Id="rId2" Type="http://schemas.openxmlformats.org/officeDocument/2006/relationships/image" Target="../media/image54.wmf"/><Relationship Id="rId1" Type="http://schemas.openxmlformats.org/officeDocument/2006/relationships/image" Target="../media/image53.wmf"/><Relationship Id="rId4" Type="http://schemas.openxmlformats.org/officeDocument/2006/relationships/image" Target="../media/image46.w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E48BE3-5592-4E82-8486-11E10B82C39E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151CB3B-5368-4335-838B-72774FDE032F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ottotito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smtClean="0"/>
              <a:t>Fare clic per modificare lo stile del sottotitolo dello schema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Intestazione sezio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4" name="Segnaposto contenut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5" name="Segnaposto tes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6" name="Segnaposto contenut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7" name="Segnaposto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8" name="Segnaposto piè di pagina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3" name="Segnaposto piè di pagina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contenut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immagine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it-IT"/>
          </a:p>
        </p:txBody>
      </p:sp>
      <p:sp>
        <p:nvSpPr>
          <p:cNvPr id="4" name="Segnaposto tes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it-IT" smtClean="0"/>
              <a:t>Fare clic per modificare stili del testo dello schema</a:t>
            </a:r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vertica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verticale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xAndChart">
  <p:cSld name="Titolo, testo e grafi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768350"/>
            <a:ext cx="7772400" cy="1143000"/>
          </a:xfrm>
        </p:spPr>
        <p:txBody>
          <a:bodyPr/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grafico 3"/>
          <p:cNvSpPr>
            <a:spLocks noGrp="1"/>
          </p:cNvSpPr>
          <p:nvPr>
            <p:ph type="chart"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/>
          <a:p>
            <a:endParaRPr lang="it-IT"/>
          </a:p>
        </p:txBody>
      </p:sp>
      <p:sp>
        <p:nvSpPr>
          <p:cNvPr id="5" name="Segnaposto data 4"/>
          <p:cNvSpPr>
            <a:spLocks noGrp="1"/>
          </p:cNvSpPr>
          <p:nvPr>
            <p:ph type="dt" sz="half" idx="10"/>
          </p:nvPr>
        </p:nvSpPr>
        <p:spPr>
          <a:xfrm>
            <a:off x="6651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11"/>
          </p:nvPr>
        </p:nvSpPr>
        <p:spPr>
          <a:xfrm>
            <a:off x="3103563" y="6367463"/>
            <a:ext cx="2895600" cy="457200"/>
          </a:xfrm>
        </p:spPr>
        <p:txBody>
          <a:bodyPr/>
          <a:lstStyle>
            <a:lvl1pPr>
              <a:defRPr/>
            </a:lvl1pPr>
          </a:lstStyle>
          <a:p>
            <a:endParaRPr lang="en-US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12"/>
          </p:nvPr>
        </p:nvSpPr>
        <p:spPr>
          <a:xfrm>
            <a:off x="6532563" y="6367463"/>
            <a:ext cx="1905000" cy="457200"/>
          </a:xfrm>
        </p:spPr>
        <p:txBody>
          <a:bodyPr/>
          <a:lstStyle>
            <a:lvl1pPr>
              <a:defRPr/>
            </a:lvl1pPr>
          </a:lstStyle>
          <a:p>
            <a:fld id="{07C8A841-151B-4DC7-A7A5-32070326DFEB}" type="slidenum">
              <a:rPr lang="en-US"/>
              <a:pPr/>
              <a:t>‹N›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tito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it-IT" smtClean="0"/>
              <a:t>Fare clic per modificare lo stile del titolo</a:t>
            </a:r>
            <a:endParaRPr lang="it-IT"/>
          </a:p>
        </p:txBody>
      </p:sp>
      <p:sp>
        <p:nvSpPr>
          <p:cNvPr id="3" name="Segnaposto tes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4" name="Segnaposto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378537B-DC47-4331-BCAA-B9CADAA6C148}" type="datetimeFigureOut">
              <a:rPr lang="it-IT" smtClean="0"/>
              <a:pPr/>
              <a:t>2010-04-01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it-IT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6BC687-129A-474A-9810-C0D2E2107A94}" type="slidenum">
              <a:rPr lang="it-IT" smtClean="0"/>
              <a:pPr/>
              <a:t>‹N›</a:t>
            </a:fld>
            <a:endParaRPr lang="it-IT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it-IT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.vml"/><Relationship Id="rId4" Type="http://schemas.openxmlformats.org/officeDocument/2006/relationships/oleObject" Target="../embeddings/oleObject1.bin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oleObject" Target="../embeddings/oleObject2.bin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7" Type="http://schemas.openxmlformats.org/officeDocument/2006/relationships/oleObject" Target="../embeddings/oleObject7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3.vml"/><Relationship Id="rId6" Type="http://schemas.openxmlformats.org/officeDocument/2006/relationships/oleObject" Target="../embeddings/oleObject6.bin"/><Relationship Id="rId5" Type="http://schemas.openxmlformats.org/officeDocument/2006/relationships/oleObject" Target="../embeddings/oleObject5.bin"/><Relationship Id="rId4" Type="http://schemas.openxmlformats.org/officeDocument/2006/relationships/oleObject" Target="../embeddings/oleObject4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4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9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5.vml"/><Relationship Id="rId4" Type="http://schemas.openxmlformats.org/officeDocument/2006/relationships/oleObject" Target="../embeddings/oleObject10.bin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image" Target="../media/image25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6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7.vml"/><Relationship Id="rId4" Type="http://schemas.openxmlformats.org/officeDocument/2006/relationships/oleObject" Target="../embeddings/oleObject13.bin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8.vml"/><Relationship Id="rId5" Type="http://schemas.openxmlformats.org/officeDocument/2006/relationships/image" Target="../media/image33.png"/><Relationship Id="rId4" Type="http://schemas.openxmlformats.org/officeDocument/2006/relationships/image" Target="../media/image32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png"/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1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12.xml"/><Relationship Id="rId4" Type="http://schemas.openxmlformats.org/officeDocument/2006/relationships/image" Target="../media/image40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9.vml"/><Relationship Id="rId5" Type="http://schemas.openxmlformats.org/officeDocument/2006/relationships/oleObject" Target="../embeddings/oleObject17.bin"/><Relationship Id="rId4" Type="http://schemas.openxmlformats.org/officeDocument/2006/relationships/oleObject" Target="../embeddings/oleObject16.bin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1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8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0.v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7" Type="http://schemas.openxmlformats.org/officeDocument/2006/relationships/oleObject" Target="../embeddings/oleObject20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1.vml"/><Relationship Id="rId6" Type="http://schemas.openxmlformats.org/officeDocument/2006/relationships/oleObject" Target="../embeddings/oleObject19.bin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1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2.v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7" Type="http://schemas.openxmlformats.org/officeDocument/2006/relationships/oleObject" Target="../embeddings/oleObject25.bin"/><Relationship Id="rId2" Type="http://schemas.openxmlformats.org/officeDocument/2006/relationships/slideLayout" Target="../slideLayouts/slideLayout12.xml"/><Relationship Id="rId1" Type="http://schemas.openxmlformats.org/officeDocument/2006/relationships/vmlDrawing" Target="../drawings/vmlDrawing13.vml"/><Relationship Id="rId6" Type="http://schemas.openxmlformats.org/officeDocument/2006/relationships/oleObject" Target="../embeddings/oleObject24.bin"/><Relationship Id="rId5" Type="http://schemas.openxmlformats.org/officeDocument/2006/relationships/oleObject" Target="../embeddings/oleObject23.bin"/><Relationship Id="rId4" Type="http://schemas.openxmlformats.org/officeDocument/2006/relationships/oleObject" Target="../embeddings/oleObject22.bin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png"/><Relationship Id="rId1" Type="http://schemas.openxmlformats.org/officeDocument/2006/relationships/slideLayout" Target="../slideLayouts/slideLayout1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/>
        <p:txBody>
          <a:bodyPr/>
          <a:lstStyle/>
          <a:p>
            <a:endParaRPr lang="it-IT"/>
          </a:p>
        </p:txBody>
      </p:sp>
      <p:pic>
        <p:nvPicPr>
          <p:cNvPr id="19968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1357298"/>
            <a:ext cx="6310136" cy="5330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199683" name="Object 7"/>
          <p:cNvGraphicFramePr>
            <a:graphicFrameLocks noChangeAspect="1"/>
          </p:cNvGraphicFramePr>
          <p:nvPr/>
        </p:nvGraphicFramePr>
        <p:xfrm>
          <a:off x="6523066" y="1428736"/>
          <a:ext cx="2120900" cy="736600"/>
        </p:xfrm>
        <a:graphic>
          <a:graphicData uri="http://schemas.openxmlformats.org/presentationml/2006/ole">
            <p:oleObj spid="_x0000_s226306" name="Equation" r:id="rId4" imgW="2120900" imgH="736600" progId="Equation.3">
              <p:embed/>
            </p:oleObj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3000364" y="500042"/>
            <a:ext cx="217354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b="1" dirty="0" smtClean="0"/>
              <a:t>Secondo ordine</a:t>
            </a:r>
            <a:endParaRPr lang="it-IT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800128" y="-24"/>
            <a:ext cx="7772400" cy="857248"/>
          </a:xfrm>
        </p:spPr>
        <p:txBody>
          <a:bodyPr/>
          <a:lstStyle/>
          <a:p>
            <a:r>
              <a:rPr lang="it-IT" dirty="0" smtClean="0"/>
              <a:t>Monocromatore a prisma</a:t>
            </a:r>
            <a:endParaRPr lang="it-IT" dirty="0"/>
          </a:p>
        </p:txBody>
      </p:sp>
      <p:sp>
        <p:nvSpPr>
          <p:cNvPr id="8" name="CasellaDiTesto 7"/>
          <p:cNvSpPr txBox="1"/>
          <p:nvPr/>
        </p:nvSpPr>
        <p:spPr>
          <a:xfrm>
            <a:off x="1000100" y="3357562"/>
            <a:ext cx="7469096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it-IT" sz="2400" dirty="0" smtClean="0"/>
              <a:t>La dispersione (e la banda passante) non è costante con </a:t>
            </a:r>
            <a:r>
              <a:rPr lang="it-IT" sz="2400" dirty="0" smtClean="0">
                <a:latin typeface="Symbol" pitchFamily="18" charset="2"/>
              </a:rPr>
              <a:t>l</a:t>
            </a:r>
          </a:p>
          <a:p>
            <a:pPr>
              <a:buFont typeface="Arial" pitchFamily="34" charset="0"/>
              <a:buChar char="•"/>
            </a:pPr>
            <a:r>
              <a:rPr lang="it-IT" sz="2400" dirty="0" smtClean="0"/>
              <a:t>Maggior risoluzione nell’UV</a:t>
            </a:r>
          </a:p>
          <a:p>
            <a:pPr>
              <a:buFont typeface="Arial" pitchFamily="34" charset="0"/>
              <a:buChar char="•"/>
            </a:pPr>
            <a:r>
              <a:rPr lang="it-IT" sz="2400" dirty="0" smtClean="0"/>
              <a:t>Non ci sono effetti di secondo ordine</a:t>
            </a:r>
            <a:endParaRPr lang="it-IT" sz="2400" dirty="0"/>
          </a:p>
        </p:txBody>
      </p:sp>
      <p:pic>
        <p:nvPicPr>
          <p:cNvPr id="276483" name="Picture 3"/>
          <p:cNvPicPr>
            <a:picLocks noChangeAspect="1" noChangeArrowheads="1"/>
          </p:cNvPicPr>
          <p:nvPr/>
        </p:nvPicPr>
        <p:blipFill>
          <a:blip r:embed="rId2" cstate="print"/>
          <a:srcRect l="19775" t="21484" r="9912" b="45313"/>
          <a:stretch>
            <a:fillRect/>
          </a:stretch>
        </p:blipFill>
        <p:spPr bwMode="auto">
          <a:xfrm>
            <a:off x="1285852" y="928670"/>
            <a:ext cx="6858048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485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414581" y="4684482"/>
            <a:ext cx="3800493" cy="2102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 descr="641px-Snells_law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509735" y="428604"/>
            <a:ext cx="4471661" cy="2476505"/>
          </a:xfrm>
          <a:prstGeom prst="rect">
            <a:avLst/>
          </a:prstGeom>
        </p:spPr>
      </p:pic>
      <p:graphicFrame>
        <p:nvGraphicFramePr>
          <p:cNvPr id="9" name="Oggetto 8"/>
          <p:cNvGraphicFramePr>
            <a:graphicFrameLocks noChangeAspect="1"/>
          </p:cNvGraphicFramePr>
          <p:nvPr/>
        </p:nvGraphicFramePr>
        <p:xfrm>
          <a:off x="6224610" y="500042"/>
          <a:ext cx="1562100" cy="914400"/>
        </p:xfrm>
        <a:graphic>
          <a:graphicData uri="http://schemas.openxmlformats.org/presentationml/2006/ole">
            <p:oleObj spid="_x0000_s304131" name="Equazione" r:id="rId4" imgW="1041120" imgH="609480" progId="Equation.3">
              <p:embed/>
            </p:oleObj>
          </a:graphicData>
        </a:graphic>
      </p:graphicFrame>
      <p:pic>
        <p:nvPicPr>
          <p:cNvPr id="304132" name="Picture 4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-31" y="3748111"/>
            <a:ext cx="3643337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6482" name="Picture 2"/>
          <p:cNvPicPr>
            <a:picLocks noChangeAspect="1" noChangeArrowheads="1"/>
          </p:cNvPicPr>
          <p:nvPr/>
        </p:nvPicPr>
        <p:blipFill>
          <a:blip r:embed="rId6" cstate="print"/>
          <a:srcRect l="26562" t="24609" r="15576" b="26562"/>
          <a:stretch>
            <a:fillRect/>
          </a:stretch>
        </p:blipFill>
        <p:spPr bwMode="auto">
          <a:xfrm>
            <a:off x="3500430" y="3214686"/>
            <a:ext cx="5643602" cy="35719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2658" name="Picture 2" descr="Untitled-4"/>
          <p:cNvPicPr>
            <a:picLocks noChangeAspect="1" noChangeArrowheads="1"/>
          </p:cNvPicPr>
          <p:nvPr/>
        </p:nvPicPr>
        <p:blipFill>
          <a:blip r:embed="rId2" cstate="print"/>
          <a:srcRect b="31393"/>
          <a:stretch>
            <a:fillRect/>
          </a:stretch>
        </p:blipFill>
        <p:spPr bwMode="auto">
          <a:xfrm>
            <a:off x="5466728" y="304801"/>
            <a:ext cx="3416705" cy="4267207"/>
          </a:xfrm>
          <a:prstGeom prst="rect">
            <a:avLst/>
          </a:prstGeom>
          <a:noFill/>
        </p:spPr>
      </p:pic>
      <p:sp>
        <p:nvSpPr>
          <p:cNvPr id="582659" name="Text Box 3"/>
          <p:cNvSpPr txBox="1">
            <a:spLocks noChangeArrowheads="1"/>
          </p:cNvSpPr>
          <p:nvPr/>
        </p:nvSpPr>
        <p:spPr bwMode="auto">
          <a:xfrm>
            <a:off x="4071934" y="-24"/>
            <a:ext cx="1072730" cy="5847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3200" b="1" i="1" dirty="0" err="1" smtClean="0">
                <a:latin typeface="Arial" pitchFamily="34" charset="0"/>
              </a:rPr>
              <a:t>Filtri</a:t>
            </a:r>
            <a:endParaRPr lang="en-US" sz="3200" b="1" i="1" dirty="0">
              <a:latin typeface="Arial" pitchFamily="34" charset="0"/>
            </a:endParaRPr>
          </a:p>
        </p:txBody>
      </p:sp>
      <p:sp>
        <p:nvSpPr>
          <p:cNvPr id="582661" name="Text Box 5"/>
          <p:cNvSpPr txBox="1">
            <a:spLocks noChangeArrowheads="1"/>
          </p:cNvSpPr>
          <p:nvPr/>
        </p:nvSpPr>
        <p:spPr bwMode="auto">
          <a:xfrm>
            <a:off x="3644486" y="1066800"/>
            <a:ext cx="1983235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 dirty="0" err="1" smtClean="0">
                <a:latin typeface="Arial" pitchFamily="34" charset="0"/>
              </a:rPr>
              <a:t>Passa</a:t>
            </a:r>
            <a:r>
              <a:rPr lang="en-US" sz="2400" dirty="0" smtClean="0">
                <a:latin typeface="Arial" pitchFamily="34" charset="0"/>
              </a:rPr>
              <a:t> </a:t>
            </a:r>
            <a:r>
              <a:rPr lang="en-US" sz="2400" dirty="0" err="1" smtClean="0">
                <a:latin typeface="Arial" pitchFamily="34" charset="0"/>
              </a:rPr>
              <a:t>banda</a:t>
            </a:r>
            <a:endParaRPr lang="en-US" sz="2400" dirty="0">
              <a:latin typeface="Arial" pitchFamily="34" charset="0"/>
            </a:endParaRPr>
          </a:p>
        </p:txBody>
      </p:sp>
      <p:sp>
        <p:nvSpPr>
          <p:cNvPr id="582662" name="Text Box 6"/>
          <p:cNvSpPr txBox="1">
            <a:spLocks noChangeArrowheads="1"/>
          </p:cNvSpPr>
          <p:nvPr/>
        </p:nvSpPr>
        <p:spPr bwMode="auto">
          <a:xfrm>
            <a:off x="3644486" y="3124200"/>
            <a:ext cx="1707519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pPr eaLnBrk="1" hangingPunct="1"/>
            <a:r>
              <a:rPr lang="en-US" sz="2400" dirty="0" err="1" smtClean="0">
                <a:latin typeface="Arial" pitchFamily="34" charset="0"/>
              </a:rPr>
              <a:t>Passa</a:t>
            </a:r>
            <a:r>
              <a:rPr lang="en-US" sz="2400" dirty="0" smtClean="0">
                <a:latin typeface="Arial" pitchFamily="34" charset="0"/>
              </a:rPr>
              <a:t> alto </a:t>
            </a:r>
            <a:endParaRPr lang="en-US" sz="2400" dirty="0">
              <a:latin typeface="Arial" pitchFamily="34" charset="0"/>
            </a:endParaRPr>
          </a:p>
        </p:txBody>
      </p:sp>
      <p:pic>
        <p:nvPicPr>
          <p:cNvPr id="582663" name="Picture 7" descr="Interference Filters1 copy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96976" y="2362201"/>
            <a:ext cx="2743718" cy="2047875"/>
          </a:xfrm>
          <a:prstGeom prst="rect">
            <a:avLst/>
          </a:prstGeom>
          <a:noFill/>
        </p:spPr>
      </p:pic>
      <p:sp>
        <p:nvSpPr>
          <p:cNvPr id="7" name="CasellaDiTesto 6"/>
          <p:cNvSpPr txBox="1"/>
          <p:nvPr/>
        </p:nvSpPr>
        <p:spPr>
          <a:xfrm>
            <a:off x="214282" y="5500702"/>
            <a:ext cx="828680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dirty="0" smtClean="0"/>
              <a:t>Normalmente si usa un filtro </a:t>
            </a:r>
            <a:r>
              <a:rPr lang="it-IT" dirty="0" err="1" smtClean="0"/>
              <a:t>passa-alto</a:t>
            </a:r>
            <a:r>
              <a:rPr lang="it-IT" dirty="0" smtClean="0"/>
              <a:t> in emissione per eliminare ulteriormente la luce di eccitazione diffusa.</a:t>
            </a:r>
          </a:p>
          <a:p>
            <a:r>
              <a:rPr lang="it-IT" dirty="0" smtClean="0"/>
              <a:t>Analogamente si può usare un filtro passa-banda in eccitazione per eliminare la “</a:t>
            </a:r>
            <a:r>
              <a:rPr lang="it-IT" i="1" dirty="0" err="1" smtClean="0"/>
              <a:t>stray</a:t>
            </a:r>
            <a:r>
              <a:rPr lang="it-IT" i="1" dirty="0" smtClean="0"/>
              <a:t> light</a:t>
            </a:r>
            <a:r>
              <a:rPr lang="it-IT" dirty="0" smtClean="0"/>
              <a:t>”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2214554"/>
            <a:ext cx="3810000" cy="4114800"/>
          </a:xfrm>
        </p:spPr>
        <p:txBody>
          <a:bodyPr/>
          <a:lstStyle/>
          <a:p>
            <a:r>
              <a:rPr lang="it-IT" dirty="0" smtClean="0"/>
              <a:t>Normalmente in quarzo (trasparente nell’UV)</a:t>
            </a:r>
          </a:p>
          <a:p>
            <a:r>
              <a:rPr lang="it-IT" dirty="0" smtClean="0"/>
              <a:t>Per la fluorescenza tutte e quattro le facce trasparenti</a:t>
            </a:r>
            <a:endParaRPr lang="it-IT" dirty="0"/>
          </a:p>
        </p:txBody>
      </p:sp>
      <p:pic>
        <p:nvPicPr>
          <p:cNvPr id="180226" name="Picture 2"/>
          <p:cNvPicPr>
            <a:picLocks noChangeAspect="1" noChangeArrowheads="1"/>
          </p:cNvPicPr>
          <p:nvPr/>
        </p:nvPicPr>
        <p:blipFill>
          <a:blip r:embed="rId2" cstate="print"/>
          <a:srcRect l="79156" t="31416" r="6769" b="19534"/>
          <a:stretch>
            <a:fillRect/>
          </a:stretch>
        </p:blipFill>
        <p:spPr bwMode="auto">
          <a:xfrm>
            <a:off x="5357818" y="0"/>
            <a:ext cx="1114433" cy="25717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CasellaDiTesto 5"/>
          <p:cNvSpPr txBox="1"/>
          <p:nvPr/>
        </p:nvSpPr>
        <p:spPr>
          <a:xfrm>
            <a:off x="3214678" y="357166"/>
            <a:ext cx="191514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 smtClean="0"/>
              <a:t>CUVETTE</a:t>
            </a:r>
            <a:endParaRPr lang="it-IT" sz="3600" b="1" dirty="0"/>
          </a:p>
        </p:txBody>
      </p:sp>
      <p:pic>
        <p:nvPicPr>
          <p:cNvPr id="277505" name="Picture 1"/>
          <p:cNvPicPr>
            <a:picLocks noChangeAspect="1" noChangeArrowheads="1"/>
          </p:cNvPicPr>
          <p:nvPr/>
        </p:nvPicPr>
        <p:blipFill>
          <a:blip r:embed="rId3" cstate="print"/>
          <a:srcRect t="21374" r="46250"/>
          <a:stretch>
            <a:fillRect/>
          </a:stretch>
        </p:blipFill>
        <p:spPr bwMode="auto">
          <a:xfrm>
            <a:off x="4357686" y="2357430"/>
            <a:ext cx="4697186" cy="45005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Fine intermezzo “strumentale”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2409828"/>
            <a:ext cx="7529538" cy="947734"/>
          </a:xfrm>
        </p:spPr>
        <p:txBody>
          <a:bodyPr/>
          <a:lstStyle/>
          <a:p>
            <a:pPr algn="ctr">
              <a:buNone/>
            </a:pPr>
            <a:r>
              <a:rPr lang="it-IT" dirty="0" smtClean="0"/>
              <a:t>Torniamo alle misure di fluorescenza</a:t>
            </a: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692150"/>
          </a:xfrm>
        </p:spPr>
        <p:txBody>
          <a:bodyPr>
            <a:normAutofit fontScale="90000"/>
          </a:bodyPr>
          <a:lstStyle/>
          <a:p>
            <a:r>
              <a:rPr lang="it-IT" sz="4000"/>
              <a:t>Osservabili: intensità</a:t>
            </a:r>
            <a:endParaRPr lang="it-IT"/>
          </a:p>
        </p:txBody>
      </p:sp>
      <p:sp>
        <p:nvSpPr>
          <p:cNvPr id="30723" name="Rectangle 3"/>
          <p:cNvSpPr>
            <a:spLocks noGrp="1" noChangeArrowheads="1"/>
          </p:cNvSpPr>
          <p:nvPr>
            <p:ph type="body" sz="half" idx="1"/>
          </p:nvPr>
        </p:nvSpPr>
        <p:spPr>
          <a:xfrm>
            <a:off x="0" y="762000"/>
            <a:ext cx="7467600" cy="1905000"/>
          </a:xfrm>
          <a:noFill/>
        </p:spPr>
        <p:txBody>
          <a:bodyPr/>
          <a:lstStyle/>
          <a:p>
            <a:pPr marL="0" indent="0">
              <a:lnSpc>
                <a:spcPct val="90000"/>
              </a:lnSpc>
              <a:buFontTx/>
              <a:buNone/>
            </a:pPr>
            <a:r>
              <a:rPr lang="it-IT" sz="2400"/>
              <a:t>Dipende da: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it-IT" sz="800"/>
          </a:p>
          <a:p>
            <a:pPr marL="0" indent="0">
              <a:lnSpc>
                <a:spcPct val="90000"/>
              </a:lnSpc>
            </a:pPr>
            <a:r>
              <a:rPr lang="it-IT" sz="2400"/>
              <a:t>Concentrazione di fluoroforo</a:t>
            </a:r>
          </a:p>
          <a:p>
            <a:pPr marL="0" indent="0">
              <a:lnSpc>
                <a:spcPct val="90000"/>
              </a:lnSpc>
            </a:pPr>
            <a:r>
              <a:rPr lang="it-IT" sz="2400"/>
              <a:t>Efficienza dell’assorbimento di radiazione (</a:t>
            </a:r>
            <a:r>
              <a:rPr lang="it-IT" sz="2400">
                <a:latin typeface="Symbol" pitchFamily="18" charset="2"/>
              </a:rPr>
              <a:t>e</a:t>
            </a:r>
            <a:r>
              <a:rPr lang="it-IT" sz="2400"/>
              <a:t>)</a:t>
            </a:r>
          </a:p>
          <a:p>
            <a:pPr marL="0" indent="0">
              <a:lnSpc>
                <a:spcPct val="90000"/>
              </a:lnSpc>
            </a:pPr>
            <a:r>
              <a:rPr lang="it-IT" sz="2400"/>
              <a:t>Efficienza dell’emissione radiativa (resa quantica)</a:t>
            </a:r>
          </a:p>
          <a:p>
            <a:pPr marL="0" indent="0">
              <a:lnSpc>
                <a:spcPct val="90000"/>
              </a:lnSpc>
              <a:buFontTx/>
              <a:buNone/>
            </a:pPr>
            <a:endParaRPr lang="it-IT" sz="800"/>
          </a:p>
        </p:txBody>
      </p:sp>
      <p:graphicFrame>
        <p:nvGraphicFramePr>
          <p:cNvPr id="30724" name="Object 4"/>
          <p:cNvGraphicFramePr>
            <a:graphicFrameLocks noChangeAspect="1"/>
          </p:cNvGraphicFramePr>
          <p:nvPr>
            <p:ph type="chart" sz="half" idx="2"/>
          </p:nvPr>
        </p:nvGraphicFramePr>
        <p:xfrm>
          <a:off x="3141663" y="2667000"/>
          <a:ext cx="2174875" cy="681038"/>
        </p:xfrm>
        <a:graphic>
          <a:graphicData uri="http://schemas.openxmlformats.org/presentationml/2006/ole">
            <p:oleObj spid="_x0000_s163842" name="Equazione" r:id="rId3" imgW="1257120" imgH="393480" progId="Equation.3">
              <p:embed/>
            </p:oleObj>
          </a:graphicData>
        </a:graphic>
      </p:graphicFrame>
      <p:graphicFrame>
        <p:nvGraphicFramePr>
          <p:cNvPr id="30725" name="Object 5"/>
          <p:cNvGraphicFramePr>
            <a:graphicFrameLocks noChangeAspect="1"/>
          </p:cNvGraphicFramePr>
          <p:nvPr/>
        </p:nvGraphicFramePr>
        <p:xfrm>
          <a:off x="304800" y="3505200"/>
          <a:ext cx="5257800" cy="698500"/>
        </p:xfrm>
        <a:graphic>
          <a:graphicData uri="http://schemas.openxmlformats.org/presentationml/2006/ole">
            <p:oleObj spid="_x0000_s163843" name="Equation" r:id="rId4" imgW="6121400" imgH="812800" progId="Equation.3">
              <p:embed/>
            </p:oleObj>
          </a:graphicData>
        </a:graphic>
      </p:graphicFrame>
      <p:graphicFrame>
        <p:nvGraphicFramePr>
          <p:cNvPr id="30726" name="Object 6"/>
          <p:cNvGraphicFramePr>
            <a:graphicFrameLocks noChangeAspect="1"/>
          </p:cNvGraphicFramePr>
          <p:nvPr/>
        </p:nvGraphicFramePr>
        <p:xfrm>
          <a:off x="6324600" y="3581400"/>
          <a:ext cx="1984375" cy="676275"/>
        </p:xfrm>
        <a:graphic>
          <a:graphicData uri="http://schemas.openxmlformats.org/presentationml/2006/ole">
            <p:oleObj spid="_x0000_s163844" name="Equation" r:id="rId5" imgW="2311400" imgH="787400" progId="Equation.3">
              <p:embed/>
            </p:oleObj>
          </a:graphicData>
        </a:graphic>
      </p:graphicFrame>
      <p:grpSp>
        <p:nvGrpSpPr>
          <p:cNvPr id="2" name="Group 7"/>
          <p:cNvGrpSpPr>
            <a:grpSpLocks/>
          </p:cNvGrpSpPr>
          <p:nvPr/>
        </p:nvGrpSpPr>
        <p:grpSpPr bwMode="auto">
          <a:xfrm>
            <a:off x="5105400" y="5029200"/>
            <a:ext cx="3810000" cy="1066800"/>
            <a:chOff x="3072" y="3456"/>
            <a:chExt cx="2400" cy="672"/>
          </a:xfrm>
        </p:grpSpPr>
        <p:sp>
          <p:nvSpPr>
            <p:cNvPr id="30728" name="Rectangle 8"/>
            <p:cNvSpPr>
              <a:spLocks noChangeArrowheads="1"/>
            </p:cNvSpPr>
            <p:nvPr/>
          </p:nvSpPr>
          <p:spPr bwMode="auto">
            <a:xfrm>
              <a:off x="3072" y="3456"/>
              <a:ext cx="2400" cy="672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>
              <a:outerShdw dist="107763" dir="2700000" algn="ctr" rotWithShape="0">
                <a:schemeClr val="bg2"/>
              </a:outerShdw>
            </a:effectLst>
          </p:spPr>
          <p:txBody>
            <a:bodyPr wrap="none" anchor="ctr"/>
            <a:lstStyle/>
            <a:p>
              <a:endParaRPr lang="it-IT"/>
            </a:p>
          </p:txBody>
        </p:sp>
        <p:graphicFrame>
          <p:nvGraphicFramePr>
            <p:cNvPr id="30729" name="Object 9"/>
            <p:cNvGraphicFramePr>
              <a:graphicFrameLocks noChangeAspect="1"/>
            </p:cNvGraphicFramePr>
            <p:nvPr/>
          </p:nvGraphicFramePr>
          <p:xfrm>
            <a:off x="3217" y="3663"/>
            <a:ext cx="2004" cy="221"/>
          </p:xfrm>
          <a:graphic>
            <a:graphicData uri="http://schemas.openxmlformats.org/presentationml/2006/ole">
              <p:oleObj spid="_x0000_s163846" name="Equazione" r:id="rId6" imgW="2070000" imgH="228600" progId="Equation.3">
                <p:embed/>
              </p:oleObj>
            </a:graphicData>
          </a:graphic>
        </p:graphicFrame>
      </p:grpSp>
      <p:grpSp>
        <p:nvGrpSpPr>
          <p:cNvPr id="3" name="Group 10"/>
          <p:cNvGrpSpPr>
            <a:grpSpLocks/>
          </p:cNvGrpSpPr>
          <p:nvPr/>
        </p:nvGrpSpPr>
        <p:grpSpPr bwMode="auto">
          <a:xfrm>
            <a:off x="6858000" y="762000"/>
            <a:ext cx="2133600" cy="1485900"/>
            <a:chOff x="4176" y="1152"/>
            <a:chExt cx="1344" cy="936"/>
          </a:xfrm>
        </p:grpSpPr>
        <p:sp>
          <p:nvSpPr>
            <p:cNvPr id="30731" name="Rectangle 11"/>
            <p:cNvSpPr>
              <a:spLocks noChangeArrowheads="1"/>
            </p:cNvSpPr>
            <p:nvPr/>
          </p:nvSpPr>
          <p:spPr bwMode="auto">
            <a:xfrm>
              <a:off x="4920" y="1248"/>
              <a:ext cx="240" cy="240"/>
            </a:xfrm>
            <a:prstGeom prst="rect">
              <a:avLst/>
            </a:prstGeom>
            <a:solidFill>
              <a:srgbClr val="E6F3FF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it-IT"/>
            </a:p>
          </p:txBody>
        </p:sp>
        <p:sp>
          <p:nvSpPr>
            <p:cNvPr id="30732" name="Oval 12"/>
            <p:cNvSpPr>
              <a:spLocks noChangeArrowheads="1"/>
            </p:cNvSpPr>
            <p:nvPr/>
          </p:nvSpPr>
          <p:spPr bwMode="auto">
            <a:xfrm>
              <a:off x="4704" y="1152"/>
              <a:ext cx="96" cy="432"/>
            </a:xfrm>
            <a:prstGeom prst="ellipse">
              <a:avLst/>
            </a:prstGeom>
            <a:solidFill>
              <a:srgbClr val="E6F3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algn="ctr"/>
              <a:endParaRPr lang="it-IT"/>
            </a:p>
          </p:txBody>
        </p:sp>
        <p:grpSp>
          <p:nvGrpSpPr>
            <p:cNvPr id="4" name="Group 13"/>
            <p:cNvGrpSpPr>
              <a:grpSpLocks/>
            </p:cNvGrpSpPr>
            <p:nvPr/>
          </p:nvGrpSpPr>
          <p:grpSpPr bwMode="auto">
            <a:xfrm>
              <a:off x="4752" y="1272"/>
              <a:ext cx="576" cy="192"/>
              <a:chOff x="4608" y="1344"/>
              <a:chExt cx="576" cy="192"/>
            </a:xfrm>
          </p:grpSpPr>
          <p:sp>
            <p:nvSpPr>
              <p:cNvPr id="30734" name="AutoShape 14"/>
              <p:cNvSpPr>
                <a:spLocks noChangeArrowheads="1"/>
              </p:cNvSpPr>
              <p:nvPr/>
            </p:nvSpPr>
            <p:spPr bwMode="auto">
              <a:xfrm rot="5400000">
                <a:off x="4656" y="1296"/>
                <a:ext cx="192" cy="288"/>
              </a:xfrm>
              <a:prstGeom prst="triangle">
                <a:avLst>
                  <a:gd name="adj" fmla="val 50000"/>
                </a:avLst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  <p:sp>
            <p:nvSpPr>
              <p:cNvPr id="30735" name="AutoShape 15"/>
              <p:cNvSpPr>
                <a:spLocks noChangeArrowheads="1"/>
              </p:cNvSpPr>
              <p:nvPr/>
            </p:nvSpPr>
            <p:spPr bwMode="auto">
              <a:xfrm rot="16200000" flipH="1">
                <a:off x="4944" y="1296"/>
                <a:ext cx="192" cy="288"/>
              </a:xfrm>
              <a:prstGeom prst="triangle">
                <a:avLst>
                  <a:gd name="adj" fmla="val 50000"/>
                </a:avLst>
              </a:prstGeom>
              <a:solidFill>
                <a:schemeClr val="hlink"/>
              </a:soli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endParaRPr lang="it-IT"/>
              </a:p>
            </p:txBody>
          </p:sp>
        </p:grpSp>
        <p:sp>
          <p:nvSpPr>
            <p:cNvPr id="30736" name="AutoShape 16"/>
            <p:cNvSpPr>
              <a:spLocks noChangeArrowheads="1"/>
            </p:cNvSpPr>
            <p:nvPr/>
          </p:nvSpPr>
          <p:spPr bwMode="auto">
            <a:xfrm>
              <a:off x="4944" y="1368"/>
              <a:ext cx="192" cy="288"/>
            </a:xfrm>
            <a:prstGeom prst="triangle">
              <a:avLst>
                <a:gd name="adj" fmla="val 50000"/>
              </a:avLst>
            </a:prstGeom>
            <a:solidFill>
              <a:schemeClr val="tx2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737" name="Oval 17"/>
            <p:cNvSpPr>
              <a:spLocks noChangeArrowheads="1"/>
            </p:cNvSpPr>
            <p:nvPr/>
          </p:nvSpPr>
          <p:spPr bwMode="auto">
            <a:xfrm>
              <a:off x="5016" y="1344"/>
              <a:ext cx="48" cy="48"/>
            </a:xfrm>
            <a:prstGeom prst="ellipse">
              <a:avLst/>
            </a:prstGeom>
            <a:solidFill>
              <a:srgbClr val="E6E658"/>
            </a:solidFill>
            <a:ln w="9525">
              <a:solidFill>
                <a:srgbClr val="FF9218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738" name="Rectangle 18"/>
            <p:cNvSpPr>
              <a:spLocks noChangeArrowheads="1"/>
            </p:cNvSpPr>
            <p:nvPr/>
          </p:nvSpPr>
          <p:spPr bwMode="auto">
            <a:xfrm>
              <a:off x="4560" y="1272"/>
              <a:ext cx="192" cy="192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739" name="Rectangle 19"/>
            <p:cNvSpPr>
              <a:spLocks noChangeArrowheads="1"/>
            </p:cNvSpPr>
            <p:nvPr/>
          </p:nvSpPr>
          <p:spPr bwMode="auto">
            <a:xfrm>
              <a:off x="5328" y="1272"/>
              <a:ext cx="192" cy="192"/>
            </a:xfrm>
            <a:prstGeom prst="rect">
              <a:avLst/>
            </a:prstGeom>
            <a:solidFill>
              <a:schemeClr val="hlink"/>
            </a:solidFill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740" name="Oval 20"/>
            <p:cNvSpPr>
              <a:spLocks noChangeArrowheads="1"/>
            </p:cNvSpPr>
            <p:nvPr/>
          </p:nvSpPr>
          <p:spPr bwMode="auto">
            <a:xfrm rot="-5400000">
              <a:off x="5016" y="1488"/>
              <a:ext cx="96" cy="432"/>
            </a:xfrm>
            <a:prstGeom prst="ellipse">
              <a:avLst/>
            </a:prstGeom>
            <a:solidFill>
              <a:srgbClr val="E6F3FF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/>
          </p:spPr>
          <p:txBody>
            <a:bodyPr vert="eaVert" wrap="none" anchor="ctr"/>
            <a:lstStyle/>
            <a:p>
              <a:pPr algn="ctr"/>
              <a:endParaRPr lang="it-IT"/>
            </a:p>
          </p:txBody>
        </p:sp>
        <p:sp>
          <p:nvSpPr>
            <p:cNvPr id="30741" name="Rectangle 21"/>
            <p:cNvSpPr>
              <a:spLocks noChangeArrowheads="1"/>
            </p:cNvSpPr>
            <p:nvPr/>
          </p:nvSpPr>
          <p:spPr bwMode="auto">
            <a:xfrm>
              <a:off x="4944" y="1656"/>
              <a:ext cx="192" cy="192"/>
            </a:xfrm>
            <a:prstGeom prst="rect">
              <a:avLst/>
            </a:prstGeom>
            <a:solidFill>
              <a:schemeClr val="tx2"/>
            </a:solidFill>
            <a:ln w="9525">
              <a:solidFill>
                <a:schemeClr val="tx2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742" name="Text Box 22"/>
            <p:cNvSpPr txBox="1">
              <a:spLocks noChangeArrowheads="1"/>
            </p:cNvSpPr>
            <p:nvPr/>
          </p:nvSpPr>
          <p:spPr bwMode="auto">
            <a:xfrm>
              <a:off x="4176" y="1224"/>
              <a:ext cx="451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t-IT"/>
                <a:t>Ecc.</a:t>
              </a:r>
            </a:p>
          </p:txBody>
        </p:sp>
        <p:sp>
          <p:nvSpPr>
            <p:cNvPr id="30743" name="Text Box 23"/>
            <p:cNvSpPr txBox="1">
              <a:spLocks noChangeArrowheads="1"/>
            </p:cNvSpPr>
            <p:nvPr/>
          </p:nvSpPr>
          <p:spPr bwMode="auto">
            <a:xfrm>
              <a:off x="4848" y="1800"/>
              <a:ext cx="430" cy="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r>
                <a:rPr lang="it-IT"/>
                <a:t>Em.</a:t>
              </a:r>
            </a:p>
          </p:txBody>
        </p:sp>
        <p:sp>
          <p:nvSpPr>
            <p:cNvPr id="30744" name="Line 24"/>
            <p:cNvSpPr>
              <a:spLocks noChangeShapeType="1"/>
            </p:cNvSpPr>
            <p:nvPr/>
          </p:nvSpPr>
          <p:spPr bwMode="auto">
            <a:xfrm>
              <a:off x="4992" y="115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30745" name="Line 25"/>
            <p:cNvSpPr>
              <a:spLocks noChangeShapeType="1"/>
            </p:cNvSpPr>
            <p:nvPr/>
          </p:nvSpPr>
          <p:spPr bwMode="auto">
            <a:xfrm>
              <a:off x="5088" y="1152"/>
              <a:ext cx="0" cy="33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prstDash val="dash"/>
              <a:round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graphicFrame>
        <p:nvGraphicFramePr>
          <p:cNvPr id="30746" name="Object 26"/>
          <p:cNvGraphicFramePr>
            <a:graphicFrameLocks noChangeAspect="1"/>
          </p:cNvGraphicFramePr>
          <p:nvPr/>
        </p:nvGraphicFramePr>
        <p:xfrm>
          <a:off x="152400" y="4800600"/>
          <a:ext cx="4876800" cy="1244600"/>
        </p:xfrm>
        <a:graphic>
          <a:graphicData uri="http://schemas.openxmlformats.org/presentationml/2006/ole">
            <p:oleObj spid="_x0000_s163845" name="Equation" r:id="rId7" imgW="4330700" imgH="110490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072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072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072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072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307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307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2" dur="500"/>
                                        <p:tgtEl>
                                          <p:spTgt spid="307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07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5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3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762000"/>
          </a:xfrm>
        </p:spPr>
        <p:txBody>
          <a:bodyPr/>
          <a:lstStyle/>
          <a:p>
            <a:r>
              <a:rPr lang="it-IT" sz="4000"/>
              <a:t>Filtro interno</a:t>
            </a:r>
            <a:endParaRPr lang="it-IT"/>
          </a:p>
        </p:txBody>
      </p:sp>
      <p:graphicFrame>
        <p:nvGraphicFramePr>
          <p:cNvPr id="165891" name="Object 3"/>
          <p:cNvGraphicFramePr>
            <a:graphicFrameLocks noChangeAspect="1"/>
          </p:cNvGraphicFramePr>
          <p:nvPr/>
        </p:nvGraphicFramePr>
        <p:xfrm>
          <a:off x="642942" y="500042"/>
          <a:ext cx="6858016" cy="6481744"/>
        </p:xfrm>
        <a:graphic>
          <a:graphicData uri="http://schemas.openxmlformats.org/presentationml/2006/ole">
            <p:oleObj spid="_x0000_s393218" name="KGPlot" r:id="rId3" imgW="4178160" imgH="3949560" progId="KGraph_Plo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Rectangle 2"/>
          <p:cNvSpPr>
            <a:spLocks noGrp="1" noChangeArrowheads="1"/>
          </p:cNvSpPr>
          <p:nvPr>
            <p:ph type="title"/>
          </p:nvPr>
        </p:nvSpPr>
        <p:spPr>
          <a:xfrm>
            <a:off x="762000" y="0"/>
            <a:ext cx="7772400" cy="762000"/>
          </a:xfrm>
        </p:spPr>
        <p:txBody>
          <a:bodyPr/>
          <a:lstStyle/>
          <a:p>
            <a:r>
              <a:rPr lang="it-IT" sz="4000"/>
              <a:t>Filtro interno</a:t>
            </a:r>
            <a:endParaRPr lang="it-IT"/>
          </a:p>
        </p:txBody>
      </p:sp>
      <p:sp>
        <p:nvSpPr>
          <p:cNvPr id="32796" name="Text Box 28"/>
          <p:cNvSpPr txBox="1">
            <a:spLocks noChangeArrowheads="1"/>
          </p:cNvSpPr>
          <p:nvPr/>
        </p:nvSpPr>
        <p:spPr bwMode="auto">
          <a:xfrm>
            <a:off x="1752600" y="2743200"/>
            <a:ext cx="230505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Campione diluito</a:t>
            </a:r>
          </a:p>
        </p:txBody>
      </p:sp>
      <p:sp>
        <p:nvSpPr>
          <p:cNvPr id="32797" name="Text Box 29"/>
          <p:cNvSpPr txBox="1">
            <a:spLocks noChangeArrowheads="1"/>
          </p:cNvSpPr>
          <p:nvPr/>
        </p:nvSpPr>
        <p:spPr bwMode="auto">
          <a:xfrm>
            <a:off x="5334000" y="2743200"/>
            <a:ext cx="2930525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/>
              <a:t>Campione concentrato</a:t>
            </a:r>
          </a:p>
        </p:txBody>
      </p:sp>
      <p:grpSp>
        <p:nvGrpSpPr>
          <p:cNvPr id="2" name="Group 30"/>
          <p:cNvGrpSpPr>
            <a:grpSpLocks/>
          </p:cNvGrpSpPr>
          <p:nvPr/>
        </p:nvGrpSpPr>
        <p:grpSpPr bwMode="auto">
          <a:xfrm>
            <a:off x="285720" y="3881454"/>
            <a:ext cx="4572000" cy="1905000"/>
            <a:chOff x="960" y="2544"/>
            <a:chExt cx="2880" cy="1200"/>
          </a:xfrm>
        </p:grpSpPr>
        <p:sp>
          <p:nvSpPr>
            <p:cNvPr id="32799" name="Rectangle 31"/>
            <p:cNvSpPr>
              <a:spLocks noChangeArrowheads="1"/>
            </p:cNvSpPr>
            <p:nvPr/>
          </p:nvSpPr>
          <p:spPr bwMode="auto">
            <a:xfrm>
              <a:off x="960" y="2544"/>
              <a:ext cx="2880" cy="1200"/>
            </a:xfrm>
            <a:prstGeom prst="rect">
              <a:avLst/>
            </a:prstGeom>
            <a:solidFill>
              <a:schemeClr val="bg1"/>
            </a:solidFill>
            <a:ln w="38100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graphicFrame>
          <p:nvGraphicFramePr>
            <p:cNvPr id="32800" name="Object 32"/>
            <p:cNvGraphicFramePr>
              <a:graphicFrameLocks noChangeAspect="1"/>
            </p:cNvGraphicFramePr>
            <p:nvPr/>
          </p:nvGraphicFramePr>
          <p:xfrm>
            <a:off x="1104" y="2544"/>
            <a:ext cx="2568" cy="1192"/>
          </p:xfrm>
          <a:graphic>
            <a:graphicData uri="http://schemas.openxmlformats.org/presentationml/2006/ole">
              <p:oleObj spid="_x0000_s394242" name="Equation" r:id="rId3" imgW="1943100" imgH="901700" progId="Equation.3">
                <p:embed/>
              </p:oleObj>
            </a:graphicData>
          </a:graphic>
        </p:graphicFrame>
      </p:grpSp>
      <p:graphicFrame>
        <p:nvGraphicFramePr>
          <p:cNvPr id="165891" name="Object 3"/>
          <p:cNvGraphicFramePr>
            <a:graphicFrameLocks noChangeAspect="1"/>
          </p:cNvGraphicFramePr>
          <p:nvPr/>
        </p:nvGraphicFramePr>
        <p:xfrm>
          <a:off x="5180012" y="3111500"/>
          <a:ext cx="3963988" cy="3746500"/>
        </p:xfrm>
        <a:graphic>
          <a:graphicData uri="http://schemas.openxmlformats.org/presentationml/2006/ole">
            <p:oleObj spid="_x0000_s394243" name="KGPlot" r:id="rId4" imgW="4178160" imgH="3949560" progId="KGraph_Plot">
              <p:embed/>
            </p:oleObj>
          </a:graphicData>
        </a:graphic>
      </p:graphicFrame>
      <p:sp>
        <p:nvSpPr>
          <p:cNvPr id="57" name="Rectangle 4"/>
          <p:cNvSpPr>
            <a:spLocks noChangeArrowheads="1"/>
          </p:cNvSpPr>
          <p:nvPr/>
        </p:nvSpPr>
        <p:spPr bwMode="auto">
          <a:xfrm>
            <a:off x="2681266" y="1366822"/>
            <a:ext cx="381000" cy="381000"/>
          </a:xfrm>
          <a:prstGeom prst="rect">
            <a:avLst/>
          </a:prstGeom>
          <a:solidFill>
            <a:srgbClr val="00B0F0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58" name="Oval 5"/>
          <p:cNvSpPr>
            <a:spLocks noChangeArrowheads="1"/>
          </p:cNvSpPr>
          <p:nvPr/>
        </p:nvSpPr>
        <p:spPr bwMode="auto">
          <a:xfrm>
            <a:off x="2338366" y="1214422"/>
            <a:ext cx="152400" cy="6858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/>
          </a:p>
        </p:txBody>
      </p:sp>
      <p:grpSp>
        <p:nvGrpSpPr>
          <p:cNvPr id="3" name="Group 6"/>
          <p:cNvGrpSpPr>
            <a:grpSpLocks/>
          </p:cNvGrpSpPr>
          <p:nvPr/>
        </p:nvGrpSpPr>
        <p:grpSpPr bwMode="auto">
          <a:xfrm>
            <a:off x="2414566" y="1404922"/>
            <a:ext cx="914400" cy="304800"/>
            <a:chOff x="4608" y="1344"/>
            <a:chExt cx="576" cy="192"/>
          </a:xfrm>
          <a:solidFill>
            <a:srgbClr val="7030A0">
              <a:alpha val="50196"/>
            </a:srgbClr>
          </a:solidFill>
        </p:grpSpPr>
        <p:sp>
          <p:nvSpPr>
            <p:cNvPr id="60" name="AutoShape 7"/>
            <p:cNvSpPr>
              <a:spLocks noChangeArrowheads="1"/>
            </p:cNvSpPr>
            <p:nvPr/>
          </p:nvSpPr>
          <p:spPr bwMode="auto">
            <a:xfrm rot="5400000">
              <a:off x="4656" y="1296"/>
              <a:ext cx="192" cy="288"/>
            </a:xfrm>
            <a:prstGeom prst="triangle">
              <a:avLst>
                <a:gd name="adj" fmla="val 5000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  <p:sp>
          <p:nvSpPr>
            <p:cNvPr id="61" name="AutoShape 8"/>
            <p:cNvSpPr>
              <a:spLocks noChangeArrowheads="1"/>
            </p:cNvSpPr>
            <p:nvPr/>
          </p:nvSpPr>
          <p:spPr bwMode="auto">
            <a:xfrm rot="16200000" flipH="1">
              <a:off x="4944" y="1296"/>
              <a:ext cx="192" cy="288"/>
            </a:xfrm>
            <a:prstGeom prst="triangle">
              <a:avLst>
                <a:gd name="adj" fmla="val 50000"/>
              </a:avLst>
            </a:prstGeom>
            <a:grpFill/>
            <a:ln w="9525">
              <a:noFill/>
              <a:miter lim="800000"/>
              <a:headEnd/>
              <a:tailEnd/>
            </a:ln>
            <a:effectLst/>
          </p:spPr>
          <p:txBody>
            <a:bodyPr wrap="none" anchor="ctr"/>
            <a:lstStyle/>
            <a:p>
              <a:endParaRPr lang="it-IT"/>
            </a:p>
          </p:txBody>
        </p:sp>
      </p:grpSp>
      <p:sp>
        <p:nvSpPr>
          <p:cNvPr id="62" name="AutoShape 9"/>
          <p:cNvSpPr>
            <a:spLocks noChangeArrowheads="1"/>
          </p:cNvSpPr>
          <p:nvPr/>
        </p:nvSpPr>
        <p:spPr bwMode="auto">
          <a:xfrm>
            <a:off x="2719366" y="1557322"/>
            <a:ext cx="304800" cy="457200"/>
          </a:xfrm>
          <a:prstGeom prst="triangle">
            <a:avLst>
              <a:gd name="adj" fmla="val 50000"/>
            </a:avLst>
          </a:prstGeom>
          <a:solidFill>
            <a:srgbClr val="FF0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3" name="Oval 10"/>
          <p:cNvSpPr>
            <a:spLocks noChangeArrowheads="1"/>
          </p:cNvSpPr>
          <p:nvPr/>
        </p:nvSpPr>
        <p:spPr bwMode="auto">
          <a:xfrm>
            <a:off x="2833666" y="1519222"/>
            <a:ext cx="76200" cy="76200"/>
          </a:xfrm>
          <a:prstGeom prst="ellipse">
            <a:avLst/>
          </a:prstGeom>
          <a:solidFill>
            <a:srgbClr val="E6E658"/>
          </a:solidFill>
          <a:ln w="9525">
            <a:solidFill>
              <a:srgbClr val="FF9218"/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4" name="Rectangle 11"/>
          <p:cNvSpPr>
            <a:spLocks noChangeArrowheads="1"/>
          </p:cNvSpPr>
          <p:nvPr/>
        </p:nvSpPr>
        <p:spPr bwMode="auto">
          <a:xfrm>
            <a:off x="2109766" y="1404922"/>
            <a:ext cx="304800" cy="304800"/>
          </a:xfrm>
          <a:prstGeom prst="rect">
            <a:avLst/>
          </a:prstGeom>
          <a:solidFill>
            <a:srgbClr val="7030A0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5" name="Rectangle 12"/>
          <p:cNvSpPr>
            <a:spLocks noChangeArrowheads="1"/>
          </p:cNvSpPr>
          <p:nvPr/>
        </p:nvSpPr>
        <p:spPr bwMode="auto">
          <a:xfrm>
            <a:off x="3328966" y="1404922"/>
            <a:ext cx="304800" cy="304800"/>
          </a:xfrm>
          <a:prstGeom prst="rect">
            <a:avLst/>
          </a:prstGeom>
          <a:solidFill>
            <a:srgbClr val="7030A0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6" name="Oval 13"/>
          <p:cNvSpPr>
            <a:spLocks noChangeArrowheads="1"/>
          </p:cNvSpPr>
          <p:nvPr/>
        </p:nvSpPr>
        <p:spPr bwMode="auto">
          <a:xfrm rot="16200000">
            <a:off x="2833666" y="1747822"/>
            <a:ext cx="152400" cy="6858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tx1"/>
            </a:solidFill>
            <a:round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endParaRPr lang="it-IT"/>
          </a:p>
        </p:txBody>
      </p:sp>
      <p:sp>
        <p:nvSpPr>
          <p:cNvPr id="67" name="Rectangle 14"/>
          <p:cNvSpPr>
            <a:spLocks noChangeArrowheads="1"/>
          </p:cNvSpPr>
          <p:nvPr/>
        </p:nvSpPr>
        <p:spPr bwMode="auto">
          <a:xfrm>
            <a:off x="2719366" y="2014522"/>
            <a:ext cx="304800" cy="304800"/>
          </a:xfrm>
          <a:prstGeom prst="rect">
            <a:avLst/>
          </a:prstGeom>
          <a:solidFill>
            <a:srgbClr val="FF0000">
              <a:alpha val="50000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68" name="Text Box 15"/>
          <p:cNvSpPr txBox="1">
            <a:spLocks noChangeArrowheads="1"/>
          </p:cNvSpPr>
          <p:nvPr/>
        </p:nvSpPr>
        <p:spPr bwMode="auto">
          <a:xfrm>
            <a:off x="1500166" y="1328722"/>
            <a:ext cx="5886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Ecc.</a:t>
            </a:r>
          </a:p>
        </p:txBody>
      </p:sp>
      <p:sp>
        <p:nvSpPr>
          <p:cNvPr id="69" name="Line 17"/>
          <p:cNvSpPr>
            <a:spLocks noChangeShapeType="1"/>
          </p:cNvSpPr>
          <p:nvPr/>
        </p:nvSpPr>
        <p:spPr bwMode="auto">
          <a:xfrm>
            <a:off x="2795566" y="1214422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70" name="Line 18"/>
          <p:cNvSpPr>
            <a:spLocks noChangeShapeType="1"/>
          </p:cNvSpPr>
          <p:nvPr/>
        </p:nvSpPr>
        <p:spPr bwMode="auto">
          <a:xfrm>
            <a:off x="2947966" y="1214422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71" name="Rectangle 19"/>
          <p:cNvSpPr>
            <a:spLocks noChangeArrowheads="1"/>
          </p:cNvSpPr>
          <p:nvPr/>
        </p:nvSpPr>
        <p:spPr bwMode="auto">
          <a:xfrm>
            <a:off x="6415066" y="1443022"/>
            <a:ext cx="381000" cy="381000"/>
          </a:xfrm>
          <a:prstGeom prst="rect">
            <a:avLst/>
          </a:prstGeom>
          <a:solidFill>
            <a:srgbClr val="00B0F0"/>
          </a:solidFill>
          <a:ln w="9525">
            <a:solidFill>
              <a:srgbClr val="002060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72" name="Oval 20"/>
          <p:cNvSpPr>
            <a:spLocks noChangeArrowheads="1"/>
          </p:cNvSpPr>
          <p:nvPr/>
        </p:nvSpPr>
        <p:spPr bwMode="auto">
          <a:xfrm>
            <a:off x="6072166" y="1290622"/>
            <a:ext cx="152400" cy="6858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</p:spPr>
        <p:txBody>
          <a:bodyPr wrap="none" anchor="ctr"/>
          <a:lstStyle/>
          <a:p>
            <a:pPr algn="ctr"/>
            <a:endParaRPr lang="it-IT"/>
          </a:p>
        </p:txBody>
      </p:sp>
      <p:sp>
        <p:nvSpPr>
          <p:cNvPr id="73" name="Rectangle 21"/>
          <p:cNvSpPr>
            <a:spLocks noChangeArrowheads="1"/>
          </p:cNvSpPr>
          <p:nvPr/>
        </p:nvSpPr>
        <p:spPr bwMode="auto">
          <a:xfrm>
            <a:off x="5843566" y="1481122"/>
            <a:ext cx="304800" cy="304800"/>
          </a:xfrm>
          <a:prstGeom prst="rect">
            <a:avLst/>
          </a:prstGeom>
          <a:solidFill>
            <a:srgbClr val="7030A0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74" name="Oval 22"/>
          <p:cNvSpPr>
            <a:spLocks noChangeArrowheads="1"/>
          </p:cNvSpPr>
          <p:nvPr/>
        </p:nvSpPr>
        <p:spPr bwMode="auto">
          <a:xfrm rot="-5400000">
            <a:off x="6567466" y="1824022"/>
            <a:ext cx="152400" cy="685800"/>
          </a:xfrm>
          <a:prstGeom prst="ellipse">
            <a:avLst/>
          </a:prstGeom>
          <a:solidFill>
            <a:schemeClr val="accent5">
              <a:lumMod val="75000"/>
            </a:schemeClr>
          </a:solidFill>
          <a:ln w="9525">
            <a:solidFill>
              <a:schemeClr val="accent5">
                <a:lumMod val="75000"/>
              </a:schemeClr>
            </a:solidFill>
            <a:round/>
            <a:headEnd/>
            <a:tailEnd/>
          </a:ln>
          <a:effectLst/>
        </p:spPr>
        <p:txBody>
          <a:bodyPr vert="eaVert" wrap="none" anchor="ctr"/>
          <a:lstStyle/>
          <a:p>
            <a:pPr algn="ctr"/>
            <a:endParaRPr lang="it-IT"/>
          </a:p>
        </p:txBody>
      </p:sp>
      <p:sp>
        <p:nvSpPr>
          <p:cNvPr id="75" name="Text Box 23"/>
          <p:cNvSpPr txBox="1">
            <a:spLocks noChangeArrowheads="1"/>
          </p:cNvSpPr>
          <p:nvPr/>
        </p:nvSpPr>
        <p:spPr bwMode="auto">
          <a:xfrm>
            <a:off x="5233966" y="1404922"/>
            <a:ext cx="588623" cy="3693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dirty="0">
                <a:solidFill>
                  <a:srgbClr val="0070C0"/>
                </a:solidFill>
              </a:rPr>
              <a:t>Ecc.</a:t>
            </a:r>
          </a:p>
        </p:txBody>
      </p:sp>
      <p:sp>
        <p:nvSpPr>
          <p:cNvPr id="76" name="Line 25"/>
          <p:cNvSpPr>
            <a:spLocks noChangeShapeType="1"/>
          </p:cNvSpPr>
          <p:nvPr/>
        </p:nvSpPr>
        <p:spPr bwMode="auto">
          <a:xfrm>
            <a:off x="6529366" y="1290622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77" name="Line 26"/>
          <p:cNvSpPr>
            <a:spLocks noChangeShapeType="1"/>
          </p:cNvSpPr>
          <p:nvPr/>
        </p:nvSpPr>
        <p:spPr bwMode="auto">
          <a:xfrm>
            <a:off x="6681766" y="1290622"/>
            <a:ext cx="0" cy="533400"/>
          </a:xfrm>
          <a:prstGeom prst="line">
            <a:avLst/>
          </a:prstGeom>
          <a:noFill/>
          <a:ln w="9525">
            <a:solidFill>
              <a:schemeClr val="tx1"/>
            </a:solidFill>
            <a:prstDash val="dash"/>
            <a:round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  <p:sp>
        <p:nvSpPr>
          <p:cNvPr id="78" name="AutoShape 27"/>
          <p:cNvSpPr>
            <a:spLocks noChangeArrowheads="1"/>
          </p:cNvSpPr>
          <p:nvPr/>
        </p:nvSpPr>
        <p:spPr bwMode="auto">
          <a:xfrm rot="-5400000">
            <a:off x="6148366" y="1481122"/>
            <a:ext cx="304800" cy="304800"/>
          </a:xfrm>
          <a:custGeom>
            <a:avLst/>
            <a:gdLst>
              <a:gd name="G0" fmla="+- 5400 0 0"/>
              <a:gd name="G1" fmla="+- 21600 0 5400"/>
              <a:gd name="G2" fmla="*/ 5400 1 2"/>
              <a:gd name="G3" fmla="+- 21600 0 G2"/>
              <a:gd name="G4" fmla="+/ 5400 21600 2"/>
              <a:gd name="G5" fmla="+/ G1 0 2"/>
              <a:gd name="G6" fmla="*/ 21600 21600 5400"/>
              <a:gd name="G7" fmla="*/ G6 1 2"/>
              <a:gd name="G8" fmla="+- 21600 0 G7"/>
              <a:gd name="G9" fmla="*/ 21600 1 2"/>
              <a:gd name="G10" fmla="+- 5400 0 G9"/>
              <a:gd name="G11" fmla="?: G10 G8 0"/>
              <a:gd name="G12" fmla="?: G10 G7 21600"/>
              <a:gd name="T0" fmla="*/ 18900 w 21600"/>
              <a:gd name="T1" fmla="*/ 10800 h 21600"/>
              <a:gd name="T2" fmla="*/ 10800 w 21600"/>
              <a:gd name="T3" fmla="*/ 21600 h 21600"/>
              <a:gd name="T4" fmla="*/ 2700 w 21600"/>
              <a:gd name="T5" fmla="*/ 10800 h 21600"/>
              <a:gd name="T6" fmla="*/ 10800 w 21600"/>
              <a:gd name="T7" fmla="*/ 0 h 21600"/>
              <a:gd name="T8" fmla="*/ 4500 w 21600"/>
              <a:gd name="T9" fmla="*/ 4500 h 21600"/>
              <a:gd name="T10" fmla="*/ 17100 w 21600"/>
              <a:gd name="T11" fmla="*/ 171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T8" t="T9" r="T10" b="T11"/>
            <a:pathLst>
              <a:path w="21600" h="21600">
                <a:moveTo>
                  <a:pt x="0" y="0"/>
                </a:moveTo>
                <a:lnTo>
                  <a:pt x="5400" y="21600"/>
                </a:lnTo>
                <a:lnTo>
                  <a:pt x="16200" y="21600"/>
                </a:lnTo>
                <a:lnTo>
                  <a:pt x="21600" y="0"/>
                </a:lnTo>
                <a:close/>
              </a:path>
            </a:pathLst>
          </a:custGeom>
          <a:solidFill>
            <a:srgbClr val="7030A0">
              <a:alpha val="50196"/>
            </a:srgbClr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it-IT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-24"/>
            <a:ext cx="7772400" cy="928694"/>
          </a:xfrm>
        </p:spPr>
        <p:txBody>
          <a:bodyPr/>
          <a:lstStyle/>
          <a:p>
            <a:r>
              <a:rPr lang="it-IT" dirty="0" smtClean="0"/>
              <a:t>Filtro interno in emissione</a:t>
            </a:r>
            <a:endParaRPr lang="it-IT" dirty="0"/>
          </a:p>
        </p:txBody>
      </p:sp>
      <p:pic>
        <p:nvPicPr>
          <p:cNvPr id="6" name="Picture 4"/>
          <p:cNvPicPr>
            <a:picLocks noChangeAspect="1" noChangeArrowheads="1"/>
          </p:cNvPicPr>
          <p:nvPr/>
        </p:nvPicPr>
        <p:blipFill>
          <a:blip r:embed="rId2" cstate="print"/>
          <a:srcRect b="41166"/>
          <a:stretch>
            <a:fillRect/>
          </a:stretch>
        </p:blipFill>
        <p:spPr bwMode="auto">
          <a:xfrm>
            <a:off x="-32" y="714356"/>
            <a:ext cx="3643338" cy="2375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92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286115" y="2734139"/>
            <a:ext cx="5857917" cy="41238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428596" y="0"/>
            <a:ext cx="8229600" cy="654032"/>
          </a:xfrm>
        </p:spPr>
        <p:txBody>
          <a:bodyPr>
            <a:normAutofit fontScale="90000"/>
          </a:bodyPr>
          <a:lstStyle/>
          <a:p>
            <a:r>
              <a:rPr lang="it-IT" dirty="0" smtClean="0">
                <a:solidFill>
                  <a:srgbClr val="002060"/>
                </a:solidFill>
              </a:rPr>
              <a:t>Attenzione!</a:t>
            </a:r>
            <a:endParaRPr lang="it-IT" dirty="0">
              <a:solidFill>
                <a:srgbClr val="002060"/>
              </a:solidFill>
            </a:endParaRPr>
          </a:p>
        </p:txBody>
      </p:sp>
      <p:grpSp>
        <p:nvGrpSpPr>
          <p:cNvPr id="3" name="Gruppo 8"/>
          <p:cNvGrpSpPr/>
          <p:nvPr/>
        </p:nvGrpSpPr>
        <p:grpSpPr>
          <a:xfrm>
            <a:off x="571472" y="1714488"/>
            <a:ext cx="7800349" cy="5143512"/>
            <a:chOff x="571472" y="1714488"/>
            <a:chExt cx="7800349" cy="5143512"/>
          </a:xfrm>
        </p:grpSpPr>
        <p:pic>
          <p:nvPicPr>
            <p:cNvPr id="272387" name="Picture 3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71472" y="5000625"/>
              <a:ext cx="7781925" cy="185737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72388" name="Picture 4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714876" y="1714488"/>
              <a:ext cx="3656945" cy="321471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  <p:grpSp>
        <p:nvGrpSpPr>
          <p:cNvPr id="4" name="Gruppo 7"/>
          <p:cNvGrpSpPr/>
          <p:nvPr/>
        </p:nvGrpSpPr>
        <p:grpSpPr>
          <a:xfrm>
            <a:off x="585814" y="642918"/>
            <a:ext cx="7772400" cy="4462470"/>
            <a:chOff x="585814" y="642918"/>
            <a:chExt cx="7772400" cy="4462470"/>
          </a:xfrm>
        </p:grpSpPr>
        <p:pic>
          <p:nvPicPr>
            <p:cNvPr id="272386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b="53247"/>
            <a:stretch>
              <a:fillRect/>
            </a:stretch>
          </p:blipFill>
          <p:spPr bwMode="auto">
            <a:xfrm>
              <a:off x="585814" y="642918"/>
              <a:ext cx="7772400" cy="102869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  <p:pic>
          <p:nvPicPr>
            <p:cNvPr id="272389" name="Picture 5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714348" y="1714488"/>
              <a:ext cx="3848100" cy="33909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  <a:effectLst/>
          </p:spPr>
        </p:pic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2"/>
          <p:cNvSpPr>
            <a:spLocks noGrp="1" noChangeArrowheads="1"/>
          </p:cNvSpPr>
          <p:nvPr>
            <p:ph type="title"/>
          </p:nvPr>
        </p:nvSpPr>
        <p:spPr>
          <a:xfrm>
            <a:off x="609600" y="0"/>
            <a:ext cx="7772400" cy="692150"/>
          </a:xfrm>
        </p:spPr>
        <p:txBody>
          <a:bodyPr>
            <a:normAutofit fontScale="90000"/>
          </a:bodyPr>
          <a:lstStyle/>
          <a:p>
            <a:r>
              <a:rPr lang="it-IT" sz="4000"/>
              <a:t>Assorbanza contro fluorescenza</a:t>
            </a:r>
            <a:endParaRPr lang="it-IT"/>
          </a:p>
        </p:txBody>
      </p:sp>
      <p:pic>
        <p:nvPicPr>
          <p:cNvPr id="33795" name="Picture 3" descr="Abs vs Fluo.bmp                                                00009800Macintosh HD                   BA5C7A77: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00200" y="914400"/>
            <a:ext cx="6096000" cy="4222750"/>
          </a:xfrm>
          <a:prstGeom prst="rect">
            <a:avLst/>
          </a:prstGeom>
          <a:noFill/>
        </p:spPr>
      </p:pic>
      <p:sp>
        <p:nvSpPr>
          <p:cNvPr id="33796" name="Text Box 4"/>
          <p:cNvSpPr txBox="1">
            <a:spLocks noChangeArrowheads="1"/>
          </p:cNvSpPr>
          <p:nvPr/>
        </p:nvSpPr>
        <p:spPr bwMode="auto">
          <a:xfrm>
            <a:off x="609600" y="5486400"/>
            <a:ext cx="8221663" cy="1006475"/>
          </a:xfrm>
          <a:prstGeom prst="rect">
            <a:avLst/>
          </a:prstGeom>
          <a:solidFill>
            <a:schemeClr val="bg1"/>
          </a:solidFill>
          <a:ln w="9525">
            <a:noFill/>
            <a:miter lim="800000"/>
            <a:headEnd/>
            <a:tailEnd/>
          </a:ln>
          <a:effectLst/>
        </p:spPr>
        <p:txBody>
          <a:bodyPr wrap="none">
            <a:spAutoFit/>
          </a:bodyPr>
          <a:lstStyle/>
          <a:p>
            <a:r>
              <a:rPr lang="it-IT" sz="2000" u="sng"/>
              <a:t>Inoltre:</a:t>
            </a:r>
            <a:r>
              <a:rPr lang="it-IT" sz="2000"/>
              <a:t> l’assorbimento è un processo istantaneo, la fluorescenza no</a:t>
            </a:r>
          </a:p>
          <a:p>
            <a:pPr>
              <a:buFontTx/>
              <a:buChar char="•"/>
            </a:pPr>
            <a:r>
              <a:rPr lang="it-IT" sz="2000"/>
              <a:t>sensibilità molto maggiore all’ambiente del cromoforo (processi non radiativi)</a:t>
            </a:r>
          </a:p>
          <a:p>
            <a:pPr>
              <a:buFontTx/>
              <a:buChar char="•"/>
            </a:pPr>
            <a:r>
              <a:rPr lang="it-IT" sz="2000"/>
              <a:t>Sensibilità alla dinamica.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 dirty="0" smtClean="0"/>
              <a:t>Intensità: applicazioni</a:t>
            </a:r>
            <a:endParaRPr lang="it-IT" dirty="0"/>
          </a:p>
        </p:txBody>
      </p:sp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685800" y="1981200"/>
            <a:ext cx="7743852" cy="4114800"/>
          </a:xfrm>
        </p:spPr>
        <p:txBody>
          <a:bodyPr/>
          <a:lstStyle/>
          <a:p>
            <a:r>
              <a:rPr lang="it-IT" dirty="0" smtClean="0"/>
              <a:t>Misure di concentrazione </a:t>
            </a:r>
            <a:br>
              <a:rPr lang="it-IT" dirty="0" smtClean="0"/>
            </a:br>
            <a:r>
              <a:rPr lang="it-IT" dirty="0" smtClean="0"/>
              <a:t>(fino a </a:t>
            </a:r>
            <a:r>
              <a:rPr lang="it-IT" dirty="0" err="1" smtClean="0"/>
              <a:t>nM</a:t>
            </a:r>
            <a:r>
              <a:rPr lang="it-IT" dirty="0" smtClean="0"/>
              <a:t>, ma anche singola molecola)</a:t>
            </a:r>
          </a:p>
          <a:p>
            <a:r>
              <a:rPr lang="it-IT" dirty="0" smtClean="0"/>
              <a:t>Ambiente ed interazioni molecolari del </a:t>
            </a:r>
            <a:r>
              <a:rPr lang="it-IT" dirty="0" err="1" smtClean="0"/>
              <a:t>fluoroforo</a:t>
            </a:r>
            <a:r>
              <a:rPr lang="it-IT" dirty="0" smtClean="0"/>
              <a:t>, tramite </a:t>
            </a:r>
            <a:r>
              <a:rPr lang="it-IT" dirty="0" smtClean="0">
                <a:latin typeface="Symbol" pitchFamily="18" charset="2"/>
              </a:rPr>
              <a:t>F</a:t>
            </a:r>
            <a:endParaRPr lang="it-IT" dirty="0">
              <a:latin typeface="+mj-lt"/>
            </a:endParaRPr>
          </a:p>
        </p:txBody>
      </p:sp>
      <p:graphicFrame>
        <p:nvGraphicFramePr>
          <p:cNvPr id="321539" name="Object 7"/>
          <p:cNvGraphicFramePr>
            <a:graphicFrameLocks noChangeAspect="1"/>
          </p:cNvGraphicFramePr>
          <p:nvPr/>
        </p:nvGraphicFramePr>
        <p:xfrm>
          <a:off x="3071802" y="4786322"/>
          <a:ext cx="2718638" cy="528624"/>
        </p:xfrm>
        <a:graphic>
          <a:graphicData uri="http://schemas.openxmlformats.org/presentationml/2006/ole">
            <p:oleObj spid="_x0000_s321539" name="Equazione" r:id="rId3" imgW="914400" imgH="17748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3801" name="Object 9"/>
          <p:cNvGraphicFramePr>
            <a:graphicFrameLocks noChangeAspect="1"/>
          </p:cNvGraphicFramePr>
          <p:nvPr/>
        </p:nvGraphicFramePr>
        <p:xfrm>
          <a:off x="0" y="1857364"/>
          <a:ext cx="4139350" cy="4071966"/>
        </p:xfrm>
        <a:graphic>
          <a:graphicData uri="http://schemas.openxmlformats.org/presentationml/2006/ole">
            <p:oleObj spid="_x0000_s343042" name="KGPlot" r:id="rId3" imgW="5460840" imgH="5371920" progId="KGraph_Plot">
              <p:embed/>
            </p:oleObj>
          </a:graphicData>
        </a:graphic>
      </p:graphicFrame>
      <p:sp>
        <p:nvSpPr>
          <p:cNvPr id="443" name="CasellaDiTesto 442"/>
          <p:cNvSpPr txBox="1"/>
          <p:nvPr/>
        </p:nvSpPr>
        <p:spPr>
          <a:xfrm>
            <a:off x="1357290" y="0"/>
            <a:ext cx="5554790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Partizione acqua membrana</a:t>
            </a:r>
            <a:endParaRPr lang="it-IT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grpSp>
        <p:nvGrpSpPr>
          <p:cNvPr id="2" name="Gruppo 77"/>
          <p:cNvGrpSpPr/>
          <p:nvPr/>
        </p:nvGrpSpPr>
        <p:grpSpPr>
          <a:xfrm>
            <a:off x="3214678" y="785794"/>
            <a:ext cx="2431971" cy="908447"/>
            <a:chOff x="6357950" y="3857628"/>
            <a:chExt cx="2431971" cy="908447"/>
          </a:xfrm>
        </p:grpSpPr>
        <p:sp>
          <p:nvSpPr>
            <p:cNvPr id="445" name="AutoShape 28"/>
            <p:cNvSpPr>
              <a:spLocks noChangeArrowheads="1"/>
            </p:cNvSpPr>
            <p:nvPr/>
          </p:nvSpPr>
          <p:spPr bwMode="auto">
            <a:xfrm>
              <a:off x="6357950" y="4196004"/>
              <a:ext cx="83344" cy="466725"/>
            </a:xfrm>
            <a:prstGeom prst="can">
              <a:avLst>
                <a:gd name="adj" fmla="val 140000"/>
              </a:avLst>
            </a:prstGeom>
            <a:solidFill>
              <a:srgbClr val="FFC000"/>
            </a:solidFill>
            <a:ln w="127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6" name="Oval 115"/>
            <p:cNvSpPr>
              <a:spLocks noChangeArrowheads="1"/>
            </p:cNvSpPr>
            <p:nvPr/>
          </p:nvSpPr>
          <p:spPr bwMode="auto">
            <a:xfrm>
              <a:off x="7587775" y="3884298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7" name="Freeform 116"/>
            <p:cNvSpPr>
              <a:spLocks/>
            </p:cNvSpPr>
            <p:nvPr/>
          </p:nvSpPr>
          <p:spPr bwMode="auto">
            <a:xfrm rot="2455810">
              <a:off x="7506427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8" name="Freeform 117"/>
            <p:cNvSpPr>
              <a:spLocks/>
            </p:cNvSpPr>
            <p:nvPr/>
          </p:nvSpPr>
          <p:spPr bwMode="auto">
            <a:xfrm rot="2455810">
              <a:off x="7547101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49" name="Oval 119"/>
            <p:cNvSpPr>
              <a:spLocks noChangeArrowheads="1"/>
            </p:cNvSpPr>
            <p:nvPr/>
          </p:nvSpPr>
          <p:spPr bwMode="auto">
            <a:xfrm>
              <a:off x="7710702" y="3884298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0" name="Freeform 120"/>
            <p:cNvSpPr>
              <a:spLocks/>
            </p:cNvSpPr>
            <p:nvPr/>
          </p:nvSpPr>
          <p:spPr bwMode="auto">
            <a:xfrm rot="2455810">
              <a:off x="7629353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1" name="Freeform 121"/>
            <p:cNvSpPr>
              <a:spLocks/>
            </p:cNvSpPr>
            <p:nvPr/>
          </p:nvSpPr>
          <p:spPr bwMode="auto">
            <a:xfrm rot="2455810">
              <a:off x="7670027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2" name="Oval 123"/>
            <p:cNvSpPr>
              <a:spLocks noChangeArrowheads="1"/>
            </p:cNvSpPr>
            <p:nvPr/>
          </p:nvSpPr>
          <p:spPr bwMode="auto">
            <a:xfrm>
              <a:off x="7833628" y="3884298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3" name="Freeform 124"/>
            <p:cNvSpPr>
              <a:spLocks/>
            </p:cNvSpPr>
            <p:nvPr/>
          </p:nvSpPr>
          <p:spPr bwMode="auto">
            <a:xfrm rot="2455810">
              <a:off x="7752279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4" name="Freeform 125"/>
            <p:cNvSpPr>
              <a:spLocks/>
            </p:cNvSpPr>
            <p:nvPr/>
          </p:nvSpPr>
          <p:spPr bwMode="auto">
            <a:xfrm rot="2455810">
              <a:off x="7792954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5" name="Oval 127"/>
            <p:cNvSpPr>
              <a:spLocks noChangeArrowheads="1"/>
            </p:cNvSpPr>
            <p:nvPr/>
          </p:nvSpPr>
          <p:spPr bwMode="auto">
            <a:xfrm>
              <a:off x="7956554" y="3884298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6" name="Freeform 128"/>
            <p:cNvSpPr>
              <a:spLocks/>
            </p:cNvSpPr>
            <p:nvPr/>
          </p:nvSpPr>
          <p:spPr bwMode="auto">
            <a:xfrm rot="2455810">
              <a:off x="7875206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7" name="Freeform 129"/>
            <p:cNvSpPr>
              <a:spLocks/>
            </p:cNvSpPr>
            <p:nvPr/>
          </p:nvSpPr>
          <p:spPr bwMode="auto">
            <a:xfrm rot="2455810">
              <a:off x="7915880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8" name="Oval 131"/>
            <p:cNvSpPr>
              <a:spLocks noChangeArrowheads="1"/>
            </p:cNvSpPr>
            <p:nvPr/>
          </p:nvSpPr>
          <p:spPr bwMode="auto">
            <a:xfrm>
              <a:off x="8079480" y="3884298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59" name="Freeform 132"/>
            <p:cNvSpPr>
              <a:spLocks/>
            </p:cNvSpPr>
            <p:nvPr/>
          </p:nvSpPr>
          <p:spPr bwMode="auto">
            <a:xfrm rot="2455810">
              <a:off x="7998131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0" name="Freeform 133"/>
            <p:cNvSpPr>
              <a:spLocks/>
            </p:cNvSpPr>
            <p:nvPr/>
          </p:nvSpPr>
          <p:spPr bwMode="auto">
            <a:xfrm rot="2455810">
              <a:off x="8038806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1" name="Oval 135"/>
            <p:cNvSpPr>
              <a:spLocks noChangeArrowheads="1"/>
            </p:cNvSpPr>
            <p:nvPr/>
          </p:nvSpPr>
          <p:spPr bwMode="auto">
            <a:xfrm>
              <a:off x="8202406" y="3884298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2" name="Freeform 136"/>
            <p:cNvSpPr>
              <a:spLocks/>
            </p:cNvSpPr>
            <p:nvPr/>
          </p:nvSpPr>
          <p:spPr bwMode="auto">
            <a:xfrm rot="2455810">
              <a:off x="8121058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3" name="Freeform 137"/>
            <p:cNvSpPr>
              <a:spLocks/>
            </p:cNvSpPr>
            <p:nvPr/>
          </p:nvSpPr>
          <p:spPr bwMode="auto">
            <a:xfrm rot="2455810">
              <a:off x="8161732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4" name="Oval 139"/>
            <p:cNvSpPr>
              <a:spLocks noChangeArrowheads="1"/>
            </p:cNvSpPr>
            <p:nvPr/>
          </p:nvSpPr>
          <p:spPr bwMode="auto">
            <a:xfrm>
              <a:off x="8325332" y="3884298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5" name="Freeform 140"/>
            <p:cNvSpPr>
              <a:spLocks/>
            </p:cNvSpPr>
            <p:nvPr/>
          </p:nvSpPr>
          <p:spPr bwMode="auto">
            <a:xfrm rot="2455810">
              <a:off x="8243984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6" name="Freeform 141"/>
            <p:cNvSpPr>
              <a:spLocks/>
            </p:cNvSpPr>
            <p:nvPr/>
          </p:nvSpPr>
          <p:spPr bwMode="auto">
            <a:xfrm rot="2455810">
              <a:off x="8284658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7" name="Oval 143"/>
            <p:cNvSpPr>
              <a:spLocks noChangeArrowheads="1"/>
            </p:cNvSpPr>
            <p:nvPr/>
          </p:nvSpPr>
          <p:spPr bwMode="auto">
            <a:xfrm>
              <a:off x="8448259" y="3884298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8" name="Freeform 144"/>
            <p:cNvSpPr>
              <a:spLocks/>
            </p:cNvSpPr>
            <p:nvPr/>
          </p:nvSpPr>
          <p:spPr bwMode="auto">
            <a:xfrm rot="2455810">
              <a:off x="8366910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69" name="Freeform 145"/>
            <p:cNvSpPr>
              <a:spLocks/>
            </p:cNvSpPr>
            <p:nvPr/>
          </p:nvSpPr>
          <p:spPr bwMode="auto">
            <a:xfrm rot="2455810">
              <a:off x="8407584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0" name="Oval 147"/>
            <p:cNvSpPr>
              <a:spLocks noChangeArrowheads="1"/>
            </p:cNvSpPr>
            <p:nvPr/>
          </p:nvSpPr>
          <p:spPr bwMode="auto">
            <a:xfrm>
              <a:off x="8571185" y="3884298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1" name="Freeform 148"/>
            <p:cNvSpPr>
              <a:spLocks/>
            </p:cNvSpPr>
            <p:nvPr/>
          </p:nvSpPr>
          <p:spPr bwMode="auto">
            <a:xfrm rot="2455810">
              <a:off x="8489837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2" name="Freeform 149"/>
            <p:cNvSpPr>
              <a:spLocks/>
            </p:cNvSpPr>
            <p:nvPr/>
          </p:nvSpPr>
          <p:spPr bwMode="auto">
            <a:xfrm rot="2455810">
              <a:off x="8530511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3" name="Oval 151"/>
            <p:cNvSpPr>
              <a:spLocks noChangeArrowheads="1"/>
            </p:cNvSpPr>
            <p:nvPr/>
          </p:nvSpPr>
          <p:spPr bwMode="auto">
            <a:xfrm>
              <a:off x="8694111" y="3884298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4" name="Freeform 152"/>
            <p:cNvSpPr>
              <a:spLocks/>
            </p:cNvSpPr>
            <p:nvPr/>
          </p:nvSpPr>
          <p:spPr bwMode="auto">
            <a:xfrm rot="2455810">
              <a:off x="8612763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5" name="Freeform 153"/>
            <p:cNvSpPr>
              <a:spLocks/>
            </p:cNvSpPr>
            <p:nvPr/>
          </p:nvSpPr>
          <p:spPr bwMode="auto">
            <a:xfrm rot="2455810">
              <a:off x="8653437" y="398722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6" name="Oval 156"/>
            <p:cNvSpPr>
              <a:spLocks noChangeArrowheads="1"/>
            </p:cNvSpPr>
            <p:nvPr/>
          </p:nvSpPr>
          <p:spPr bwMode="auto">
            <a:xfrm flipV="1">
              <a:off x="7587775" y="4663144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7" name="Freeform 157"/>
            <p:cNvSpPr>
              <a:spLocks/>
            </p:cNvSpPr>
            <p:nvPr/>
          </p:nvSpPr>
          <p:spPr bwMode="auto">
            <a:xfrm rot="19144190" flipV="1">
              <a:off x="7506427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8" name="Freeform 158"/>
            <p:cNvSpPr>
              <a:spLocks/>
            </p:cNvSpPr>
            <p:nvPr/>
          </p:nvSpPr>
          <p:spPr bwMode="auto">
            <a:xfrm rot="19144190" flipV="1">
              <a:off x="7547101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79" name="Oval 160"/>
            <p:cNvSpPr>
              <a:spLocks noChangeArrowheads="1"/>
            </p:cNvSpPr>
            <p:nvPr/>
          </p:nvSpPr>
          <p:spPr bwMode="auto">
            <a:xfrm flipV="1">
              <a:off x="7710702" y="4663144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0" name="Freeform 161"/>
            <p:cNvSpPr>
              <a:spLocks/>
            </p:cNvSpPr>
            <p:nvPr/>
          </p:nvSpPr>
          <p:spPr bwMode="auto">
            <a:xfrm rot="19144190" flipV="1">
              <a:off x="7629353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1" name="Freeform 162"/>
            <p:cNvSpPr>
              <a:spLocks/>
            </p:cNvSpPr>
            <p:nvPr/>
          </p:nvSpPr>
          <p:spPr bwMode="auto">
            <a:xfrm rot="19144190" flipV="1">
              <a:off x="7670027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2" name="Oval 164"/>
            <p:cNvSpPr>
              <a:spLocks noChangeArrowheads="1"/>
            </p:cNvSpPr>
            <p:nvPr/>
          </p:nvSpPr>
          <p:spPr bwMode="auto">
            <a:xfrm flipV="1">
              <a:off x="7833628" y="4663144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3" name="Freeform 165"/>
            <p:cNvSpPr>
              <a:spLocks/>
            </p:cNvSpPr>
            <p:nvPr/>
          </p:nvSpPr>
          <p:spPr bwMode="auto">
            <a:xfrm rot="19144190" flipV="1">
              <a:off x="7752279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4" name="Freeform 166"/>
            <p:cNvSpPr>
              <a:spLocks/>
            </p:cNvSpPr>
            <p:nvPr/>
          </p:nvSpPr>
          <p:spPr bwMode="auto">
            <a:xfrm rot="19144190" flipV="1">
              <a:off x="7792954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5" name="Oval 168"/>
            <p:cNvSpPr>
              <a:spLocks noChangeArrowheads="1"/>
            </p:cNvSpPr>
            <p:nvPr/>
          </p:nvSpPr>
          <p:spPr bwMode="auto">
            <a:xfrm flipV="1">
              <a:off x="7956554" y="4663144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6" name="Freeform 169"/>
            <p:cNvSpPr>
              <a:spLocks/>
            </p:cNvSpPr>
            <p:nvPr/>
          </p:nvSpPr>
          <p:spPr bwMode="auto">
            <a:xfrm rot="19144190" flipV="1">
              <a:off x="7875206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7" name="Freeform 170"/>
            <p:cNvSpPr>
              <a:spLocks/>
            </p:cNvSpPr>
            <p:nvPr/>
          </p:nvSpPr>
          <p:spPr bwMode="auto">
            <a:xfrm rot="19144190" flipV="1">
              <a:off x="7915880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8" name="Oval 172"/>
            <p:cNvSpPr>
              <a:spLocks noChangeArrowheads="1"/>
            </p:cNvSpPr>
            <p:nvPr/>
          </p:nvSpPr>
          <p:spPr bwMode="auto">
            <a:xfrm flipV="1">
              <a:off x="8079480" y="4663144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89" name="Freeform 173"/>
            <p:cNvSpPr>
              <a:spLocks/>
            </p:cNvSpPr>
            <p:nvPr/>
          </p:nvSpPr>
          <p:spPr bwMode="auto">
            <a:xfrm rot="19144190" flipV="1">
              <a:off x="7998131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0" name="Freeform 174"/>
            <p:cNvSpPr>
              <a:spLocks/>
            </p:cNvSpPr>
            <p:nvPr/>
          </p:nvSpPr>
          <p:spPr bwMode="auto">
            <a:xfrm rot="19144190" flipV="1">
              <a:off x="8038806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1" name="Oval 176"/>
            <p:cNvSpPr>
              <a:spLocks noChangeArrowheads="1"/>
            </p:cNvSpPr>
            <p:nvPr/>
          </p:nvSpPr>
          <p:spPr bwMode="auto">
            <a:xfrm flipV="1">
              <a:off x="8202406" y="4663144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2" name="Freeform 177"/>
            <p:cNvSpPr>
              <a:spLocks/>
            </p:cNvSpPr>
            <p:nvPr/>
          </p:nvSpPr>
          <p:spPr bwMode="auto">
            <a:xfrm rot="19144190" flipV="1">
              <a:off x="8121058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3" name="Freeform 178"/>
            <p:cNvSpPr>
              <a:spLocks/>
            </p:cNvSpPr>
            <p:nvPr/>
          </p:nvSpPr>
          <p:spPr bwMode="auto">
            <a:xfrm rot="19144190" flipV="1">
              <a:off x="8161732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4" name="Oval 180"/>
            <p:cNvSpPr>
              <a:spLocks noChangeArrowheads="1"/>
            </p:cNvSpPr>
            <p:nvPr/>
          </p:nvSpPr>
          <p:spPr bwMode="auto">
            <a:xfrm flipV="1">
              <a:off x="8325332" y="4663144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5" name="Freeform 181"/>
            <p:cNvSpPr>
              <a:spLocks/>
            </p:cNvSpPr>
            <p:nvPr/>
          </p:nvSpPr>
          <p:spPr bwMode="auto">
            <a:xfrm rot="19144190" flipV="1">
              <a:off x="8243984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6" name="Freeform 182"/>
            <p:cNvSpPr>
              <a:spLocks/>
            </p:cNvSpPr>
            <p:nvPr/>
          </p:nvSpPr>
          <p:spPr bwMode="auto">
            <a:xfrm rot="19144190" flipV="1">
              <a:off x="8284658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7" name="Oval 184"/>
            <p:cNvSpPr>
              <a:spLocks noChangeArrowheads="1"/>
            </p:cNvSpPr>
            <p:nvPr/>
          </p:nvSpPr>
          <p:spPr bwMode="auto">
            <a:xfrm flipV="1">
              <a:off x="8448259" y="4663144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8" name="Freeform 185"/>
            <p:cNvSpPr>
              <a:spLocks/>
            </p:cNvSpPr>
            <p:nvPr/>
          </p:nvSpPr>
          <p:spPr bwMode="auto">
            <a:xfrm rot="19144190" flipV="1">
              <a:off x="8366910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499" name="Freeform 186"/>
            <p:cNvSpPr>
              <a:spLocks/>
            </p:cNvSpPr>
            <p:nvPr/>
          </p:nvSpPr>
          <p:spPr bwMode="auto">
            <a:xfrm rot="19144190" flipV="1">
              <a:off x="8407584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0" name="Oval 188"/>
            <p:cNvSpPr>
              <a:spLocks noChangeArrowheads="1"/>
            </p:cNvSpPr>
            <p:nvPr/>
          </p:nvSpPr>
          <p:spPr bwMode="auto">
            <a:xfrm flipV="1">
              <a:off x="8571185" y="4663144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1" name="Freeform 189"/>
            <p:cNvSpPr>
              <a:spLocks/>
            </p:cNvSpPr>
            <p:nvPr/>
          </p:nvSpPr>
          <p:spPr bwMode="auto">
            <a:xfrm rot="19144190" flipV="1">
              <a:off x="8489837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2" name="Freeform 190"/>
            <p:cNvSpPr>
              <a:spLocks/>
            </p:cNvSpPr>
            <p:nvPr/>
          </p:nvSpPr>
          <p:spPr bwMode="auto">
            <a:xfrm rot="19144190" flipV="1">
              <a:off x="8530511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3" name="Oval 192"/>
            <p:cNvSpPr>
              <a:spLocks noChangeArrowheads="1"/>
            </p:cNvSpPr>
            <p:nvPr/>
          </p:nvSpPr>
          <p:spPr bwMode="auto">
            <a:xfrm flipV="1">
              <a:off x="8694111" y="4663144"/>
              <a:ext cx="82252" cy="102931"/>
            </a:xfrm>
            <a:prstGeom prst="ellipse">
              <a:avLst/>
            </a:prstGeom>
            <a:solidFill>
              <a:srgbClr val="0070C0"/>
            </a:solidFill>
            <a:ln w="12700">
              <a:solidFill>
                <a:srgbClr val="00B0F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4" name="Freeform 193"/>
            <p:cNvSpPr>
              <a:spLocks/>
            </p:cNvSpPr>
            <p:nvPr/>
          </p:nvSpPr>
          <p:spPr bwMode="auto">
            <a:xfrm rot="19144190" flipV="1">
              <a:off x="8612763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5" name="Freeform 194"/>
            <p:cNvSpPr>
              <a:spLocks/>
            </p:cNvSpPr>
            <p:nvPr/>
          </p:nvSpPr>
          <p:spPr bwMode="auto">
            <a:xfrm rot="19144190" flipV="1">
              <a:off x="8653437" y="4350919"/>
              <a:ext cx="136484" cy="312224"/>
            </a:xfrm>
            <a:custGeom>
              <a:avLst/>
              <a:gdLst/>
              <a:ahLst/>
              <a:cxnLst>
                <a:cxn ang="0">
                  <a:pos x="30" y="0"/>
                </a:cxn>
                <a:cxn ang="0">
                  <a:pos x="75" y="273"/>
                </a:cxn>
                <a:cxn ang="0">
                  <a:pos x="483" y="363"/>
                </a:cxn>
                <a:cxn ang="0">
                  <a:pos x="574" y="635"/>
                </a:cxn>
                <a:cxn ang="0">
                  <a:pos x="574" y="681"/>
                </a:cxn>
              </a:cxnLst>
              <a:rect l="0" t="0" r="r" b="b"/>
              <a:pathLst>
                <a:path w="589" h="688">
                  <a:moveTo>
                    <a:pt x="30" y="0"/>
                  </a:moveTo>
                  <a:cubicBezTo>
                    <a:pt x="15" y="106"/>
                    <a:pt x="0" y="213"/>
                    <a:pt x="75" y="273"/>
                  </a:cubicBezTo>
                  <a:cubicBezTo>
                    <a:pt x="150" y="333"/>
                    <a:pt x="400" y="303"/>
                    <a:pt x="483" y="363"/>
                  </a:cubicBezTo>
                  <a:cubicBezTo>
                    <a:pt x="566" y="423"/>
                    <a:pt x="559" y="582"/>
                    <a:pt x="574" y="635"/>
                  </a:cubicBezTo>
                  <a:cubicBezTo>
                    <a:pt x="589" y="688"/>
                    <a:pt x="581" y="684"/>
                    <a:pt x="574" y="681"/>
                  </a:cubicBezTo>
                </a:path>
              </a:pathLst>
            </a:custGeom>
            <a:noFill/>
            <a:ln w="19050" cap="flat" cmpd="sng">
              <a:solidFill>
                <a:srgbClr val="00B0F0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sp>
          <p:nvSpPr>
            <p:cNvPr id="506" name="AutoShape 202"/>
            <p:cNvSpPr>
              <a:spLocks noChangeArrowheads="1"/>
            </p:cNvSpPr>
            <p:nvPr/>
          </p:nvSpPr>
          <p:spPr bwMode="auto">
            <a:xfrm rot="16200000">
              <a:off x="8130671" y="3856796"/>
              <a:ext cx="103347" cy="368379"/>
            </a:xfrm>
            <a:prstGeom prst="can">
              <a:avLst>
                <a:gd name="adj" fmla="val 89113"/>
              </a:avLst>
            </a:prstGeom>
            <a:solidFill>
              <a:srgbClr val="FFC000"/>
            </a:solidFill>
            <a:ln w="12700">
              <a:solidFill>
                <a:srgbClr val="FF6600"/>
              </a:solidFill>
              <a:round/>
              <a:headEnd/>
              <a:tailEnd/>
            </a:ln>
            <a:effectLst/>
          </p:spPr>
          <p:txBody>
            <a:bodyPr wrap="none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it-IT" sz="1800" b="0" i="0" u="none" strike="noStrike" kern="0" cap="none" spc="0" normalizeH="0" baseline="0" noProof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  <p:grpSp>
          <p:nvGrpSpPr>
            <p:cNvPr id="3" name="Group 209"/>
            <p:cNvGrpSpPr>
              <a:grpSpLocks/>
            </p:cNvGrpSpPr>
            <p:nvPr/>
          </p:nvGrpSpPr>
          <p:grpSpPr bwMode="auto">
            <a:xfrm rot="16200000">
              <a:off x="7032411" y="4111861"/>
              <a:ext cx="63" cy="491729"/>
              <a:chOff x="2064" y="2478"/>
              <a:chExt cx="90" cy="544"/>
            </a:xfrm>
          </p:grpSpPr>
          <p:sp>
            <p:nvSpPr>
              <p:cNvPr id="509" name="Line 210"/>
              <p:cNvSpPr>
                <a:spLocks noChangeShapeType="1"/>
              </p:cNvSpPr>
              <p:nvPr/>
            </p:nvSpPr>
            <p:spPr bwMode="auto">
              <a:xfrm>
                <a:off x="2154" y="2478"/>
                <a:ext cx="0" cy="544"/>
              </a:xfrm>
              <a:prstGeom prst="line">
                <a:avLst/>
              </a:prstGeom>
              <a:noFill/>
              <a:ln w="38100">
                <a:solidFill>
                  <a:srgbClr val="0070C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  <p:sp>
            <p:nvSpPr>
              <p:cNvPr id="510" name="Line 211"/>
              <p:cNvSpPr>
                <a:spLocks noChangeShapeType="1"/>
              </p:cNvSpPr>
              <p:nvPr/>
            </p:nvSpPr>
            <p:spPr bwMode="auto">
              <a:xfrm flipV="1">
                <a:off x="2064" y="2478"/>
                <a:ext cx="0" cy="544"/>
              </a:xfrm>
              <a:prstGeom prst="line">
                <a:avLst/>
              </a:prstGeom>
              <a:noFill/>
              <a:ln w="38100">
                <a:solidFill>
                  <a:srgbClr val="0070C0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pPr marL="0" marR="0" lvl="0" indent="0" defTabSz="91440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it-IT" sz="1800" b="0" i="0" u="none" strike="noStrike" kern="0" cap="none" spc="0" normalizeH="0" baseline="0" noProof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endParaRPr>
              </a:p>
            </p:txBody>
          </p:sp>
        </p:grpSp>
        <p:sp>
          <p:nvSpPr>
            <p:cNvPr id="508" name="Text Box 214"/>
            <p:cNvSpPr txBox="1">
              <a:spLocks noChangeArrowheads="1"/>
            </p:cNvSpPr>
            <p:nvPr/>
          </p:nvSpPr>
          <p:spPr bwMode="auto">
            <a:xfrm>
              <a:off x="6809673" y="3857628"/>
              <a:ext cx="455057" cy="385049"/>
            </a:xfrm>
            <a:prstGeom prst="rect">
              <a:avLst/>
            </a:prstGeom>
            <a:noFill/>
            <a:ln w="12700">
              <a:noFill/>
              <a:miter lim="800000"/>
              <a:headEnd/>
              <a:tailEnd/>
            </a:ln>
            <a:effectLst/>
          </p:spPr>
          <p:txBody>
            <a:bodyPr wrap="none">
              <a:spAutoFit/>
            </a:bodyPr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it-IT" sz="1800" b="0" i="0" u="none" strike="noStrike" kern="0" cap="none" spc="0" normalizeH="0" baseline="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K</a:t>
              </a:r>
              <a:r>
                <a:rPr kumimoji="0" lang="it-IT" sz="1800" b="0" i="0" u="none" strike="noStrike" kern="0" cap="none" spc="0" normalizeH="0" baseline="-25000" noProof="0" dirty="0" smtClean="0">
                  <a:ln>
                    <a:noFill/>
                  </a:ln>
                  <a:solidFill>
                    <a:sysClr val="windowText" lastClr="000000"/>
                  </a:solidFill>
                  <a:effectLst/>
                  <a:uLnTx/>
                  <a:uFillTx/>
                </a:rPr>
                <a:t>P</a:t>
              </a:r>
              <a:endParaRPr kumimoji="0" lang="it-IT" sz="1800" b="0" i="0" u="none" strike="noStrike" kern="0" cap="none" spc="0" normalizeH="0" baseline="0" noProof="0" dirty="0" smtClean="0">
                <a:ln>
                  <a:noFill/>
                </a:ln>
                <a:solidFill>
                  <a:sysClr val="windowText" lastClr="000000"/>
                </a:solidFill>
                <a:effectLst/>
                <a:uLnTx/>
                <a:uFillTx/>
              </a:endParaRPr>
            </a:p>
          </p:txBody>
        </p:sp>
      </p:grpSp>
      <p:sp>
        <p:nvSpPr>
          <p:cNvPr id="76" name="CasellaDiTesto 75"/>
          <p:cNvSpPr txBox="1"/>
          <p:nvPr/>
        </p:nvSpPr>
        <p:spPr>
          <a:xfrm>
            <a:off x="2714612" y="6215082"/>
            <a:ext cx="340990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it-IT" sz="1400" dirty="0" smtClean="0">
                <a:solidFill>
                  <a:srgbClr val="0070C0"/>
                </a:solidFill>
              </a:rPr>
              <a:t>Stella </a:t>
            </a:r>
            <a:r>
              <a:rPr lang="it-IT" sz="1400" dirty="0" err="1" smtClean="0">
                <a:solidFill>
                  <a:srgbClr val="0070C0"/>
                </a:solidFill>
              </a:rPr>
              <a:t>et</a:t>
            </a:r>
            <a:r>
              <a:rPr lang="it-IT" sz="1400" dirty="0" smtClean="0">
                <a:solidFill>
                  <a:srgbClr val="0070C0"/>
                </a:solidFill>
              </a:rPr>
              <a:t> al., </a:t>
            </a:r>
            <a:r>
              <a:rPr lang="it-IT" sz="1400" dirty="0" err="1" smtClean="0">
                <a:solidFill>
                  <a:srgbClr val="0070C0"/>
                </a:solidFill>
              </a:rPr>
              <a:t>Biophys</a:t>
            </a:r>
            <a:r>
              <a:rPr lang="it-IT" sz="1400" dirty="0" smtClean="0">
                <a:solidFill>
                  <a:srgbClr val="0070C0"/>
                </a:solidFill>
              </a:rPr>
              <a:t> . J. 2004 </a:t>
            </a:r>
            <a:r>
              <a:rPr lang="en-US" sz="1400" dirty="0" smtClean="0">
                <a:solidFill>
                  <a:srgbClr val="0070C0"/>
                </a:solidFill>
              </a:rPr>
              <a:t>86: 936–945.</a:t>
            </a:r>
            <a:endParaRPr lang="it-IT" sz="1400" dirty="0">
              <a:solidFill>
                <a:srgbClr val="0070C0"/>
              </a:solidFill>
            </a:endParaRPr>
          </a:p>
        </p:txBody>
      </p:sp>
      <p:graphicFrame>
        <p:nvGraphicFramePr>
          <p:cNvPr id="33803" name="Object 11"/>
          <p:cNvGraphicFramePr>
            <a:graphicFrameLocks noChangeAspect="1"/>
          </p:cNvGraphicFramePr>
          <p:nvPr/>
        </p:nvGraphicFramePr>
        <p:xfrm>
          <a:off x="4071959" y="1643074"/>
          <a:ext cx="5000635" cy="5000636"/>
        </p:xfrm>
        <a:graphic>
          <a:graphicData uri="http://schemas.openxmlformats.org/presentationml/2006/ole">
            <p:oleObj spid="_x0000_s343043" name="KGPlot" r:id="rId4" imgW="13716000" imgH="13716000" progId="KGraph_Plot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po 79"/>
          <p:cNvGrpSpPr/>
          <p:nvPr/>
        </p:nvGrpSpPr>
        <p:grpSpPr>
          <a:xfrm>
            <a:off x="3427892" y="1571612"/>
            <a:ext cx="5716140" cy="4929222"/>
            <a:chOff x="5429256" y="642918"/>
            <a:chExt cx="3573000" cy="3071810"/>
          </a:xfrm>
        </p:grpSpPr>
        <p:graphicFrame>
          <p:nvGraphicFramePr>
            <p:cNvPr id="33795" name="Object 3"/>
            <p:cNvGraphicFramePr>
              <a:graphicFrameLocks noChangeAspect="1"/>
            </p:cNvGraphicFramePr>
            <p:nvPr/>
          </p:nvGraphicFramePr>
          <p:xfrm>
            <a:off x="5429256" y="642918"/>
            <a:ext cx="3573000" cy="3071810"/>
          </p:xfrm>
          <a:graphic>
            <a:graphicData uri="http://schemas.openxmlformats.org/presentationml/2006/ole">
              <p:oleObj spid="_x0000_s342018" name="KGPlot" r:id="rId3" imgW="5613120" imgH="4825800" progId="KGraph_Plot">
                <p:embed/>
              </p:oleObj>
            </a:graphicData>
          </a:graphic>
        </p:graphicFrame>
        <p:pic>
          <p:nvPicPr>
            <p:cNvPr id="8" name="Immagine 7" descr="ANS.png"/>
            <p:cNvPicPr>
              <a:picLocks noChangeAspect="1"/>
            </p:cNvPicPr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00826" y="2071678"/>
              <a:ext cx="1000132" cy="964595"/>
            </a:xfrm>
            <a:prstGeom prst="rect">
              <a:avLst/>
            </a:prstGeom>
          </p:spPr>
        </p:pic>
      </p:grpSp>
      <p:sp>
        <p:nvSpPr>
          <p:cNvPr id="442" name="CasellaDiTesto 441"/>
          <p:cNvSpPr txBox="1"/>
          <p:nvPr/>
        </p:nvSpPr>
        <p:spPr>
          <a:xfrm>
            <a:off x="2591758" y="0"/>
            <a:ext cx="4721934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Processi di associazione</a:t>
            </a:r>
            <a:endParaRPr lang="it-IT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33802" name="Picture 10"/>
          <p:cNvPicPr>
            <a:picLocks noChangeAspect="1" noChangeArrowheads="1"/>
          </p:cNvPicPr>
          <p:nvPr/>
        </p:nvPicPr>
        <p:blipFill>
          <a:blip r:embed="rId5" cstate="print"/>
          <a:srcRect l="7040" r="5250" b="55566"/>
          <a:stretch>
            <a:fillRect/>
          </a:stretch>
        </p:blipFill>
        <p:spPr bwMode="auto">
          <a:xfrm>
            <a:off x="71406" y="2643182"/>
            <a:ext cx="3214709" cy="209501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5570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481509" y="718063"/>
            <a:ext cx="5662523" cy="513982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5571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85720" y="285728"/>
            <a:ext cx="3071834" cy="612156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4547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2844" y="785837"/>
            <a:ext cx="8967247" cy="378617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64548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88920" y="2819417"/>
            <a:ext cx="4355112" cy="40386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CasellaDiTesto 7"/>
          <p:cNvSpPr txBox="1"/>
          <p:nvPr/>
        </p:nvSpPr>
        <p:spPr>
          <a:xfrm>
            <a:off x="4132874" y="0"/>
            <a:ext cx="72487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3600" b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pH</a:t>
            </a:r>
            <a:endParaRPr lang="it-IT" sz="3600" b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3214694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it-IT" dirty="0" smtClean="0"/>
              <a:t>Altri esempi quando parleremo del quenching</a:t>
            </a:r>
            <a:br>
              <a:rPr lang="it-IT" dirty="0" smtClean="0"/>
            </a:br>
            <a:endParaRPr lang="it-IT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Rectangle 2"/>
          <p:cNvSpPr>
            <a:spLocks noGrp="1" noChangeArrowheads="1"/>
          </p:cNvSpPr>
          <p:nvPr>
            <p:ph type="title"/>
          </p:nvPr>
        </p:nvSpPr>
        <p:spPr>
          <a:xfrm>
            <a:off x="0" y="0"/>
            <a:ext cx="9144000" cy="768350"/>
          </a:xfrm>
        </p:spPr>
        <p:txBody>
          <a:bodyPr/>
          <a:lstStyle/>
          <a:p>
            <a:r>
              <a:rPr lang="it-IT" sz="4000" dirty="0"/>
              <a:t>Osservabili: intensità e resa quantica</a:t>
            </a:r>
            <a:endParaRPr lang="it-IT" dirty="0"/>
          </a:p>
        </p:txBody>
      </p:sp>
      <p:sp>
        <p:nvSpPr>
          <p:cNvPr id="31749" name="Text Box 5"/>
          <p:cNvSpPr txBox="1">
            <a:spLocks noChangeArrowheads="1"/>
          </p:cNvSpPr>
          <p:nvPr/>
        </p:nvSpPr>
        <p:spPr bwMode="auto">
          <a:xfrm>
            <a:off x="381000" y="838200"/>
            <a:ext cx="8229600" cy="52260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eaLnBrk="1" hangingPunct="1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it-IT" sz="2400" dirty="0">
                <a:latin typeface="Arial" charset="0"/>
              </a:rPr>
              <a:t>L’</a:t>
            </a:r>
            <a:r>
              <a:rPr lang="it-IT" sz="2400" b="1" u="sng" dirty="0">
                <a:latin typeface="Arial" charset="0"/>
              </a:rPr>
              <a:t>intensità</a:t>
            </a:r>
            <a:r>
              <a:rPr lang="it-IT" sz="2400" dirty="0">
                <a:latin typeface="Arial" charset="0"/>
              </a:rPr>
              <a:t> di fluorescenza è una </a:t>
            </a:r>
            <a:r>
              <a:rPr lang="it-IT" sz="2400" b="1" u="sng" dirty="0">
                <a:latin typeface="Arial" charset="0"/>
              </a:rPr>
              <a:t>misura relativa</a:t>
            </a:r>
            <a:r>
              <a:rPr lang="it-IT" sz="2400" dirty="0">
                <a:latin typeface="Arial" charset="0"/>
              </a:rPr>
              <a:t>, perché dipende anche da: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90000"/>
              <a:buFontTx/>
              <a:buChar char="•"/>
            </a:pPr>
            <a:endParaRPr lang="it-IT" sz="2400" dirty="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90000"/>
              <a:buFontTx/>
              <a:buChar char="•"/>
            </a:pPr>
            <a:r>
              <a:rPr lang="it-IT" sz="2400" dirty="0">
                <a:latin typeface="Arial" charset="0"/>
              </a:rPr>
              <a:t>Intensità della lampada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90000"/>
              <a:buFontTx/>
              <a:buChar char="•"/>
            </a:pPr>
            <a:r>
              <a:rPr lang="it-IT" sz="2400" dirty="0">
                <a:latin typeface="Arial" charset="0"/>
              </a:rPr>
              <a:t>Efficienza dei monocromatori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90000"/>
              <a:buFontTx/>
              <a:buChar char="•"/>
            </a:pPr>
            <a:r>
              <a:rPr lang="it-IT" sz="2400" dirty="0">
                <a:latin typeface="Arial" charset="0"/>
              </a:rPr>
              <a:t>Banda passante utilizzata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90000"/>
              <a:buFontTx/>
              <a:buChar char="•"/>
            </a:pPr>
            <a:r>
              <a:rPr lang="it-IT" sz="2400" dirty="0">
                <a:latin typeface="Arial" charset="0"/>
              </a:rPr>
              <a:t>Sensibilità del tubo fotomoltiplicatore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90000"/>
              <a:buFontTx/>
              <a:buChar char="•"/>
            </a:pPr>
            <a:endParaRPr lang="it-IT" sz="2400" dirty="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it-IT" sz="2400" dirty="0">
                <a:latin typeface="Arial" charset="0"/>
              </a:rPr>
              <a:t>Ossia dipende dallo strumento con cui è stata determinata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90000"/>
              <a:buFontTx/>
              <a:buChar char="•"/>
            </a:pPr>
            <a:endParaRPr lang="it-IT" sz="2400" dirty="0">
              <a:latin typeface="Arial" charset="0"/>
            </a:endParaRP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90000"/>
            </a:pPr>
            <a:r>
              <a:rPr lang="it-IT" sz="2400" dirty="0">
                <a:latin typeface="Arial" charset="0"/>
              </a:rPr>
              <a:t>Al contrario,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90000"/>
              <a:buFontTx/>
              <a:buChar char="•"/>
            </a:pPr>
            <a:r>
              <a:rPr lang="it-IT" sz="2400" dirty="0">
                <a:latin typeface="Arial" charset="0"/>
              </a:rPr>
              <a:t>l’assorbanza è una misura assoluta [</a:t>
            </a:r>
            <a:r>
              <a:rPr lang="it-IT" sz="2400" dirty="0" err="1">
                <a:latin typeface="Arial" charset="0"/>
              </a:rPr>
              <a:t>A=log</a:t>
            </a:r>
            <a:r>
              <a:rPr lang="it-IT" sz="2400" dirty="0">
                <a:latin typeface="Arial" charset="0"/>
              </a:rPr>
              <a:t>(I</a:t>
            </a:r>
            <a:r>
              <a:rPr lang="it-IT" sz="2400" baseline="-25000" dirty="0">
                <a:latin typeface="Arial" charset="0"/>
              </a:rPr>
              <a:t>0</a:t>
            </a:r>
            <a:r>
              <a:rPr lang="it-IT" sz="2400" dirty="0">
                <a:latin typeface="Arial" charset="0"/>
              </a:rPr>
              <a:t>/I)]</a:t>
            </a:r>
          </a:p>
          <a:p>
            <a:pPr eaLnBrk="1" hangingPunct="1">
              <a:lnSpc>
                <a:spcPct val="90000"/>
              </a:lnSpc>
              <a:spcBef>
                <a:spcPct val="20000"/>
              </a:spcBef>
              <a:buSzPct val="90000"/>
              <a:buFontTx/>
              <a:buChar char="•"/>
            </a:pPr>
            <a:r>
              <a:rPr lang="it-IT" sz="2400" dirty="0">
                <a:latin typeface="Arial" charset="0"/>
              </a:rPr>
              <a:t>la </a:t>
            </a:r>
            <a:r>
              <a:rPr lang="it-IT" sz="2400" b="1" u="sng" dirty="0">
                <a:latin typeface="Arial" charset="0"/>
              </a:rPr>
              <a:t>resa quantica</a:t>
            </a:r>
            <a:r>
              <a:rPr lang="it-IT" sz="2400" b="1" dirty="0">
                <a:latin typeface="Arial" charset="0"/>
              </a:rPr>
              <a:t> </a:t>
            </a:r>
            <a:r>
              <a:rPr lang="it-IT" sz="2400" dirty="0">
                <a:latin typeface="Arial" charset="0"/>
              </a:rPr>
              <a:t>è una misura </a:t>
            </a:r>
            <a:r>
              <a:rPr lang="it-IT" sz="2400" b="1" u="sng" dirty="0">
                <a:latin typeface="Arial" charset="0"/>
              </a:rPr>
              <a:t>assoluta</a:t>
            </a:r>
            <a:r>
              <a:rPr lang="it-IT" sz="2400" dirty="0">
                <a:latin typeface="Arial" charset="0"/>
              </a:rPr>
              <a:t> [</a:t>
            </a:r>
            <a:r>
              <a:rPr lang="it-IT" sz="2400" dirty="0">
                <a:latin typeface="Symbol" pitchFamily="18" charset="2"/>
              </a:rPr>
              <a:t></a:t>
            </a:r>
            <a:r>
              <a:rPr lang="it-IT" sz="2400" dirty="0" err="1">
                <a:latin typeface="Arial" charset="0"/>
              </a:rPr>
              <a:t>=k</a:t>
            </a:r>
            <a:r>
              <a:rPr lang="it-IT" sz="2400" baseline="-25000" dirty="0" err="1">
                <a:latin typeface="Arial" charset="0"/>
              </a:rPr>
              <a:t>r</a:t>
            </a:r>
            <a:r>
              <a:rPr lang="it-IT" sz="2400" dirty="0">
                <a:latin typeface="Arial" charset="0"/>
              </a:rPr>
              <a:t>/(</a:t>
            </a:r>
            <a:r>
              <a:rPr lang="it-IT" sz="2400" dirty="0" err="1">
                <a:latin typeface="Arial" charset="0"/>
              </a:rPr>
              <a:t>k</a:t>
            </a:r>
            <a:r>
              <a:rPr lang="it-IT" sz="2400" baseline="-25000" dirty="0" err="1">
                <a:latin typeface="Arial" charset="0"/>
              </a:rPr>
              <a:t>r</a:t>
            </a:r>
            <a:r>
              <a:rPr lang="it-IT" sz="2400" dirty="0" err="1">
                <a:latin typeface="Arial" charset="0"/>
              </a:rPr>
              <a:t>+k</a:t>
            </a:r>
            <a:r>
              <a:rPr lang="it-IT" sz="2400" baseline="-25000" dirty="0" err="1">
                <a:latin typeface="Arial" charset="0"/>
              </a:rPr>
              <a:t>nr</a:t>
            </a:r>
            <a:r>
              <a:rPr lang="it-IT" sz="2400" dirty="0">
                <a:latin typeface="Arial" charset="0"/>
              </a:rPr>
              <a:t>)]</a:t>
            </a:r>
            <a:endParaRPr lang="it-IT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0"/>
            <a:ext cx="9144000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Osservabili: resa quantica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i="1" dirty="0" smtClean="0">
                <a:latin typeface="+mj-lt"/>
                <a:ea typeface="+mj-ea"/>
                <a:cs typeface="+mj-cs"/>
              </a:rPr>
              <a:t>misura diretta</a:t>
            </a:r>
            <a:endParaRPr kumimoji="0" lang="it-IT" sz="4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32051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072066" y="3552303"/>
            <a:ext cx="4091940" cy="26860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0515" name="Picture 3"/>
          <p:cNvPicPr>
            <a:picLocks noChangeAspect="1" noChangeArrowheads="1"/>
          </p:cNvPicPr>
          <p:nvPr/>
        </p:nvPicPr>
        <p:blipFill>
          <a:blip r:embed="rId3" cstate="print"/>
          <a:srcRect l="10000" t="20000" r="13333" b="3125"/>
          <a:stretch>
            <a:fillRect/>
          </a:stretch>
        </p:blipFill>
        <p:spPr bwMode="auto">
          <a:xfrm>
            <a:off x="785786" y="3500438"/>
            <a:ext cx="3071834" cy="2737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" name="CasellaDiTesto 9"/>
          <p:cNvSpPr txBox="1"/>
          <p:nvPr/>
        </p:nvSpPr>
        <p:spPr>
          <a:xfrm>
            <a:off x="285720" y="1490008"/>
            <a:ext cx="528641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Arial" pitchFamily="34" charset="0"/>
              <a:buChar char="•"/>
            </a:pPr>
            <a:r>
              <a:rPr lang="it-IT" sz="2400" dirty="0" smtClean="0"/>
              <a:t>Bisogna raccogliere i fotoni emessi in tutte le direzioni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it-IT" sz="2400" dirty="0" smtClean="0"/>
              <a:t>Sfera integratrice</a:t>
            </a:r>
          </a:p>
          <a:p>
            <a:pPr marL="176213" indent="-176213">
              <a:buFont typeface="Arial" pitchFamily="34" charset="0"/>
              <a:buChar char="•"/>
            </a:pPr>
            <a:r>
              <a:rPr lang="it-IT" sz="2400" dirty="0" smtClean="0"/>
              <a:t>Materiale altamente riflettente </a:t>
            </a:r>
            <a:br>
              <a:rPr lang="it-IT" sz="2400" dirty="0" smtClean="0"/>
            </a:br>
            <a:r>
              <a:rPr lang="it-IT" sz="2400" dirty="0" smtClean="0"/>
              <a:t>(es. teflon)</a:t>
            </a:r>
            <a:endParaRPr lang="it-IT" sz="2400" dirty="0"/>
          </a:p>
        </p:txBody>
      </p:sp>
      <p:sp>
        <p:nvSpPr>
          <p:cNvPr id="11" name="CasellaDiTesto 10"/>
          <p:cNvSpPr txBox="1"/>
          <p:nvPr/>
        </p:nvSpPr>
        <p:spPr>
          <a:xfrm>
            <a:off x="0" y="6396359"/>
            <a:ext cx="52864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6213" indent="-176213">
              <a:buFont typeface="Arial" pitchFamily="34" charset="0"/>
              <a:buChar char="•"/>
            </a:pPr>
            <a:r>
              <a:rPr lang="it-IT" sz="2400" dirty="0" smtClean="0"/>
              <a:t>Alternativa: misura calorimetrica</a:t>
            </a:r>
            <a:endParaRPr lang="it-IT" sz="2400" dirty="0"/>
          </a:p>
        </p:txBody>
      </p:sp>
      <p:pic>
        <p:nvPicPr>
          <p:cNvPr id="320518" name="Picture 6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40672" y="1071546"/>
            <a:ext cx="3631875" cy="24606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0"/>
            <a:ext cx="9144000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Osservabili: resa quantica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i="1" dirty="0" smtClean="0">
                <a:latin typeface="+mj-lt"/>
                <a:ea typeface="+mj-ea"/>
                <a:cs typeface="+mj-cs"/>
              </a:rPr>
              <a:t>misure per confronto</a:t>
            </a:r>
            <a:endParaRPr kumimoji="0" lang="it-IT" sz="4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graphicFrame>
        <p:nvGraphicFramePr>
          <p:cNvPr id="164868" name="Object 7"/>
          <p:cNvGraphicFramePr>
            <a:graphicFrameLocks noChangeAspect="1"/>
          </p:cNvGraphicFramePr>
          <p:nvPr/>
        </p:nvGraphicFramePr>
        <p:xfrm>
          <a:off x="928662" y="1428736"/>
          <a:ext cx="1851025" cy="3019425"/>
        </p:xfrm>
        <a:graphic>
          <a:graphicData uri="http://schemas.openxmlformats.org/presentationml/2006/ole">
            <p:oleObj spid="_x0000_s164868" name="Equazione" r:id="rId3" imgW="622080" imgH="1015920" progId="Equation.3">
              <p:embed/>
            </p:oleObj>
          </a:graphicData>
        </a:graphic>
      </p:graphicFrame>
      <p:graphicFrame>
        <p:nvGraphicFramePr>
          <p:cNvPr id="164869" name="Object 7"/>
          <p:cNvGraphicFramePr>
            <a:graphicFrameLocks noChangeAspect="1"/>
          </p:cNvGraphicFramePr>
          <p:nvPr/>
        </p:nvGraphicFramePr>
        <p:xfrm>
          <a:off x="4572000" y="1142984"/>
          <a:ext cx="4152900" cy="3700462"/>
        </p:xfrm>
        <a:graphic>
          <a:graphicData uri="http://schemas.openxmlformats.org/presentationml/2006/ole">
            <p:oleObj spid="_x0000_s164869" name="Equazione" r:id="rId4" imgW="1396800" imgH="1244520" progId="Equation.3">
              <p:embed/>
            </p:oleObj>
          </a:graphicData>
        </a:graphic>
      </p:graphicFrame>
      <p:graphicFrame>
        <p:nvGraphicFramePr>
          <p:cNvPr id="164870" name="Object 7"/>
          <p:cNvGraphicFramePr>
            <a:graphicFrameLocks noChangeAspect="1"/>
          </p:cNvGraphicFramePr>
          <p:nvPr/>
        </p:nvGraphicFramePr>
        <p:xfrm>
          <a:off x="2816225" y="5214938"/>
          <a:ext cx="3209925" cy="1282700"/>
        </p:xfrm>
        <a:graphic>
          <a:graphicData uri="http://schemas.openxmlformats.org/presentationml/2006/ole">
            <p:oleObj spid="_x0000_s164870" name="Equazione" r:id="rId5" imgW="1079280" imgH="43164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1214422"/>
            <a:ext cx="9144000" cy="2143140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smtClean="0"/>
              <a:t>S dipende da </a:t>
            </a:r>
            <a:r>
              <a:rPr lang="it-IT" dirty="0" err="1" smtClean="0">
                <a:latin typeface="Symbol" pitchFamily="18" charset="2"/>
              </a:rPr>
              <a:t>l</a:t>
            </a:r>
            <a:r>
              <a:rPr lang="it-IT" baseline="-25000" dirty="0" err="1" smtClean="0"/>
              <a:t>exc</a:t>
            </a:r>
            <a:r>
              <a:rPr lang="it-IT" dirty="0" smtClean="0"/>
              <a:t> e </a:t>
            </a:r>
            <a:r>
              <a:rPr lang="it-IT" dirty="0" smtClean="0">
                <a:latin typeface="Symbol" pitchFamily="18" charset="2"/>
              </a:rPr>
              <a:t>l</a:t>
            </a:r>
            <a:r>
              <a:rPr lang="it-IT" baseline="-25000" dirty="0" smtClean="0"/>
              <a:t>em</a:t>
            </a:r>
            <a:r>
              <a:rPr lang="it-IT" dirty="0" smtClean="0"/>
              <a:t>: </a:t>
            </a:r>
            <a:br>
              <a:rPr lang="it-IT" dirty="0" smtClean="0"/>
            </a:br>
            <a:r>
              <a:rPr lang="it-IT" dirty="0" smtClean="0"/>
              <a:t>standard e campione devono avere spettri simili.</a:t>
            </a:r>
            <a:endParaRPr lang="it-IT" dirty="0"/>
          </a:p>
        </p:txBody>
      </p:sp>
      <p:sp>
        <p:nvSpPr>
          <p:cNvPr id="5" name="Rectangle 2"/>
          <p:cNvSpPr txBox="1">
            <a:spLocks noChangeArrowheads="1"/>
          </p:cNvSpPr>
          <p:nvPr/>
        </p:nvSpPr>
        <p:spPr>
          <a:xfrm>
            <a:off x="0" y="0"/>
            <a:ext cx="9144000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Osservabili: resa quantica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i="1" dirty="0" smtClean="0">
                <a:latin typeface="+mj-lt"/>
                <a:ea typeface="+mj-ea"/>
                <a:cs typeface="+mj-cs"/>
              </a:rPr>
              <a:t>misure per confronto</a:t>
            </a:r>
            <a:endParaRPr kumimoji="0" lang="it-IT" sz="4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8" name="Picture 2"/>
          <p:cNvPicPr>
            <a:picLocks noChangeAspect="1" noChangeArrowheads="1"/>
          </p:cNvPicPr>
          <p:nvPr/>
        </p:nvPicPr>
        <p:blipFill>
          <a:blip r:embed="rId2" cstate="print"/>
          <a:srcRect r="21917" b="38542"/>
          <a:stretch>
            <a:fillRect/>
          </a:stretch>
        </p:blipFill>
        <p:spPr bwMode="auto">
          <a:xfrm>
            <a:off x="214282" y="2428868"/>
            <a:ext cx="5426956" cy="44291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2564" name="Picture 4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82880" y="3143248"/>
            <a:ext cx="3461152" cy="244316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2"/>
          <p:cNvSpPr txBox="1">
            <a:spLocks noChangeArrowheads="1"/>
          </p:cNvSpPr>
          <p:nvPr/>
        </p:nvSpPr>
        <p:spPr>
          <a:xfrm>
            <a:off x="0" y="0"/>
            <a:ext cx="9144000" cy="1214422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2500" lnSpcReduction="1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it-IT" sz="4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j-lt"/>
                <a:ea typeface="+mj-ea"/>
                <a:cs typeface="+mj-cs"/>
              </a:rPr>
              <a:t>Osservabili: resa quantica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it-IT" sz="4000" i="1" dirty="0" smtClean="0">
                <a:latin typeface="+mj-lt"/>
                <a:ea typeface="+mj-ea"/>
                <a:cs typeface="+mj-cs"/>
              </a:rPr>
              <a:t>misure per confronto</a:t>
            </a:r>
            <a:endParaRPr kumimoji="0" lang="it-IT" sz="4400" b="0" i="1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sp>
        <p:nvSpPr>
          <p:cNvPr id="8" name="Segnaposto testo 2"/>
          <p:cNvSpPr>
            <a:spLocks noGrp="1"/>
          </p:cNvSpPr>
          <p:nvPr>
            <p:ph type="body" sz="half" idx="1"/>
          </p:nvPr>
        </p:nvSpPr>
        <p:spPr>
          <a:xfrm>
            <a:off x="0" y="1214422"/>
            <a:ext cx="9144000" cy="2143140"/>
          </a:xfrm>
        </p:spPr>
        <p:txBody>
          <a:bodyPr/>
          <a:lstStyle/>
          <a:p>
            <a:pPr marL="0" indent="0" algn="ctr">
              <a:buNone/>
            </a:pPr>
            <a:r>
              <a:rPr lang="it-IT" dirty="0" smtClean="0"/>
              <a:t>Se standard e campione sono in solventi differenti:</a:t>
            </a:r>
            <a:endParaRPr lang="it-IT" dirty="0"/>
          </a:p>
        </p:txBody>
      </p:sp>
      <p:graphicFrame>
        <p:nvGraphicFramePr>
          <p:cNvPr id="324610" name="Object 2"/>
          <p:cNvGraphicFramePr>
            <a:graphicFrameLocks noChangeAspect="1"/>
          </p:cNvGraphicFramePr>
          <p:nvPr/>
        </p:nvGraphicFramePr>
        <p:xfrm>
          <a:off x="0" y="1928802"/>
          <a:ext cx="4456113" cy="1547813"/>
        </p:xfrm>
        <a:graphic>
          <a:graphicData uri="http://schemas.openxmlformats.org/presentationml/2006/ole">
            <p:oleObj spid="_x0000_s324610" name="Equazione" r:id="rId3" imgW="1498320" imgH="520560" progId="Equation.3">
              <p:embed/>
            </p:oleObj>
          </a:graphicData>
        </a:graphic>
      </p:graphicFrame>
      <p:sp>
        <p:nvSpPr>
          <p:cNvPr id="11" name="Segnaposto testo 2"/>
          <p:cNvSpPr txBox="1">
            <a:spLocks/>
          </p:cNvSpPr>
          <p:nvPr/>
        </p:nvSpPr>
        <p:spPr>
          <a:xfrm>
            <a:off x="0" y="3857628"/>
            <a:ext cx="4500562" cy="214314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32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La frazione di luce raccolta dal rivelatore dipende dagli n</a:t>
            </a:r>
            <a:endParaRPr kumimoji="0" lang="it-IT" sz="32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9" name="Rettangolo 8"/>
          <p:cNvSpPr/>
          <p:nvPr/>
        </p:nvSpPr>
        <p:spPr>
          <a:xfrm>
            <a:off x="4429124" y="3786190"/>
            <a:ext cx="2357454" cy="26432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10" name="Rettangolo 9"/>
          <p:cNvSpPr/>
          <p:nvPr/>
        </p:nvSpPr>
        <p:spPr>
          <a:xfrm>
            <a:off x="8143900" y="4714884"/>
            <a:ext cx="857256" cy="85725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2" name="Connettore 1 11"/>
          <p:cNvCxnSpPr>
            <a:endCxn id="10" idx="1"/>
          </p:cNvCxnSpPr>
          <p:nvPr/>
        </p:nvCxnSpPr>
        <p:spPr>
          <a:xfrm>
            <a:off x="5286380" y="5143512"/>
            <a:ext cx="2857520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ttore 1 12"/>
          <p:cNvCxnSpPr/>
          <p:nvPr/>
        </p:nvCxnSpPr>
        <p:spPr>
          <a:xfrm flipV="1">
            <a:off x="6786578" y="3929066"/>
            <a:ext cx="1357322" cy="9644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Connettore 1 13"/>
          <p:cNvCxnSpPr/>
          <p:nvPr/>
        </p:nvCxnSpPr>
        <p:spPr>
          <a:xfrm>
            <a:off x="6772063" y="5357826"/>
            <a:ext cx="1371837" cy="10001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Connettore 1 14"/>
          <p:cNvCxnSpPr/>
          <p:nvPr/>
        </p:nvCxnSpPr>
        <p:spPr>
          <a:xfrm rot="10800000">
            <a:off x="5286380" y="5143512"/>
            <a:ext cx="1500198" cy="214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nettore 1 15"/>
          <p:cNvCxnSpPr/>
          <p:nvPr/>
        </p:nvCxnSpPr>
        <p:spPr>
          <a:xfrm rot="10800000" flipV="1">
            <a:off x="5286380" y="4929198"/>
            <a:ext cx="1500198" cy="214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Connettore 1 16"/>
          <p:cNvCxnSpPr/>
          <p:nvPr/>
        </p:nvCxnSpPr>
        <p:spPr>
          <a:xfrm flipV="1">
            <a:off x="6786578" y="4714884"/>
            <a:ext cx="1357322" cy="214314"/>
          </a:xfrm>
          <a:prstGeom prst="line">
            <a:avLst/>
          </a:prstGeom>
          <a:ln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Connettore 1 17"/>
          <p:cNvCxnSpPr/>
          <p:nvPr/>
        </p:nvCxnSpPr>
        <p:spPr>
          <a:xfrm>
            <a:off x="6786578" y="5357826"/>
            <a:ext cx="1357322" cy="214314"/>
          </a:xfrm>
          <a:prstGeom prst="line">
            <a:avLst/>
          </a:prstGeom>
          <a:ln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Figura a mano libera 18"/>
          <p:cNvSpPr/>
          <p:nvPr/>
        </p:nvSpPr>
        <p:spPr>
          <a:xfrm>
            <a:off x="7479423" y="5138057"/>
            <a:ext cx="235849" cy="725714"/>
          </a:xfrm>
          <a:custGeom>
            <a:avLst/>
            <a:gdLst>
              <a:gd name="connsiteX0" fmla="*/ 275771 w 423333"/>
              <a:gd name="connsiteY0" fmla="*/ 0 h 725714"/>
              <a:gd name="connsiteX1" fmla="*/ 377371 w 423333"/>
              <a:gd name="connsiteY1" fmla="*/ 478972 h 725714"/>
              <a:gd name="connsiteX2" fmla="*/ 0 w 423333"/>
              <a:gd name="connsiteY2" fmla="*/ 725714 h 72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333" h="725714">
                <a:moveTo>
                  <a:pt x="275771" y="0"/>
                </a:moveTo>
                <a:cubicBezTo>
                  <a:pt x="349552" y="179010"/>
                  <a:pt x="423333" y="358020"/>
                  <a:pt x="377371" y="478972"/>
                </a:cubicBezTo>
                <a:cubicBezTo>
                  <a:pt x="331409" y="599924"/>
                  <a:pt x="165704" y="662819"/>
                  <a:pt x="0" y="72571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0" name="Figura a mano libera 19"/>
          <p:cNvSpPr/>
          <p:nvPr/>
        </p:nvSpPr>
        <p:spPr>
          <a:xfrm>
            <a:off x="7334280" y="4847770"/>
            <a:ext cx="45719" cy="295741"/>
          </a:xfrm>
          <a:custGeom>
            <a:avLst/>
            <a:gdLst>
              <a:gd name="connsiteX0" fmla="*/ 14514 w 133048"/>
              <a:gd name="connsiteY0" fmla="*/ 0 h 290286"/>
              <a:gd name="connsiteX1" fmla="*/ 130629 w 133048"/>
              <a:gd name="connsiteY1" fmla="*/ 130629 h 290286"/>
              <a:gd name="connsiteX2" fmla="*/ 0 w 133048"/>
              <a:gd name="connsiteY2" fmla="*/ 290286 h 290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048" h="290286">
                <a:moveTo>
                  <a:pt x="14514" y="0"/>
                </a:moveTo>
                <a:cubicBezTo>
                  <a:pt x="73781" y="41124"/>
                  <a:pt x="133048" y="82248"/>
                  <a:pt x="130629" y="130629"/>
                </a:cubicBezTo>
                <a:cubicBezTo>
                  <a:pt x="128210" y="179010"/>
                  <a:pt x="64105" y="234648"/>
                  <a:pt x="0" y="29028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21" name="CasellaDiTesto 20"/>
          <p:cNvSpPr txBox="1"/>
          <p:nvPr/>
        </p:nvSpPr>
        <p:spPr>
          <a:xfrm>
            <a:off x="7500958" y="4681847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err="1" smtClean="0">
                <a:latin typeface="Symbol" pitchFamily="18" charset="2"/>
              </a:rPr>
              <a:t>q</a:t>
            </a:r>
            <a:r>
              <a:rPr lang="it-IT" sz="2400" baseline="-25000" dirty="0" err="1" smtClean="0"/>
              <a:t>i</a:t>
            </a:r>
            <a:endParaRPr lang="it-IT" sz="2400" baseline="-25000" dirty="0"/>
          </a:p>
        </p:txBody>
      </p:sp>
      <p:sp>
        <p:nvSpPr>
          <p:cNvPr id="22" name="CasellaDiTesto 21"/>
          <p:cNvSpPr txBox="1"/>
          <p:nvPr/>
        </p:nvSpPr>
        <p:spPr>
          <a:xfrm>
            <a:off x="7786710" y="5643578"/>
            <a:ext cx="453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err="1" smtClean="0">
                <a:latin typeface="Symbol" pitchFamily="18" charset="2"/>
              </a:rPr>
              <a:t>q</a:t>
            </a:r>
            <a:r>
              <a:rPr lang="it-IT" sz="2400" baseline="-25000" dirty="0" err="1" smtClean="0"/>
              <a:t>o</a:t>
            </a:r>
            <a:endParaRPr lang="it-IT" sz="2400" baseline="-250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CasellaDiTesto 9"/>
          <p:cNvSpPr txBox="1"/>
          <p:nvPr/>
        </p:nvSpPr>
        <p:spPr>
          <a:xfrm>
            <a:off x="0" y="0"/>
            <a:ext cx="464415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Angolo solido in coordinate sferiche</a:t>
            </a:r>
            <a:endParaRPr lang="it-IT" sz="2400" dirty="0"/>
          </a:p>
        </p:txBody>
      </p:sp>
      <p:pic>
        <p:nvPicPr>
          <p:cNvPr id="325635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0"/>
            <a:ext cx="3810000" cy="2876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5636" name="Picture 4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57158" y="785794"/>
            <a:ext cx="2428875" cy="2667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25638" name="Picture 6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42844" y="4000504"/>
            <a:ext cx="5238750" cy="24765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graphicFrame>
        <p:nvGraphicFramePr>
          <p:cNvPr id="7" name="Oggetto 6"/>
          <p:cNvGraphicFramePr>
            <a:graphicFrameLocks noChangeAspect="1"/>
          </p:cNvGraphicFramePr>
          <p:nvPr/>
        </p:nvGraphicFramePr>
        <p:xfrm>
          <a:off x="3643306" y="2357430"/>
          <a:ext cx="866775" cy="728662"/>
        </p:xfrm>
        <a:graphic>
          <a:graphicData uri="http://schemas.openxmlformats.org/presentationml/2006/ole">
            <p:oleObj spid="_x0000_s326658" name="Equazione" r:id="rId6" imgW="482400" imgH="406080" progId="Equation.3">
              <p:embed/>
            </p:oleObj>
          </a:graphicData>
        </a:graphic>
      </p:graphicFrame>
      <p:graphicFrame>
        <p:nvGraphicFramePr>
          <p:cNvPr id="326659" name="Object 3"/>
          <p:cNvGraphicFramePr>
            <a:graphicFrameLocks noChangeAspect="1"/>
          </p:cNvGraphicFramePr>
          <p:nvPr/>
        </p:nvGraphicFramePr>
        <p:xfrm>
          <a:off x="5572132" y="4000504"/>
          <a:ext cx="3260725" cy="2281237"/>
        </p:xfrm>
        <a:graphic>
          <a:graphicData uri="http://schemas.openxmlformats.org/presentationml/2006/ole">
            <p:oleObj spid="_x0000_s326659" name="Equazione" r:id="rId7" imgW="1815840" imgH="1269720" progId="Equation.3">
              <p:embed/>
            </p:oleObj>
          </a:graphicData>
        </a:graphic>
      </p:graphicFrame>
      <p:sp>
        <p:nvSpPr>
          <p:cNvPr id="9" name="CasellaDiTesto 8"/>
          <p:cNvSpPr txBox="1"/>
          <p:nvPr/>
        </p:nvSpPr>
        <p:spPr>
          <a:xfrm>
            <a:off x="2714612" y="3143248"/>
            <a:ext cx="345748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smtClean="0"/>
              <a:t>L’intero angolo solido è 4</a:t>
            </a:r>
            <a:r>
              <a:rPr lang="it-IT" sz="2400" dirty="0" smtClean="0">
                <a:latin typeface="Symbol" pitchFamily="18" charset="2"/>
              </a:rPr>
              <a:t>p</a:t>
            </a:r>
            <a:endParaRPr lang="it-IT" sz="2400" dirty="0">
              <a:latin typeface="Symbol" pitchFamily="18" charset="2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ttangolo 18"/>
          <p:cNvSpPr/>
          <p:nvPr/>
        </p:nvSpPr>
        <p:spPr>
          <a:xfrm>
            <a:off x="2714612" y="3786190"/>
            <a:ext cx="2357454" cy="2643206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graphicFrame>
        <p:nvGraphicFramePr>
          <p:cNvPr id="325640" name="Object 8"/>
          <p:cNvGraphicFramePr>
            <a:graphicFrameLocks noChangeAspect="1"/>
          </p:cNvGraphicFramePr>
          <p:nvPr/>
        </p:nvGraphicFramePr>
        <p:xfrm>
          <a:off x="860425" y="1343025"/>
          <a:ext cx="7335838" cy="2051050"/>
        </p:xfrm>
        <a:graphic>
          <a:graphicData uri="http://schemas.openxmlformats.org/presentationml/2006/ole">
            <p:oleObj spid="_x0000_s325640" name="Equazione" r:id="rId3" imgW="5232240" imgH="1460160" progId="Equation.3">
              <p:embed/>
            </p:oleObj>
          </a:graphicData>
        </a:graphic>
      </p:graphicFrame>
      <p:sp>
        <p:nvSpPr>
          <p:cNvPr id="6" name="Rettangolo 5"/>
          <p:cNvSpPr/>
          <p:nvPr/>
        </p:nvSpPr>
        <p:spPr>
          <a:xfrm>
            <a:off x="6429388" y="4714884"/>
            <a:ext cx="857256" cy="857256"/>
          </a:xfrm>
          <a:prstGeom prst="rect">
            <a:avLst/>
          </a:prstGeom>
          <a:solidFill>
            <a:srgbClr val="7030A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cxnSp>
        <p:nvCxnSpPr>
          <p:cNvPr id="10" name="Connettore 1 9"/>
          <p:cNvCxnSpPr>
            <a:endCxn id="6" idx="1"/>
          </p:cNvCxnSpPr>
          <p:nvPr/>
        </p:nvCxnSpPr>
        <p:spPr>
          <a:xfrm>
            <a:off x="3571868" y="5143512"/>
            <a:ext cx="2857520" cy="0"/>
          </a:xfrm>
          <a:prstGeom prst="line">
            <a:avLst/>
          </a:prstGeom>
          <a:ln>
            <a:solidFill>
              <a:srgbClr val="FF0000"/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Connettore 1 20"/>
          <p:cNvCxnSpPr/>
          <p:nvPr/>
        </p:nvCxnSpPr>
        <p:spPr>
          <a:xfrm flipV="1">
            <a:off x="5072066" y="3929066"/>
            <a:ext cx="1357322" cy="9644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Connettore 1 23"/>
          <p:cNvCxnSpPr/>
          <p:nvPr/>
        </p:nvCxnSpPr>
        <p:spPr>
          <a:xfrm>
            <a:off x="5057551" y="5357826"/>
            <a:ext cx="1371837" cy="1000132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Connettore 1 31"/>
          <p:cNvCxnSpPr/>
          <p:nvPr/>
        </p:nvCxnSpPr>
        <p:spPr>
          <a:xfrm rot="10800000">
            <a:off x="3571868" y="5143512"/>
            <a:ext cx="1500198" cy="214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Connettore 1 33"/>
          <p:cNvCxnSpPr/>
          <p:nvPr/>
        </p:nvCxnSpPr>
        <p:spPr>
          <a:xfrm rot="10800000" flipV="1">
            <a:off x="3571868" y="4929198"/>
            <a:ext cx="1500198" cy="214314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Connettore 1 35"/>
          <p:cNvCxnSpPr/>
          <p:nvPr/>
        </p:nvCxnSpPr>
        <p:spPr>
          <a:xfrm flipV="1">
            <a:off x="5072066" y="4714884"/>
            <a:ext cx="1357322" cy="214314"/>
          </a:xfrm>
          <a:prstGeom prst="line">
            <a:avLst/>
          </a:prstGeom>
          <a:ln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Connettore 1 39"/>
          <p:cNvCxnSpPr/>
          <p:nvPr/>
        </p:nvCxnSpPr>
        <p:spPr>
          <a:xfrm>
            <a:off x="5072066" y="5357826"/>
            <a:ext cx="1357322" cy="214314"/>
          </a:xfrm>
          <a:prstGeom prst="line">
            <a:avLst/>
          </a:prstGeom>
          <a:ln>
            <a:solidFill>
              <a:srgbClr val="FF0000"/>
            </a:solidFill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Figura a mano libera 47"/>
          <p:cNvSpPr/>
          <p:nvPr/>
        </p:nvSpPr>
        <p:spPr>
          <a:xfrm>
            <a:off x="5764911" y="5138057"/>
            <a:ext cx="235849" cy="725714"/>
          </a:xfrm>
          <a:custGeom>
            <a:avLst/>
            <a:gdLst>
              <a:gd name="connsiteX0" fmla="*/ 275771 w 423333"/>
              <a:gd name="connsiteY0" fmla="*/ 0 h 725714"/>
              <a:gd name="connsiteX1" fmla="*/ 377371 w 423333"/>
              <a:gd name="connsiteY1" fmla="*/ 478972 h 725714"/>
              <a:gd name="connsiteX2" fmla="*/ 0 w 423333"/>
              <a:gd name="connsiteY2" fmla="*/ 725714 h 7257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23333" h="725714">
                <a:moveTo>
                  <a:pt x="275771" y="0"/>
                </a:moveTo>
                <a:cubicBezTo>
                  <a:pt x="349552" y="179010"/>
                  <a:pt x="423333" y="358020"/>
                  <a:pt x="377371" y="478972"/>
                </a:cubicBezTo>
                <a:cubicBezTo>
                  <a:pt x="331409" y="599924"/>
                  <a:pt x="165704" y="662819"/>
                  <a:pt x="0" y="725714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0" name="Figura a mano libera 49"/>
          <p:cNvSpPr/>
          <p:nvPr/>
        </p:nvSpPr>
        <p:spPr>
          <a:xfrm>
            <a:off x="5619768" y="4847770"/>
            <a:ext cx="45719" cy="295741"/>
          </a:xfrm>
          <a:custGeom>
            <a:avLst/>
            <a:gdLst>
              <a:gd name="connsiteX0" fmla="*/ 14514 w 133048"/>
              <a:gd name="connsiteY0" fmla="*/ 0 h 290286"/>
              <a:gd name="connsiteX1" fmla="*/ 130629 w 133048"/>
              <a:gd name="connsiteY1" fmla="*/ 130629 h 290286"/>
              <a:gd name="connsiteX2" fmla="*/ 0 w 133048"/>
              <a:gd name="connsiteY2" fmla="*/ 290286 h 29028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33048" h="290286">
                <a:moveTo>
                  <a:pt x="14514" y="0"/>
                </a:moveTo>
                <a:cubicBezTo>
                  <a:pt x="73781" y="41124"/>
                  <a:pt x="133048" y="82248"/>
                  <a:pt x="130629" y="130629"/>
                </a:cubicBezTo>
                <a:cubicBezTo>
                  <a:pt x="128210" y="179010"/>
                  <a:pt x="64105" y="234648"/>
                  <a:pt x="0" y="290286"/>
                </a:cubicBezTo>
              </a:path>
            </a:pathLst>
          </a:cu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it-IT"/>
          </a:p>
        </p:txBody>
      </p:sp>
      <p:sp>
        <p:nvSpPr>
          <p:cNvPr id="51" name="CasellaDiTesto 50"/>
          <p:cNvSpPr txBox="1"/>
          <p:nvPr/>
        </p:nvSpPr>
        <p:spPr>
          <a:xfrm>
            <a:off x="5786446" y="4681847"/>
            <a:ext cx="39145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err="1" smtClean="0">
                <a:latin typeface="Symbol" pitchFamily="18" charset="2"/>
              </a:rPr>
              <a:t>q</a:t>
            </a:r>
            <a:r>
              <a:rPr lang="it-IT" sz="2400" baseline="-25000" dirty="0" err="1" smtClean="0"/>
              <a:t>i</a:t>
            </a:r>
            <a:endParaRPr lang="it-IT" sz="2400" baseline="-25000" dirty="0"/>
          </a:p>
        </p:txBody>
      </p:sp>
      <p:sp>
        <p:nvSpPr>
          <p:cNvPr id="52" name="CasellaDiTesto 51"/>
          <p:cNvSpPr txBox="1"/>
          <p:nvPr/>
        </p:nvSpPr>
        <p:spPr>
          <a:xfrm>
            <a:off x="6072198" y="5643578"/>
            <a:ext cx="45397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it-IT" sz="2400" dirty="0" err="1" smtClean="0">
                <a:latin typeface="Symbol" pitchFamily="18" charset="2"/>
              </a:rPr>
              <a:t>q</a:t>
            </a:r>
            <a:r>
              <a:rPr lang="it-IT" sz="2400" baseline="-25000" dirty="0" err="1" smtClean="0"/>
              <a:t>o</a:t>
            </a:r>
            <a:endParaRPr lang="it-IT" sz="2400" baseline="-25000" dirty="0"/>
          </a:p>
        </p:txBody>
      </p:sp>
      <p:sp>
        <p:nvSpPr>
          <p:cNvPr id="53" name="Segnaposto testo 2"/>
          <p:cNvSpPr txBox="1">
            <a:spLocks/>
          </p:cNvSpPr>
          <p:nvPr/>
        </p:nvSpPr>
        <p:spPr>
          <a:xfrm>
            <a:off x="0" y="0"/>
            <a:ext cx="9144000" cy="350046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 causa del diverso indice di rifrazione tra </a:t>
            </a:r>
            <a:r>
              <a:rPr kumimoji="0" lang="it-I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cuvetta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ed esterno viene rivelata</a:t>
            </a:r>
            <a:r>
              <a:rPr kumimoji="0" lang="it-IT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una frazione della luce pari a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olo 1"/>
          <p:cNvSpPr>
            <a:spLocks noGrp="1"/>
          </p:cNvSpPr>
          <p:nvPr>
            <p:ph type="title"/>
          </p:nvPr>
        </p:nvSpPr>
        <p:spPr>
          <a:xfrm>
            <a:off x="685800" y="-24"/>
            <a:ext cx="7772400" cy="1143000"/>
          </a:xfrm>
        </p:spPr>
        <p:txBody>
          <a:bodyPr/>
          <a:lstStyle/>
          <a:p>
            <a:r>
              <a:rPr lang="it-IT" dirty="0" smtClean="0"/>
              <a:t>Legge di </a:t>
            </a:r>
            <a:r>
              <a:rPr lang="it-IT" dirty="0" err="1" smtClean="0"/>
              <a:t>Snell</a:t>
            </a:r>
            <a:endParaRPr lang="it-IT" dirty="0"/>
          </a:p>
        </p:txBody>
      </p:sp>
      <p:pic>
        <p:nvPicPr>
          <p:cNvPr id="5" name="Immagine 4" descr="641px-Snells_law.svg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500035" y="1214422"/>
            <a:ext cx="3071834" cy="1701250"/>
          </a:xfrm>
          <a:prstGeom prst="rect">
            <a:avLst/>
          </a:prstGeom>
        </p:spPr>
      </p:pic>
      <p:graphicFrame>
        <p:nvGraphicFramePr>
          <p:cNvPr id="6" name="Oggetto 5"/>
          <p:cNvGraphicFramePr>
            <a:graphicFrameLocks noChangeAspect="1"/>
          </p:cNvGraphicFramePr>
          <p:nvPr/>
        </p:nvGraphicFramePr>
        <p:xfrm>
          <a:off x="4572000" y="1500188"/>
          <a:ext cx="2720975" cy="1096962"/>
        </p:xfrm>
        <a:graphic>
          <a:graphicData uri="http://schemas.openxmlformats.org/presentationml/2006/ole">
            <p:oleObj spid="_x0000_s368642" name="Equazione" r:id="rId4" imgW="1511280" imgH="609480" progId="Equation.3">
              <p:embed/>
            </p:oleObj>
          </a:graphicData>
        </a:graphic>
      </p:graphicFrame>
      <p:graphicFrame>
        <p:nvGraphicFramePr>
          <p:cNvPr id="368643" name="Object 3"/>
          <p:cNvGraphicFramePr>
            <a:graphicFrameLocks noChangeAspect="1"/>
          </p:cNvGraphicFramePr>
          <p:nvPr/>
        </p:nvGraphicFramePr>
        <p:xfrm>
          <a:off x="2714612" y="3286124"/>
          <a:ext cx="4283075" cy="1306512"/>
        </p:xfrm>
        <a:graphic>
          <a:graphicData uri="http://schemas.openxmlformats.org/presentationml/2006/ole">
            <p:oleObj spid="_x0000_s368643" name="Equazione" r:id="rId5" imgW="2374560" imgH="723600" progId="Equation.3">
              <p:embed/>
            </p:oleObj>
          </a:graphicData>
        </a:graphic>
      </p:graphicFrame>
      <p:graphicFrame>
        <p:nvGraphicFramePr>
          <p:cNvPr id="368644" name="Object 7"/>
          <p:cNvGraphicFramePr>
            <a:graphicFrameLocks noChangeAspect="1"/>
          </p:cNvGraphicFramePr>
          <p:nvPr/>
        </p:nvGraphicFramePr>
        <p:xfrm>
          <a:off x="428596" y="5375296"/>
          <a:ext cx="3041650" cy="982662"/>
        </p:xfrm>
        <a:graphic>
          <a:graphicData uri="http://schemas.openxmlformats.org/presentationml/2006/ole">
            <p:oleObj spid="_x0000_s368644" name="Equazione" r:id="rId6" imgW="1688760" imgH="545760" progId="Equation.3">
              <p:embed/>
            </p:oleObj>
          </a:graphicData>
        </a:graphic>
      </p:graphicFrame>
      <p:graphicFrame>
        <p:nvGraphicFramePr>
          <p:cNvPr id="368645" name="Object 5"/>
          <p:cNvGraphicFramePr>
            <a:graphicFrameLocks noChangeAspect="1"/>
          </p:cNvGraphicFramePr>
          <p:nvPr/>
        </p:nvGraphicFramePr>
        <p:xfrm>
          <a:off x="4545043" y="5095898"/>
          <a:ext cx="4456113" cy="1547812"/>
        </p:xfrm>
        <a:graphic>
          <a:graphicData uri="http://schemas.openxmlformats.org/presentationml/2006/ole">
            <p:oleObj spid="_x0000_s368645" name="Equazione" r:id="rId7" imgW="1498320" imgH="520560" progId="Equation.3">
              <p:embed/>
            </p:oleObj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Segnaposto testo 2"/>
          <p:cNvSpPr txBox="1">
            <a:spLocks/>
          </p:cNvSpPr>
          <p:nvPr/>
        </p:nvSpPr>
        <p:spPr>
          <a:xfrm>
            <a:off x="142844" y="71414"/>
            <a:ext cx="3786214" cy="278608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Indice di rifrazione a 500 </a:t>
            </a:r>
            <a:r>
              <a:rPr kumimoji="0" lang="it-I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nm</a:t>
            </a:r>
            <a:endParaRPr kumimoji="0" lang="it-IT" sz="2400" b="0" i="0" u="none" strike="noStrike" kern="1200" cap="none" spc="0" normalizeH="0" baseline="0" noProof="0" dirty="0" smtClean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Aria:		1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sz="2400" dirty="0" smtClean="0"/>
              <a:t>A</a:t>
            </a:r>
            <a:r>
              <a:rPr kumimoji="0" lang="it-IT" sz="24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cqua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:		1.337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sz="2400" dirty="0" smtClean="0"/>
              <a:t>Metanolo:	1.345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Etanolo:	1.365</a:t>
            </a:r>
          </a:p>
          <a:p>
            <a:pPr marL="0" marR="0" lvl="0" indent="0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sz="2400" dirty="0" smtClean="0"/>
              <a:t>Cicloesano:	1.431</a:t>
            </a:r>
          </a:p>
        </p:txBody>
      </p:sp>
      <p:pic>
        <p:nvPicPr>
          <p:cNvPr id="367619" name="Picture 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397110" y="3214686"/>
            <a:ext cx="6746922" cy="36433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" name="Segnaposto testo 2"/>
          <p:cNvSpPr txBox="1">
            <a:spLocks/>
          </p:cNvSpPr>
          <p:nvPr/>
        </p:nvSpPr>
        <p:spPr>
          <a:xfrm>
            <a:off x="0" y="5072074"/>
            <a:ext cx="2786050" cy="1000132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N.B.:</a:t>
            </a:r>
            <a:r>
              <a:rPr kumimoji="0" lang="it-IT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dipendono da </a:t>
            </a:r>
            <a:r>
              <a:rPr kumimoji="0" lang="it-IT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Symbol" pitchFamily="18" charset="2"/>
              </a:rPr>
              <a:t>l</a:t>
            </a:r>
            <a:r>
              <a:rPr kumimoji="0" lang="it-IT" sz="2400" b="0" i="0" u="none" strike="noStrike" kern="1200" cap="none" spc="0" normalizeH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!</a:t>
            </a:r>
          </a:p>
          <a:p>
            <a:pPr lvl="0" algn="ctr">
              <a:spcBef>
                <a:spcPct val="20000"/>
              </a:spcBef>
            </a:pPr>
            <a:r>
              <a:rPr lang="it-IT" sz="2400" b="1" dirty="0" err="1" smtClean="0"/>
              <a:t>refractiveindex.info</a:t>
            </a:r>
            <a:endParaRPr kumimoji="0" lang="it-IT" sz="2400" b="1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22" name="Segnaposto testo 2"/>
          <p:cNvSpPr txBox="1">
            <a:spLocks/>
          </p:cNvSpPr>
          <p:nvPr/>
        </p:nvSpPr>
        <p:spPr>
          <a:xfrm>
            <a:off x="4500562" y="857232"/>
            <a:ext cx="3786214" cy="1571636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Per acqua-cicloesano, il fattore di correzione è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(1.431/1.337)</a:t>
            </a:r>
            <a:r>
              <a:rPr kumimoji="0" lang="it-IT" sz="2400" b="0" i="0" u="none" strike="noStrike" kern="1200" cap="none" spc="0" normalizeH="0" baseline="3000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2</a:t>
            </a:r>
            <a:r>
              <a:rPr kumimoji="0" lang="it-IT" sz="24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=1.14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3739</TotalTime>
  <Words>398</Words>
  <Application>Microsoft Office PowerPoint</Application>
  <PresentationFormat>Presentazione su schermo (4:3)</PresentationFormat>
  <Paragraphs>91</Paragraphs>
  <Slides>27</Slides>
  <Notes>0</Notes>
  <HiddenSlides>0</HiddenSlides>
  <MMClips>0</MMClips>
  <ScaleCrop>false</ScaleCrop>
  <HeadingPairs>
    <vt:vector size="6" baseType="variant">
      <vt:variant>
        <vt:lpstr>Tema</vt:lpstr>
      </vt:variant>
      <vt:variant>
        <vt:i4>1</vt:i4>
      </vt:variant>
      <vt:variant>
        <vt:lpstr>Server OLE incorporati</vt:lpstr>
      </vt:variant>
      <vt:variant>
        <vt:i4>3</vt:i4>
      </vt:variant>
      <vt:variant>
        <vt:lpstr>Titoli diapositive</vt:lpstr>
      </vt:variant>
      <vt:variant>
        <vt:i4>27</vt:i4>
      </vt:variant>
    </vt:vector>
  </HeadingPairs>
  <TitlesOfParts>
    <vt:vector size="31" baseType="lpstr">
      <vt:lpstr>Tema di Office</vt:lpstr>
      <vt:lpstr>Equation</vt:lpstr>
      <vt:lpstr>Equazione</vt:lpstr>
      <vt:lpstr>KGPlot</vt:lpstr>
      <vt:lpstr>Diapositiva 1</vt:lpstr>
      <vt:lpstr>Monocromatore a prisma</vt:lpstr>
      <vt:lpstr>Diapositiva 3</vt:lpstr>
      <vt:lpstr>Diapositiva 4</vt:lpstr>
      <vt:lpstr>Diapositiva 5</vt:lpstr>
      <vt:lpstr>Fine intermezzo “strumentale”</vt:lpstr>
      <vt:lpstr>Osservabili: intensità</vt:lpstr>
      <vt:lpstr>Filtro interno</vt:lpstr>
      <vt:lpstr>Filtro interno</vt:lpstr>
      <vt:lpstr>Filtro interno in emissione</vt:lpstr>
      <vt:lpstr>Attenzione!</vt:lpstr>
      <vt:lpstr>Assorbanza contro fluorescenza</vt:lpstr>
      <vt:lpstr>Intensità: applicazioni</vt:lpstr>
      <vt:lpstr>Diapositiva 14</vt:lpstr>
      <vt:lpstr>Diapositiva 15</vt:lpstr>
      <vt:lpstr>Diapositiva 16</vt:lpstr>
      <vt:lpstr>Diapositiva 17</vt:lpstr>
      <vt:lpstr>Altri esempi quando parleremo del quenching </vt:lpstr>
      <vt:lpstr>Osservabili: intensità e resa quantica</vt:lpstr>
      <vt:lpstr>Diapositiva 20</vt:lpstr>
      <vt:lpstr>Diapositiva 21</vt:lpstr>
      <vt:lpstr>Diapositiva 22</vt:lpstr>
      <vt:lpstr>Diapositiva 23</vt:lpstr>
      <vt:lpstr>Diapositiva 24</vt:lpstr>
      <vt:lpstr>Diapositiva 25</vt:lpstr>
      <vt:lpstr>Legge di Snell</vt:lpstr>
      <vt:lpstr>Diapositiva 27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Lezione 1</dc:title>
  <dc:creator>computer-1</dc:creator>
  <cp:lastModifiedBy>Nome utente</cp:lastModifiedBy>
  <cp:revision>423</cp:revision>
  <dcterms:created xsi:type="dcterms:W3CDTF">2010-02-19T10:17:58Z</dcterms:created>
  <dcterms:modified xsi:type="dcterms:W3CDTF">2010-04-01T10:57:34Z</dcterms:modified>
</cp:coreProperties>
</file>