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CAD00-07BF-4960-ABAA-24528B0ACDF7}" type="datetimeFigureOut">
              <a:rPr lang="it-IT" smtClean="0"/>
              <a:t>28/01/2011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03743-FF96-4035-AF1D-588C3F146A91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1908175" y="2781300"/>
            <a:ext cx="46974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>
                <a:solidFill>
                  <a:srgbClr val="FF0000"/>
                </a:solidFill>
              </a:rPr>
              <a:t>L’INDUZIONE FIORALE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F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0"/>
            <a:ext cx="7200900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4284663" y="5157788"/>
            <a:ext cx="620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/>
              <a:t>FMI</a:t>
            </a:r>
          </a:p>
        </p:txBody>
      </p:sp>
      <p:sp>
        <p:nvSpPr>
          <p:cNvPr id="3076" name="Text Box 6"/>
          <p:cNvSpPr txBox="1">
            <a:spLocks noChangeArrowheads="1"/>
          </p:cNvSpPr>
          <p:nvPr/>
        </p:nvSpPr>
        <p:spPr bwMode="auto">
          <a:xfrm>
            <a:off x="5435600" y="4797425"/>
            <a:ext cx="73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/>
              <a:t>ABC</a:t>
            </a:r>
          </a:p>
        </p:txBody>
      </p:sp>
      <p:sp>
        <p:nvSpPr>
          <p:cNvPr id="3077" name="Text Box 7"/>
          <p:cNvSpPr txBox="1">
            <a:spLocks noChangeArrowheads="1"/>
          </p:cNvSpPr>
          <p:nvPr/>
        </p:nvSpPr>
        <p:spPr bwMode="auto">
          <a:xfrm>
            <a:off x="107950" y="1412875"/>
            <a:ext cx="105092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induzione</a:t>
            </a:r>
          </a:p>
        </p:txBody>
      </p:sp>
      <p:sp>
        <p:nvSpPr>
          <p:cNvPr id="3078" name="AutoShape 11"/>
          <p:cNvSpPr>
            <a:spLocks/>
          </p:cNvSpPr>
          <p:nvPr/>
        </p:nvSpPr>
        <p:spPr bwMode="auto">
          <a:xfrm>
            <a:off x="1116013" y="692150"/>
            <a:ext cx="287337" cy="2447925"/>
          </a:xfrm>
          <a:prstGeom prst="leftBrace">
            <a:avLst>
              <a:gd name="adj1" fmla="val 7099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1403350" y="476250"/>
            <a:ext cx="6342063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2400" b="1">
              <a:solidFill>
                <a:srgbClr val="FFFF00"/>
              </a:solidFill>
            </a:endParaRPr>
          </a:p>
          <a:p>
            <a:endParaRPr lang="it-IT" sz="2400" b="1">
              <a:solidFill>
                <a:srgbClr val="FFFF00"/>
              </a:solidFill>
            </a:endParaRPr>
          </a:p>
          <a:p>
            <a:endParaRPr lang="it-IT" sz="2400" b="1">
              <a:solidFill>
                <a:srgbClr val="FFFF00"/>
              </a:solidFill>
            </a:endParaRPr>
          </a:p>
          <a:p>
            <a:endParaRPr lang="it-IT" sz="2400" b="1">
              <a:solidFill>
                <a:srgbClr val="FFFF00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it-IT" sz="2400"/>
              <a:t>GENI INTEGRATORI DEI PATHWAYS DI</a:t>
            </a:r>
          </a:p>
          <a:p>
            <a:r>
              <a:rPr lang="it-IT" sz="2400"/>
              <a:t>    </a:t>
            </a:r>
            <a:r>
              <a:rPr lang="it-IT" sz="2400">
                <a:solidFill>
                  <a:srgbClr val="FF0000"/>
                </a:solidFill>
              </a:rPr>
              <a:t>INDUZIONE FIORALE</a:t>
            </a:r>
            <a:r>
              <a:rPr lang="it-IT" sz="2400"/>
              <a:t>  (FPI)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pPr>
              <a:buFont typeface="Wingdings" pitchFamily="2" charset="2"/>
              <a:buNone/>
            </a:pPr>
            <a:r>
              <a:rPr lang="it-IT" sz="2400"/>
              <a:t>GENI DI IDENTITA’ MERISTEMATICA  (FMI)</a:t>
            </a:r>
          </a:p>
          <a:p>
            <a:endParaRPr lang="it-IT" sz="2400"/>
          </a:p>
          <a:p>
            <a:endParaRPr lang="it-IT" sz="2400"/>
          </a:p>
          <a:p>
            <a:endParaRPr lang="it-IT" sz="2400" b="1">
              <a:solidFill>
                <a:srgbClr val="FF0000"/>
              </a:solidFill>
            </a:endParaRPr>
          </a:p>
        </p:txBody>
      </p:sp>
      <p:sp>
        <p:nvSpPr>
          <p:cNvPr id="4099" name="AutoShape 5"/>
          <p:cNvSpPr>
            <a:spLocks noChangeArrowheads="1"/>
          </p:cNvSpPr>
          <p:nvPr/>
        </p:nvSpPr>
        <p:spPr bwMode="auto">
          <a:xfrm>
            <a:off x="179388" y="2492375"/>
            <a:ext cx="792162" cy="1657350"/>
          </a:xfrm>
          <a:prstGeom prst="curvedRightArrow">
            <a:avLst>
              <a:gd name="adj1" fmla="val 41844"/>
              <a:gd name="adj2" fmla="val 83687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-3175" y="404813"/>
            <a:ext cx="849471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La transizione fiorale  è uno dei più drastici cambiamenti che si hanno nel </a:t>
            </a:r>
          </a:p>
          <a:p>
            <a:r>
              <a:rPr lang="it-IT">
                <a:solidFill>
                  <a:srgbClr val="FF0000"/>
                </a:solidFill>
              </a:rPr>
              <a:t>ciclo vitale di una pianta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FF00"/>
              </a:solidFill>
            </a:endParaRPr>
          </a:p>
          <a:p>
            <a:r>
              <a:rPr lang="it-IT"/>
              <a:t>SAM dalla produzione di foglie passa alla formazione del fiore</a:t>
            </a:r>
          </a:p>
          <a:p>
            <a:endParaRPr lang="it-IT"/>
          </a:p>
          <a:p>
            <a:r>
              <a:rPr lang="it-IT"/>
              <a:t>                          Cambiamento brusco e irreversibile</a:t>
            </a:r>
          </a:p>
          <a:p>
            <a:endParaRPr lang="it-IT"/>
          </a:p>
          <a:p>
            <a:endParaRPr lang="it-IT"/>
          </a:p>
        </p:txBody>
      </p:sp>
      <p:sp>
        <p:nvSpPr>
          <p:cNvPr id="5123" name="Text Box 5"/>
          <p:cNvSpPr txBox="1">
            <a:spLocks noChangeArrowheads="1"/>
          </p:cNvSpPr>
          <p:nvPr/>
        </p:nvSpPr>
        <p:spPr bwMode="auto">
          <a:xfrm>
            <a:off x="663575" y="3592513"/>
            <a:ext cx="5934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Regolato da un complesso network di geni</a:t>
            </a:r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900113" y="5157788"/>
            <a:ext cx="70945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Il momento in cui si determina la transizione è determinato da</a:t>
            </a:r>
          </a:p>
          <a:p>
            <a:r>
              <a:rPr lang="it-IT"/>
              <a:t>una serie di fattori:   AMBIENTALI ed ENDOGENI</a:t>
            </a:r>
          </a:p>
        </p:txBody>
      </p:sp>
      <p:sp>
        <p:nvSpPr>
          <p:cNvPr id="5125" name="Rectangle 7"/>
          <p:cNvSpPr>
            <a:spLocks noChangeArrowheads="1"/>
          </p:cNvSpPr>
          <p:nvPr/>
        </p:nvSpPr>
        <p:spPr bwMode="auto">
          <a:xfrm>
            <a:off x="755650" y="4868863"/>
            <a:ext cx="7488238" cy="1439862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5"/>
          <p:cNvSpPr txBox="1">
            <a:spLocks noChangeArrowheads="1"/>
          </p:cNvSpPr>
          <p:nvPr/>
        </p:nvSpPr>
        <p:spPr bwMode="auto">
          <a:xfrm>
            <a:off x="1547813" y="908050"/>
            <a:ext cx="6038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Induzione fiorale: insieme degli eventi che avvengono nel </a:t>
            </a:r>
          </a:p>
          <a:p>
            <a:r>
              <a:rPr lang="it-IT" sz="1800"/>
              <a:t>                             SAM e portano alla produzione di fiori</a:t>
            </a:r>
          </a:p>
        </p:txBody>
      </p:sp>
      <p:sp>
        <p:nvSpPr>
          <p:cNvPr id="6147" name="Rectangle 6"/>
          <p:cNvSpPr>
            <a:spLocks noChangeArrowheads="1"/>
          </p:cNvSpPr>
          <p:nvPr/>
        </p:nvSpPr>
        <p:spPr bwMode="auto">
          <a:xfrm>
            <a:off x="1476375" y="836613"/>
            <a:ext cx="6264275" cy="792162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250825" y="2565400"/>
            <a:ext cx="3905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Fattori interni: regolazione autonoma</a:t>
            </a:r>
          </a:p>
          <a:p>
            <a:r>
              <a:rPr lang="it-IT" sz="1800"/>
              <a:t>                       p. es età della pianta</a:t>
            </a:r>
          </a:p>
        </p:txBody>
      </p: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1600200" y="22240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</p:txBody>
      </p:sp>
      <p:sp>
        <p:nvSpPr>
          <p:cNvPr id="6150" name="Rectangle 10"/>
          <p:cNvSpPr>
            <a:spLocks noChangeArrowheads="1"/>
          </p:cNvSpPr>
          <p:nvPr/>
        </p:nvSpPr>
        <p:spPr bwMode="auto">
          <a:xfrm>
            <a:off x="250825" y="2349500"/>
            <a:ext cx="3960813" cy="1008063"/>
          </a:xfrm>
          <a:prstGeom prst="rect">
            <a:avLst/>
          </a:prstGeom>
          <a:solidFill>
            <a:schemeClr val="accent1">
              <a:alpha val="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1" name="Text Box 12"/>
          <p:cNvSpPr txBox="1">
            <a:spLocks noChangeArrowheads="1"/>
          </p:cNvSpPr>
          <p:nvPr/>
        </p:nvSpPr>
        <p:spPr bwMode="auto">
          <a:xfrm>
            <a:off x="5292725" y="2565400"/>
            <a:ext cx="33464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Stimoli esterni: fotoperiodismo</a:t>
            </a:r>
          </a:p>
          <a:p>
            <a:r>
              <a:rPr lang="it-IT" sz="1800"/>
              <a:t>                         vernalizzazione</a:t>
            </a:r>
          </a:p>
          <a:p>
            <a:r>
              <a:rPr lang="it-IT" sz="1800"/>
              <a:t>             </a:t>
            </a:r>
          </a:p>
        </p:txBody>
      </p:sp>
      <p:sp>
        <p:nvSpPr>
          <p:cNvPr id="6152" name="Rectangle 13"/>
          <p:cNvSpPr>
            <a:spLocks noChangeArrowheads="1"/>
          </p:cNvSpPr>
          <p:nvPr/>
        </p:nvSpPr>
        <p:spPr bwMode="auto">
          <a:xfrm>
            <a:off x="5148263" y="2349500"/>
            <a:ext cx="3600450" cy="1223963"/>
          </a:xfrm>
          <a:prstGeom prst="rect">
            <a:avLst/>
          </a:prstGeom>
          <a:solidFill>
            <a:srgbClr val="FF0000">
              <a:alpha val="0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3" name="Line 14"/>
          <p:cNvSpPr>
            <a:spLocks noChangeShapeType="1"/>
          </p:cNvSpPr>
          <p:nvPr/>
        </p:nvSpPr>
        <p:spPr bwMode="auto">
          <a:xfrm flipH="1">
            <a:off x="3492500" y="1628775"/>
            <a:ext cx="431800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6154" name="Line 15"/>
          <p:cNvSpPr>
            <a:spLocks noChangeShapeType="1"/>
          </p:cNvSpPr>
          <p:nvPr/>
        </p:nvSpPr>
        <p:spPr bwMode="auto">
          <a:xfrm>
            <a:off x="3995738" y="1628775"/>
            <a:ext cx="1223962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6155" name="Text Box 16"/>
          <p:cNvSpPr txBox="1">
            <a:spLocks noChangeArrowheads="1"/>
          </p:cNvSpPr>
          <p:nvPr/>
        </p:nvSpPr>
        <p:spPr bwMode="auto">
          <a:xfrm>
            <a:off x="2987675" y="5851525"/>
            <a:ext cx="4286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/>
              <a:t>Regolazione del tempo di fiorirura</a:t>
            </a:r>
          </a:p>
        </p:txBody>
      </p:sp>
      <p:sp>
        <p:nvSpPr>
          <p:cNvPr id="6156" name="AutoShape 17"/>
          <p:cNvSpPr>
            <a:spLocks noChangeArrowheads="1"/>
          </p:cNvSpPr>
          <p:nvPr/>
        </p:nvSpPr>
        <p:spPr bwMode="auto">
          <a:xfrm>
            <a:off x="1258888" y="3933825"/>
            <a:ext cx="733425" cy="2376488"/>
          </a:xfrm>
          <a:prstGeom prst="curvedRightArrow">
            <a:avLst>
              <a:gd name="adj1" fmla="val 64805"/>
              <a:gd name="adj2" fmla="val 129610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7" name="Rectangle 18"/>
          <p:cNvSpPr>
            <a:spLocks noChangeArrowheads="1"/>
          </p:cNvSpPr>
          <p:nvPr/>
        </p:nvSpPr>
        <p:spPr bwMode="auto">
          <a:xfrm>
            <a:off x="2771775" y="5589588"/>
            <a:ext cx="4679950" cy="86360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95288" y="404813"/>
            <a:ext cx="6659562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800"/>
              <a:t>                                </a:t>
            </a:r>
            <a:r>
              <a:rPr lang="it-IT" sz="2400"/>
              <a:t>CAMBIAMENTI DI FASE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 sz="1800"/>
              <a:t>SAM: TRE STADI DI SVILUPPO</a:t>
            </a:r>
          </a:p>
          <a:p>
            <a:endParaRPr lang="it-IT" sz="1800"/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1800"/>
              <a:t>Fase giovanile</a:t>
            </a:r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1800"/>
              <a:t>Fase adulta vegetativa</a:t>
            </a:r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1800"/>
              <a:t>Fase adulta riproduttiva</a:t>
            </a:r>
          </a:p>
        </p:txBody>
      </p:sp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447675" y="4745038"/>
            <a:ext cx="81470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Da fase giovanile ad adulta vegetativa cambiamenti nella morfologia, fillotassi, </a:t>
            </a:r>
          </a:p>
          <a:p>
            <a:endParaRPr lang="it-IT" sz="1800"/>
          </a:p>
          <a:p>
            <a:r>
              <a:rPr lang="it-IT" sz="1800"/>
              <a:t>Più evidenti nelle specie arboree perenni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FIORE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0"/>
            <a:ext cx="4197350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7" descr="FIORE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773238"/>
            <a:ext cx="3544888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8"/>
          <p:cNvSpPr txBox="1">
            <a:spLocks noChangeArrowheads="1"/>
          </p:cNvSpPr>
          <p:nvPr/>
        </p:nvSpPr>
        <p:spPr bwMode="auto">
          <a:xfrm>
            <a:off x="5416550" y="6040438"/>
            <a:ext cx="2178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i="1"/>
              <a:t>Acacia heterophylla</a:t>
            </a:r>
          </a:p>
        </p:txBody>
      </p:sp>
      <p:sp>
        <p:nvSpPr>
          <p:cNvPr id="8197" name="Text Box 9"/>
          <p:cNvSpPr txBox="1">
            <a:spLocks noChangeArrowheads="1"/>
          </p:cNvSpPr>
          <p:nvPr/>
        </p:nvSpPr>
        <p:spPr bwMode="auto">
          <a:xfrm>
            <a:off x="303213" y="136525"/>
            <a:ext cx="146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i="1"/>
              <a:t>Hedera helix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FIORE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60350"/>
            <a:ext cx="6119812" cy="460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 Box 5"/>
          <p:cNvSpPr txBox="1">
            <a:spLocks noChangeArrowheads="1"/>
          </p:cNvSpPr>
          <p:nvPr/>
        </p:nvSpPr>
        <p:spPr bwMode="auto">
          <a:xfrm>
            <a:off x="0" y="5516563"/>
            <a:ext cx="8909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I cambiamenti di fase del SAM  sono influenzati da segnali trasmissibili: rifornimento di</a:t>
            </a:r>
          </a:p>
          <a:p>
            <a:r>
              <a:rPr lang="it-IT" sz="1800"/>
              <a:t>carboidrati (saccarosio), ormoni (gibberelline).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FIORE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36838"/>
            <a:ext cx="8151812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ext Box 5"/>
          <p:cNvSpPr txBox="1">
            <a:spLocks noChangeArrowheads="1"/>
          </p:cNvSpPr>
          <p:nvPr/>
        </p:nvSpPr>
        <p:spPr bwMode="auto">
          <a:xfrm>
            <a:off x="303213" y="423863"/>
            <a:ext cx="7969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L’induzione fiorale coinvolge due stadi di sviluppo: competente e determinato</a:t>
            </a: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303213" y="12160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303213" y="639763"/>
            <a:ext cx="7854950" cy="493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Esperimenti con innesti hanno dimostrato che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2400"/>
              <a:t>Il numero di nodi formati da un meristema prima </a:t>
            </a:r>
          </a:p>
          <a:p>
            <a:r>
              <a:rPr lang="it-IT" sz="2400"/>
              <a:t> di fiorire dipende da due fattori</a:t>
            </a:r>
          </a:p>
          <a:p>
            <a:endParaRPr lang="it-IT" sz="24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2400"/>
              <a:t>La forza dello stimolo fiorale proveniente dalle foglie</a:t>
            </a:r>
          </a:p>
          <a:p>
            <a:pPr>
              <a:buFont typeface="Wingdings" pitchFamily="2" charset="2"/>
              <a:buChar char="Ø"/>
            </a:pPr>
            <a:endParaRPr lang="it-IT" sz="2400"/>
          </a:p>
          <a:p>
            <a:endParaRPr lang="it-IT" sz="2400"/>
          </a:p>
          <a:p>
            <a:pPr>
              <a:buFont typeface="Wingdings" pitchFamily="2" charset="2"/>
              <a:buChar char="Ø"/>
            </a:pPr>
            <a:r>
              <a:rPr lang="it-IT" sz="2400"/>
              <a:t>La competenza del meristema a rispondere al segnale </a:t>
            </a:r>
          </a:p>
          <a:p>
            <a:pPr>
              <a:buFont typeface="Wingdings" pitchFamily="2" charset="2"/>
              <a:buNone/>
            </a:pPr>
            <a:r>
              <a:rPr lang="it-IT" sz="2400"/>
              <a:t>   induttivo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FIORE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2492375"/>
            <a:ext cx="7056437" cy="396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9"/>
          <p:cNvSpPr>
            <a:spLocks noChangeArrowheads="1"/>
          </p:cNvSpPr>
          <p:nvPr/>
        </p:nvSpPr>
        <p:spPr bwMode="auto">
          <a:xfrm>
            <a:off x="755650" y="404813"/>
            <a:ext cx="82089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800"/>
              <a:t>Competente: in grado di rispondere allo stimolo</a:t>
            </a:r>
          </a:p>
          <a:p>
            <a:endParaRPr lang="it-IT" sz="1800"/>
          </a:p>
          <a:p>
            <a:r>
              <a:rPr lang="it-IT" sz="1800"/>
              <a:t>Determinato : in grado di eseguire il programma di sviluppo anche se rimosso dal  contesto fisiologico normale</a:t>
            </a:r>
          </a:p>
        </p:txBody>
      </p:sp>
      <p:sp>
        <p:nvSpPr>
          <p:cNvPr id="12292" name="Text Box 10"/>
          <p:cNvSpPr txBox="1">
            <a:spLocks noChangeArrowheads="1"/>
          </p:cNvSpPr>
          <p:nvPr/>
        </p:nvSpPr>
        <p:spPr bwMode="auto">
          <a:xfrm>
            <a:off x="1166813" y="2247900"/>
            <a:ext cx="409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41</a:t>
            </a:r>
          </a:p>
        </p:txBody>
      </p:sp>
      <p:sp>
        <p:nvSpPr>
          <p:cNvPr id="12293" name="Text Box 11"/>
          <p:cNvSpPr txBox="1">
            <a:spLocks noChangeArrowheads="1"/>
          </p:cNvSpPr>
          <p:nvPr/>
        </p:nvSpPr>
        <p:spPr bwMode="auto">
          <a:xfrm>
            <a:off x="663575" y="3616325"/>
            <a:ext cx="409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34</a:t>
            </a:r>
          </a:p>
        </p:txBody>
      </p:sp>
      <p:sp>
        <p:nvSpPr>
          <p:cNvPr id="12294" name="Text Box 12"/>
          <p:cNvSpPr txBox="1">
            <a:spLocks noChangeArrowheads="1"/>
          </p:cNvSpPr>
          <p:nvPr/>
        </p:nvSpPr>
        <p:spPr bwMode="auto">
          <a:xfrm>
            <a:off x="1908175" y="2636838"/>
            <a:ext cx="29686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7</a:t>
            </a:r>
          </a:p>
        </p:txBody>
      </p:sp>
      <p:sp>
        <p:nvSpPr>
          <p:cNvPr id="12295" name="Text Box 13"/>
          <p:cNvSpPr txBox="1">
            <a:spLocks noChangeArrowheads="1"/>
          </p:cNvSpPr>
          <p:nvPr/>
        </p:nvSpPr>
        <p:spPr bwMode="auto">
          <a:xfrm>
            <a:off x="2411413" y="2636838"/>
            <a:ext cx="4667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41</a:t>
            </a:r>
          </a:p>
        </p:txBody>
      </p:sp>
      <p:sp>
        <p:nvSpPr>
          <p:cNvPr id="12296" name="Text Box 14"/>
          <p:cNvSpPr txBox="1">
            <a:spLocks noChangeArrowheads="1"/>
          </p:cNvSpPr>
          <p:nvPr/>
        </p:nvSpPr>
        <p:spPr bwMode="auto">
          <a:xfrm>
            <a:off x="5148263" y="4437063"/>
            <a:ext cx="3254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2297" name="Text Box 15"/>
          <p:cNvSpPr txBox="1">
            <a:spLocks noChangeArrowheads="1"/>
          </p:cNvSpPr>
          <p:nvPr/>
        </p:nvSpPr>
        <p:spPr bwMode="auto">
          <a:xfrm>
            <a:off x="4500563" y="2708275"/>
            <a:ext cx="296862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4</a:t>
            </a:r>
          </a:p>
        </p:txBody>
      </p:sp>
      <p:sp>
        <p:nvSpPr>
          <p:cNvPr id="12298" name="Text Box 16"/>
          <p:cNvSpPr txBox="1">
            <a:spLocks noChangeArrowheads="1"/>
          </p:cNvSpPr>
          <p:nvPr/>
        </p:nvSpPr>
        <p:spPr bwMode="auto">
          <a:xfrm>
            <a:off x="3492500" y="3429000"/>
            <a:ext cx="4095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37</a:t>
            </a:r>
          </a:p>
        </p:txBody>
      </p:sp>
      <p:sp>
        <p:nvSpPr>
          <p:cNvPr id="12299" name="Text Box 17"/>
          <p:cNvSpPr txBox="1">
            <a:spLocks noChangeArrowheads="1"/>
          </p:cNvSpPr>
          <p:nvPr/>
        </p:nvSpPr>
        <p:spPr bwMode="auto">
          <a:xfrm>
            <a:off x="0" y="6381750"/>
            <a:ext cx="8948738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 b="1"/>
              <a:t>La gemma fiorisce anche se innestata su una pianta in stato vegetativo che non produce stimolo fiorale</a:t>
            </a:r>
            <a:r>
              <a:rPr lang="it-IT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FIORE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1125538"/>
            <a:ext cx="4360862" cy="558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592138" y="352425"/>
            <a:ext cx="7575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Acquisita la competenza SAM aumenta la tendenza alla fioritura con l’età</a:t>
            </a:r>
          </a:p>
          <a:p>
            <a:r>
              <a:rPr lang="it-IT" sz="1800"/>
              <a:t>(numero di foglie)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303213" y="471488"/>
            <a:ext cx="1841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1187450" y="260350"/>
            <a:ext cx="6772275" cy="6610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Tra i fattori induttivi della fioritura : DURATA DEL GIORNO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 sz="2400"/>
              <a:t>le piante percepiscono la durata del giorno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/>
              <a:t>gli organismi misurano il tempo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 sz="2400"/>
              <a:t>OROLOGIO BIOLOGICO</a:t>
            </a:r>
          </a:p>
          <a:p>
            <a:endParaRPr lang="it-IT" sz="2400"/>
          </a:p>
          <a:p>
            <a:endParaRPr lang="it-IT" sz="2400"/>
          </a:p>
          <a:p>
            <a:r>
              <a:rPr lang="it-IT"/>
              <a:t>I ritmi circadiani sono un esempio  di orologio biologico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87313" y="179388"/>
            <a:ext cx="8601075" cy="554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                                      </a:t>
            </a:r>
            <a:r>
              <a:rPr lang="it-IT" sz="3200"/>
              <a:t>RITMI CIRCADIANI</a:t>
            </a:r>
          </a:p>
          <a:p>
            <a:endParaRPr lang="it-IT" sz="3200" b="1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r>
              <a:rPr lang="it-IT"/>
              <a:t>Ritmi fisiologici endogeni di piante e animali associati alla durata del giorno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Piante:posizione delle foglie, apertura chiusura stomi, petali, fotosintesi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Animali: emergenza della pupa in Drosophila, attività cicliche roditori, </a:t>
            </a:r>
          </a:p>
          <a:p>
            <a:r>
              <a:rPr lang="it-IT"/>
              <a:t>              alternanza veglia /sonno; respirazione</a:t>
            </a:r>
          </a:p>
          <a:p>
            <a:endParaRPr lang="it-IT"/>
          </a:p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376238" y="423863"/>
            <a:ext cx="7275512" cy="3987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In condizioni naturali questi ritmi sono sincronizzati</a:t>
            </a:r>
          </a:p>
          <a:p>
            <a:r>
              <a:rPr lang="it-IT" sz="2400"/>
              <a:t>ad un periodo di 24 ore mediante segnali ambientali: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 sz="3200"/>
              <a:t>        Transizioni: luce /buio  (tramonto)</a:t>
            </a:r>
          </a:p>
          <a:p>
            <a:r>
              <a:rPr lang="it-IT" sz="3200"/>
              <a:t>                           buio/luce  (alba)</a:t>
            </a:r>
          </a:p>
        </p:txBody>
      </p:sp>
      <p:sp>
        <p:nvSpPr>
          <p:cNvPr id="16387" name="AutoShape 5"/>
          <p:cNvSpPr>
            <a:spLocks noChangeArrowheads="1"/>
          </p:cNvSpPr>
          <p:nvPr/>
        </p:nvSpPr>
        <p:spPr bwMode="auto">
          <a:xfrm>
            <a:off x="250825" y="2133600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735013" y="784225"/>
            <a:ext cx="7439025" cy="4962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Se trasferiti in luce o buio continui molti di questi ritmi </a:t>
            </a:r>
          </a:p>
          <a:p>
            <a:r>
              <a:rPr lang="it-IT" sz="2400"/>
              <a:t>permangono per un certo tempo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 sz="3200"/>
              <a:t>RITMI   ENDOGENI</a:t>
            </a:r>
          </a:p>
          <a:p>
            <a:endParaRPr lang="it-IT" sz="3200"/>
          </a:p>
          <a:p>
            <a:r>
              <a:rPr lang="it-IT" sz="2400"/>
              <a:t>e durano circa  24 ore (circa diem)</a:t>
            </a:r>
          </a:p>
          <a:p>
            <a:endParaRPr lang="it-IT" sz="2400"/>
          </a:p>
          <a:p>
            <a:endParaRPr lang="it-IT" sz="2400"/>
          </a:p>
          <a:p>
            <a:r>
              <a:rPr lang="it-IT" sz="3200"/>
              <a:t>CIRCADIANI</a:t>
            </a:r>
          </a:p>
          <a:p>
            <a:endParaRPr lang="it-IT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3" descr="FIORE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0"/>
            <a:ext cx="6072187" cy="665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14"/>
          <p:cNvSpPr txBox="1">
            <a:spLocks noChangeArrowheads="1"/>
          </p:cNvSpPr>
          <p:nvPr/>
        </p:nvSpPr>
        <p:spPr bwMode="auto">
          <a:xfrm>
            <a:off x="6588125" y="3644900"/>
            <a:ext cx="20637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Lo scorrimento</a:t>
            </a:r>
          </a:p>
          <a:p>
            <a:r>
              <a:rPr lang="it-IT" sz="1800"/>
              <a:t>di fase sincronizza</a:t>
            </a:r>
          </a:p>
          <a:p>
            <a:r>
              <a:rPr lang="it-IT" sz="1800"/>
              <a:t>il ritmo circadiano </a:t>
            </a:r>
          </a:p>
          <a:p>
            <a:r>
              <a:rPr lang="it-IT" sz="1800"/>
              <a:t>con differenti cicli</a:t>
            </a:r>
          </a:p>
          <a:p>
            <a:r>
              <a:rPr lang="it-IT" sz="1800"/>
              <a:t>giorno/notte</a:t>
            </a:r>
          </a:p>
        </p:txBody>
      </p:sp>
      <p:sp>
        <p:nvSpPr>
          <p:cNvPr id="18436" name="Line 15"/>
          <p:cNvSpPr>
            <a:spLocks noChangeShapeType="1"/>
          </p:cNvSpPr>
          <p:nvPr/>
        </p:nvSpPr>
        <p:spPr bwMode="auto">
          <a:xfrm flipH="1">
            <a:off x="2987675" y="4076700"/>
            <a:ext cx="3600450" cy="14398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18437" name="Rectangle 16"/>
          <p:cNvSpPr>
            <a:spLocks noChangeArrowheads="1"/>
          </p:cNvSpPr>
          <p:nvPr/>
        </p:nvSpPr>
        <p:spPr bwMode="auto">
          <a:xfrm>
            <a:off x="6516688" y="3573463"/>
            <a:ext cx="2159000" cy="1584325"/>
          </a:xfrm>
          <a:prstGeom prst="rect">
            <a:avLst/>
          </a:prstGeom>
          <a:solidFill>
            <a:srgbClr val="FF0000">
              <a:alpha val="0"/>
            </a:srgbClr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323850" y="908050"/>
            <a:ext cx="8285163" cy="527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Gli spostamenti di fase sincronizzano l’oscillatore  endogeno con </a:t>
            </a:r>
          </a:p>
          <a:p>
            <a:r>
              <a:rPr lang="it-IT"/>
              <a:t>diversi cicli giorno/notte.</a:t>
            </a:r>
          </a:p>
          <a:p>
            <a:endParaRPr lang="it-IT"/>
          </a:p>
          <a:p>
            <a:r>
              <a:rPr lang="it-IT"/>
              <a:t>Gli spostamenti di fase sono indotti da impulsi di luce nel periodo di buio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Un impulso dato nelle prime ore della notte soggettiva RITARDA il ritmo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Impulso interpretato come fine del giorno precedente</a:t>
            </a: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/>
              <a:t>Un impulso dato nelle ultime ore della notte soggettiva avanza</a:t>
            </a:r>
          </a:p>
          <a:p>
            <a:r>
              <a:rPr lang="it-IT"/>
              <a:t> la fase del ritmo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Impulso interpretato come inizio del giorno successivo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539750" y="836613"/>
            <a:ext cx="8070850" cy="518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Meccanismo molecolare della sincronizzazione non noto</a:t>
            </a:r>
          </a:p>
          <a:p>
            <a:endParaRPr lang="it-IT" sz="1800"/>
          </a:p>
          <a:p>
            <a:endParaRPr lang="it-IT" sz="1800"/>
          </a:p>
          <a:p>
            <a:r>
              <a:rPr lang="it-IT">
                <a:solidFill>
                  <a:srgbClr val="FF0000"/>
                </a:solidFill>
              </a:rPr>
              <a:t>Sono operanti fotorecettori tipici delle piante come i fitocromi e</a:t>
            </a:r>
          </a:p>
          <a:p>
            <a:r>
              <a:rPr lang="it-IT">
                <a:solidFill>
                  <a:srgbClr val="FF0000"/>
                </a:solidFill>
              </a:rPr>
              <a:t> </a:t>
            </a:r>
          </a:p>
          <a:p>
            <a:r>
              <a:rPr lang="it-IT">
                <a:solidFill>
                  <a:srgbClr val="FF0000"/>
                </a:solidFill>
              </a:rPr>
              <a:t>altri conservati negli insetti e nei mammiferi come CRY1 e CRY2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endParaRPr lang="it-IT" sz="1800"/>
          </a:p>
          <a:p>
            <a:r>
              <a:rPr lang="it-IT" sz="1800"/>
              <a:t>In Drosophila le proteine CRY interagiscono direttamente con i </a:t>
            </a:r>
          </a:p>
          <a:p>
            <a:r>
              <a:rPr lang="it-IT" sz="1800"/>
              <a:t>componenti dell’oscillatore endogeno</a:t>
            </a:r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In Arabidopsis il meccanismo probabilmente è diverso in quanto</a:t>
            </a:r>
          </a:p>
          <a:p>
            <a:r>
              <a:rPr lang="it-IT" sz="1800"/>
              <a:t>doppi mutanti </a:t>
            </a:r>
            <a:r>
              <a:rPr lang="it-IT" sz="1800" i="1"/>
              <a:t>cry1/cry2</a:t>
            </a:r>
            <a:r>
              <a:rPr lang="it-IT" sz="1800"/>
              <a:t> perdono la sincronizzazione ma non hanno alterazioni</a:t>
            </a:r>
          </a:p>
          <a:p>
            <a:r>
              <a:rPr lang="it-IT" sz="1800"/>
              <a:t>dei loro ritmi circadiani</a:t>
            </a:r>
          </a:p>
          <a:p>
            <a:r>
              <a:rPr lang="it-IT" sz="1800"/>
              <a:t>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87313" y="111125"/>
            <a:ext cx="7392987" cy="3749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In Arabidopsis 5 fitocromi: PHY A, B, C, D, E </a:t>
            </a:r>
          </a:p>
          <a:p>
            <a:endParaRPr lang="it-IT"/>
          </a:p>
          <a:p>
            <a:r>
              <a:rPr lang="it-IT"/>
              <a:t>PHYB, PHY D, PHY E mediano le risposte alla luce rossa</a:t>
            </a:r>
          </a:p>
          <a:p>
            <a:endParaRPr lang="it-IT"/>
          </a:p>
          <a:p>
            <a:r>
              <a:rPr lang="it-IT"/>
              <a:t>PHY A media la risposta alla luce rosso lontano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Criptocromi: CRY1, CRY2, mediano le risposte alla luce blu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In condinzioni induttive (LD) i mutanti phyA e cry2 fioriscono più </a:t>
            </a:r>
          </a:p>
          <a:p>
            <a:r>
              <a:rPr lang="it-IT"/>
              <a:t>tardi del wild type</a:t>
            </a:r>
          </a:p>
        </p:txBody>
      </p:sp>
      <p:sp>
        <p:nvSpPr>
          <p:cNvPr id="21507" name="AutoShape 5"/>
          <p:cNvSpPr>
            <a:spLocks noChangeArrowheads="1"/>
          </p:cNvSpPr>
          <p:nvPr/>
        </p:nvSpPr>
        <p:spPr bwMode="auto">
          <a:xfrm>
            <a:off x="468313" y="4221163"/>
            <a:ext cx="374650" cy="936625"/>
          </a:xfrm>
          <a:prstGeom prst="curvedRightArrow">
            <a:avLst>
              <a:gd name="adj1" fmla="val 50000"/>
              <a:gd name="adj2" fmla="val 100000"/>
              <a:gd name="adj3" fmla="val 33333"/>
            </a:avLst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1042988" y="4941888"/>
            <a:ext cx="785971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Luce blu e rosso lontana promuovono la fioritura più della luce rossa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323850" y="404813"/>
            <a:ext cx="8662988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FOTOPERIODISMO</a:t>
            </a:r>
            <a:r>
              <a:rPr lang="it-IT"/>
              <a:t>: capacità di misurare la lunghezza del giorno</a:t>
            </a:r>
          </a:p>
          <a:p>
            <a:r>
              <a:rPr lang="it-IT"/>
              <a:t>per produrre una risposta fisiologica in un determinato momento dell’anno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 sz="2400"/>
              <a:t>I ritmi circadiani e il  fotoperiodismo hanno la proprietà comune</a:t>
            </a:r>
          </a:p>
          <a:p>
            <a:endParaRPr lang="it-IT" sz="2400"/>
          </a:p>
          <a:p>
            <a:r>
              <a:rPr lang="it-IT" sz="2400"/>
              <a:t>di rispondere a cicli giorno/notte</a:t>
            </a:r>
          </a:p>
          <a:p>
            <a:endParaRPr lang="it-IT" sz="2400"/>
          </a:p>
        </p:txBody>
      </p:sp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684213" y="4292600"/>
            <a:ext cx="73533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>
                <a:solidFill>
                  <a:srgbClr val="FF0000"/>
                </a:solidFill>
              </a:rPr>
              <a:t>La fioritura è un fenomeno fotoperiodico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FIORE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620713"/>
            <a:ext cx="3511550" cy="401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5" descr="FIORE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3284538"/>
            <a:ext cx="4194175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4211638" y="260350"/>
            <a:ext cx="467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Effetto della latitudine sulla durata del giorno</a:t>
            </a:r>
          </a:p>
        </p:txBody>
      </p:sp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179388" y="5661025"/>
            <a:ext cx="481647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La risposta fotoperiodica è influenzata </a:t>
            </a:r>
          </a:p>
          <a:p>
            <a:r>
              <a:rPr lang="it-IT"/>
              <a:t>dalla latitudine alla quale la pianta cresce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179388" y="765175"/>
            <a:ext cx="849153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La misura del trascorrere del tempo è essenziale sia nei ritmi </a:t>
            </a:r>
          </a:p>
          <a:p>
            <a:r>
              <a:rPr lang="it-IT" sz="2400"/>
              <a:t>circadiani (risposte giornaliere) che nei fenomeni fotoperiodici</a:t>
            </a:r>
          </a:p>
          <a:p>
            <a:r>
              <a:rPr lang="it-IT" sz="2400"/>
              <a:t>(risposte stagionali)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 sz="2400"/>
              <a:t>Sia i ritmi circadiani che il fotoperiodismo si basano per la </a:t>
            </a:r>
          </a:p>
          <a:p>
            <a:r>
              <a:rPr lang="it-IT" sz="2400"/>
              <a:t>misura del tempo</a:t>
            </a:r>
          </a:p>
          <a:p>
            <a:endParaRPr lang="it-IT" sz="2400"/>
          </a:p>
          <a:p>
            <a:r>
              <a:rPr lang="it-IT" sz="2400"/>
              <a:t>Sull’ </a:t>
            </a:r>
            <a:r>
              <a:rPr lang="it-IT" sz="2400">
                <a:solidFill>
                  <a:srgbClr val="FF0000"/>
                </a:solidFill>
              </a:rPr>
              <a:t>OSCILLATORE ENDOGENO</a:t>
            </a:r>
          </a:p>
          <a:p>
            <a:endParaRPr lang="it-IT" sz="2400"/>
          </a:p>
          <a:p>
            <a:endParaRPr lang="it-IT" sz="2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1042988" y="836613"/>
            <a:ext cx="6842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800"/>
              <a:t>Le piante possono essere classificate secondo la loro risposta fotoperiodica  rispetto alla fioritura</a:t>
            </a:r>
          </a:p>
        </p:txBody>
      </p:sp>
      <p:pic>
        <p:nvPicPr>
          <p:cNvPr id="25603" name="Picture 5" descr="FIORE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276475"/>
            <a:ext cx="7561262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FIORE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836613"/>
            <a:ext cx="828198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4"/>
          <p:cNvSpPr txBox="1">
            <a:spLocks noChangeArrowheads="1"/>
          </p:cNvSpPr>
          <p:nvPr/>
        </p:nvSpPr>
        <p:spPr bwMode="auto">
          <a:xfrm>
            <a:off x="395288" y="260350"/>
            <a:ext cx="3930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E’ critica la durata del periodo di buio</a:t>
            </a:r>
          </a:p>
        </p:txBody>
      </p:sp>
      <p:pic>
        <p:nvPicPr>
          <p:cNvPr id="27651" name="Picture 5" descr="FIORE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052513"/>
            <a:ext cx="5832475" cy="515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FIORE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557338"/>
            <a:ext cx="7586662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592138" y="280988"/>
            <a:ext cx="7296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Il fitocromo è il principale recettore implicato nel controllo della fioritura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250825" y="333375"/>
            <a:ext cx="83788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1800"/>
              <a:t>L’interruzione della notte cancella gli effetti induttivi del periodo di buio</a:t>
            </a:r>
          </a:p>
          <a:p>
            <a:pPr>
              <a:buFont typeface="Wingdings" pitchFamily="2" charset="2"/>
              <a:buChar char="Ø"/>
            </a:pPr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1800"/>
              <a:t>L’effetto dell’interruzione varia a seconda del momento della notte in cui è dato </a:t>
            </a:r>
          </a:p>
        </p:txBody>
      </p:sp>
      <p:pic>
        <p:nvPicPr>
          <p:cNvPr id="29699" name="Picture 5" descr="FIORE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844675"/>
            <a:ext cx="7345363" cy="476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OSCILL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2276475"/>
            <a:ext cx="4773612" cy="424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447675" y="134938"/>
            <a:ext cx="76898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Ritmi circadiani nella fioritura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1600"/>
              <a:t>Soia (SDP): 8 ore luce/64 buio con interruzioni in diversi momenti</a:t>
            </a:r>
          </a:p>
          <a:p>
            <a:r>
              <a:rPr lang="it-IT" sz="1600"/>
              <a:t>l’effetto induttivo è massimo a 26 ore, nullo a 40      </a:t>
            </a:r>
            <a:r>
              <a:rPr lang="it-IT" sz="1600">
                <a:solidFill>
                  <a:srgbClr val="FF0000"/>
                </a:solidFill>
              </a:rPr>
              <a:t>ritmo endogeno</a:t>
            </a:r>
          </a:p>
          <a:p>
            <a:endParaRPr lang="it-IT" sz="1600"/>
          </a:p>
          <a:p>
            <a:r>
              <a:rPr lang="it-IT" sz="1800"/>
              <a:t>La fioritura nelle SDP richiede un periodo di buio sufficientemente lungo e </a:t>
            </a:r>
          </a:p>
          <a:p>
            <a:r>
              <a:rPr lang="it-IT" sz="1800"/>
              <a:t>un segnale luminoso in una fase appropriata del ritmo circadiano</a:t>
            </a:r>
          </a:p>
          <a:p>
            <a:endParaRPr lang="it-IT" sz="1800"/>
          </a:p>
          <a:p>
            <a:endParaRPr lang="it-IT" sz="1800"/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1042988" y="6308725"/>
            <a:ext cx="61420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La soia è ciclicamente più o meno sensibile alla  luce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4"/>
          <p:cNvSpPr txBox="1">
            <a:spLocks noChangeArrowheads="1"/>
          </p:cNvSpPr>
          <p:nvPr/>
        </p:nvSpPr>
        <p:spPr bwMode="auto">
          <a:xfrm>
            <a:off x="2124075" y="2420938"/>
            <a:ext cx="4970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Ipotesi dell’orologio (Bunning 1936)</a:t>
            </a:r>
          </a:p>
        </p:txBody>
      </p:sp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250825" y="3573463"/>
            <a:ext cx="8569325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1800"/>
              <a:t>La misura del tempo fotoperiodico è operata da un meccanismo basato su di un ritmo circadiano in cui si alternano fasi di sensibilità alla luce e fasi insensibili</a:t>
            </a:r>
          </a:p>
          <a:p>
            <a:endParaRPr lang="it-IT" sz="1800"/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1800"/>
              <a:t>La capacità del segnale luminoso  di indurre la fioritura dipende dalla fase del ritmo endogeno in cui il segnale viene recepito</a:t>
            </a:r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                                                     </a:t>
            </a:r>
            <a:endParaRPr lang="it-IT" sz="1800" b="1"/>
          </a:p>
        </p:txBody>
      </p:sp>
      <p:sp>
        <p:nvSpPr>
          <p:cNvPr id="31748" name="Text Box 6"/>
          <p:cNvSpPr txBox="1">
            <a:spLocks noChangeArrowheads="1"/>
          </p:cNvSpPr>
          <p:nvPr/>
        </p:nvSpPr>
        <p:spPr bwMode="auto">
          <a:xfrm>
            <a:off x="0" y="404813"/>
            <a:ext cx="8820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L’effetto della durata della notte sulla fioritura indica che è fondamentale la misura del</a:t>
            </a:r>
          </a:p>
          <a:p>
            <a:r>
              <a:rPr lang="it-IT" sz="1800"/>
              <a:t>trascorrere del tempo al  buio nel fotoperiodismo</a:t>
            </a:r>
          </a:p>
        </p:txBody>
      </p:sp>
      <p:sp>
        <p:nvSpPr>
          <p:cNvPr id="31749" name="Rectangle 8"/>
          <p:cNvSpPr>
            <a:spLocks noChangeArrowheads="1"/>
          </p:cNvSpPr>
          <p:nvPr/>
        </p:nvSpPr>
        <p:spPr bwMode="auto">
          <a:xfrm>
            <a:off x="1835150" y="1989138"/>
            <a:ext cx="5616575" cy="1223962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3348038" y="3213100"/>
            <a:ext cx="2889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/>
              <a:t>Oscillatore centrale</a:t>
            </a:r>
          </a:p>
          <a:p>
            <a:r>
              <a:rPr lang="it-IT" sz="1800"/>
              <a:t>genera ritmi di circa 24 ore</a:t>
            </a:r>
          </a:p>
        </p:txBody>
      </p:sp>
      <p:sp>
        <p:nvSpPr>
          <p:cNvPr id="32771" name="Rectangle 5"/>
          <p:cNvSpPr>
            <a:spLocks noChangeArrowheads="1"/>
          </p:cNvSpPr>
          <p:nvPr/>
        </p:nvSpPr>
        <p:spPr bwMode="auto">
          <a:xfrm>
            <a:off x="3132138" y="2997200"/>
            <a:ext cx="3168650" cy="1152525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2772" name="Text Box 6"/>
          <p:cNvSpPr txBox="1">
            <a:spLocks noChangeArrowheads="1"/>
          </p:cNvSpPr>
          <p:nvPr/>
        </p:nvSpPr>
        <p:spPr bwMode="auto">
          <a:xfrm>
            <a:off x="323850" y="404813"/>
            <a:ext cx="252095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/>
              <a:t>Pathways di  input </a:t>
            </a:r>
          </a:p>
          <a:p>
            <a:r>
              <a:rPr lang="it-IT" sz="1800"/>
              <a:t>sincronizzazione con </a:t>
            </a:r>
          </a:p>
          <a:p>
            <a:r>
              <a:rPr lang="it-IT" sz="1800"/>
              <a:t>alternanza giorno/notte</a:t>
            </a:r>
          </a:p>
        </p:txBody>
      </p:sp>
      <p:sp>
        <p:nvSpPr>
          <p:cNvPr id="32773" name="Line 7"/>
          <p:cNvSpPr>
            <a:spLocks noChangeShapeType="1"/>
          </p:cNvSpPr>
          <p:nvPr/>
        </p:nvSpPr>
        <p:spPr bwMode="auto">
          <a:xfrm>
            <a:off x="2195513" y="1844675"/>
            <a:ext cx="790575" cy="792163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2774" name="Rectangle 8"/>
          <p:cNvSpPr>
            <a:spLocks noChangeArrowheads="1"/>
          </p:cNvSpPr>
          <p:nvPr/>
        </p:nvSpPr>
        <p:spPr bwMode="auto">
          <a:xfrm>
            <a:off x="250825" y="260350"/>
            <a:ext cx="2665413" cy="1152525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2775" name="Text Box 9"/>
          <p:cNvSpPr txBox="1">
            <a:spLocks noChangeArrowheads="1"/>
          </p:cNvSpPr>
          <p:nvPr/>
        </p:nvSpPr>
        <p:spPr bwMode="auto">
          <a:xfrm>
            <a:off x="2895600" y="5248275"/>
            <a:ext cx="5289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 b="1"/>
              <a:t>Pathways di output</a:t>
            </a:r>
          </a:p>
          <a:p>
            <a:r>
              <a:rPr lang="it-IT" sz="1800"/>
              <a:t>effetti biochimici, fisiologici, sviluppo: p es Fioritura</a:t>
            </a:r>
          </a:p>
        </p:txBody>
      </p:sp>
      <p:sp>
        <p:nvSpPr>
          <p:cNvPr id="32776" name="Rectangle 10"/>
          <p:cNvSpPr>
            <a:spLocks noChangeArrowheads="1"/>
          </p:cNvSpPr>
          <p:nvPr/>
        </p:nvSpPr>
        <p:spPr bwMode="auto">
          <a:xfrm>
            <a:off x="2484438" y="5084763"/>
            <a:ext cx="5832475" cy="1008062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2777" name="Line 11"/>
          <p:cNvSpPr>
            <a:spLocks noChangeShapeType="1"/>
          </p:cNvSpPr>
          <p:nvPr/>
        </p:nvSpPr>
        <p:spPr bwMode="auto">
          <a:xfrm>
            <a:off x="4716463" y="4292600"/>
            <a:ext cx="0" cy="504825"/>
          </a:xfrm>
          <a:prstGeom prst="line">
            <a:avLst/>
          </a:prstGeom>
          <a:noFill/>
          <a:ln w="984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2778" name="Text Box 12"/>
          <p:cNvSpPr txBox="1">
            <a:spLocks noChangeArrowheads="1"/>
          </p:cNvSpPr>
          <p:nvPr/>
        </p:nvSpPr>
        <p:spPr bwMode="auto">
          <a:xfrm>
            <a:off x="5127625" y="279400"/>
            <a:ext cx="3303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Circadian clock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4"/>
          <p:cNvSpPr txBox="1">
            <a:spLocks noChangeArrowheads="1"/>
          </p:cNvSpPr>
          <p:nvPr/>
        </p:nvSpPr>
        <p:spPr bwMode="auto">
          <a:xfrm>
            <a:off x="0" y="620713"/>
            <a:ext cx="9099550" cy="512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Quando il  segnale luminoso è percepito durante la fase sensibile del ritmo si può  avere</a:t>
            </a:r>
          </a:p>
          <a:p>
            <a:r>
              <a:rPr lang="it-IT" sz="1800"/>
              <a:t> </a:t>
            </a:r>
          </a:p>
          <a:p>
            <a:r>
              <a:rPr lang="it-IT" sz="1800"/>
              <a:t>    induzione della fioritura (LDP)</a:t>
            </a:r>
          </a:p>
          <a:p>
            <a:endParaRPr lang="it-IT" sz="1800"/>
          </a:p>
          <a:p>
            <a:r>
              <a:rPr lang="it-IT" sz="1800"/>
              <a:t>    Inibizione della fioritura (SDP)</a:t>
            </a:r>
          </a:p>
          <a:p>
            <a:endParaRPr lang="it-IT" sz="1800"/>
          </a:p>
          <a:p>
            <a:r>
              <a:rPr lang="it-IT" sz="1800"/>
              <a:t>    (le fasi di sensibilità/insensibilità si alternano al buio) </a:t>
            </a:r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SDP: fioritura se l’impulso è recepito </a:t>
            </a:r>
            <a:r>
              <a:rPr lang="it-IT" sz="1800">
                <a:solidFill>
                  <a:srgbClr val="FF0000"/>
                </a:solidFill>
              </a:rPr>
              <a:t>DOPO </a:t>
            </a:r>
            <a:r>
              <a:rPr lang="it-IT" sz="1800"/>
              <a:t>il completamento della fase sensibile</a:t>
            </a:r>
          </a:p>
          <a:p>
            <a:endParaRPr lang="it-IT" sz="1800"/>
          </a:p>
          <a:p>
            <a:r>
              <a:rPr lang="it-IT" sz="1800"/>
              <a:t>LDP: fioritura se l’impulso è recepito </a:t>
            </a:r>
            <a:r>
              <a:rPr lang="it-IT" sz="1800">
                <a:solidFill>
                  <a:srgbClr val="FF0000"/>
                </a:solidFill>
              </a:rPr>
              <a:t>DURANTE</a:t>
            </a:r>
            <a:r>
              <a:rPr lang="it-IT" sz="1800"/>
              <a:t> la fase sensibile</a:t>
            </a:r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L’esposizione alla luce deve essere </a:t>
            </a:r>
            <a:r>
              <a:rPr lang="it-IT" sz="1800">
                <a:solidFill>
                  <a:srgbClr val="FF0000"/>
                </a:solidFill>
              </a:rPr>
              <a:t>COINCIDENTE</a:t>
            </a:r>
            <a:r>
              <a:rPr lang="it-IT" sz="1800"/>
              <a:t> con la fase appropriata del ritmo</a:t>
            </a:r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Modello della </a:t>
            </a:r>
            <a:r>
              <a:rPr lang="it-IT" sz="1800">
                <a:solidFill>
                  <a:srgbClr val="FF0000"/>
                </a:solidFill>
              </a:rPr>
              <a:t>“</a:t>
            </a:r>
            <a:r>
              <a:rPr lang="it-IT" sz="2400">
                <a:solidFill>
                  <a:srgbClr val="FF0000"/>
                </a:solidFill>
              </a:rPr>
              <a:t>COINCIDENZA ESTERNA”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158750" y="350838"/>
            <a:ext cx="8972550" cy="548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Identificati mutanti nell’ oscillatore centrale  in Arabidopsis</a:t>
            </a:r>
          </a:p>
          <a:p>
            <a:endParaRPr lang="it-IT" sz="1800">
              <a:solidFill>
                <a:srgbClr val="FF0000"/>
              </a:solidFill>
            </a:endParaRPr>
          </a:p>
          <a:p>
            <a:endParaRPr lang="it-IT" sz="1800">
              <a:solidFill>
                <a:srgbClr val="FF0000"/>
              </a:solidFill>
            </a:endParaRPr>
          </a:p>
          <a:p>
            <a:r>
              <a:rPr lang="it-IT" sz="1800"/>
              <a:t>Piantine trasformate con il gene della luciferasi sotto il controllo del promotore del gene</a:t>
            </a:r>
          </a:p>
          <a:p>
            <a:r>
              <a:rPr lang="it-IT" sz="1800"/>
              <a:t>LHCB (CAB)</a:t>
            </a:r>
          </a:p>
          <a:p>
            <a:endParaRPr lang="it-IT" sz="1800"/>
          </a:p>
          <a:p>
            <a:r>
              <a:rPr lang="it-IT" sz="1800"/>
              <a:t>sistema gene reporter</a:t>
            </a:r>
          </a:p>
          <a:p>
            <a:endParaRPr lang="it-IT" sz="1800"/>
          </a:p>
          <a:p>
            <a:r>
              <a:rPr lang="it-IT" sz="1800"/>
              <a:t>Il gene LHCB esibisce un ritmo giornaliero di espressione</a:t>
            </a:r>
          </a:p>
          <a:p>
            <a:endParaRPr lang="it-IT" sz="1800"/>
          </a:p>
          <a:p>
            <a:r>
              <a:rPr lang="it-IT" sz="1800"/>
              <a:t> la luciferasi in presenza di luciferina genera bioluminescenza</a:t>
            </a:r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r>
              <a:rPr lang="it-IT" sz="2400"/>
              <a:t>mutanti </a:t>
            </a:r>
            <a:r>
              <a:rPr lang="it-IT" sz="2400" i="1"/>
              <a:t>toc</a:t>
            </a:r>
            <a:r>
              <a:rPr lang="it-IT" sz="2400"/>
              <a:t> (timing of LHCB (CAB) expression)</a:t>
            </a:r>
          </a:p>
          <a:p>
            <a:endParaRPr lang="it-IT" sz="2400"/>
          </a:p>
          <a:p>
            <a:endParaRPr lang="it-IT" sz="2400"/>
          </a:p>
          <a:p>
            <a:r>
              <a:rPr lang="it-IT" sz="2400" i="1">
                <a:solidFill>
                  <a:srgbClr val="FF0000"/>
                </a:solidFill>
              </a:rPr>
              <a:t>toc1</a:t>
            </a:r>
            <a:r>
              <a:rPr lang="it-IT" sz="2400">
                <a:solidFill>
                  <a:srgbClr val="FF0000"/>
                </a:solidFill>
              </a:rPr>
              <a:t> componente dell’oscillatore centrale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4"/>
          <p:cNvSpPr txBox="1">
            <a:spLocks noChangeArrowheads="1"/>
          </p:cNvSpPr>
          <p:nvPr/>
        </p:nvSpPr>
        <p:spPr bwMode="auto">
          <a:xfrm>
            <a:off x="519113" y="568325"/>
            <a:ext cx="8032750" cy="356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Inoltre isolati mutanti </a:t>
            </a:r>
          </a:p>
          <a:p>
            <a:endParaRPr lang="it-IT" sz="1800"/>
          </a:p>
          <a:p>
            <a:r>
              <a:rPr lang="it-IT" sz="2400" b="1"/>
              <a:t>CCA1</a:t>
            </a:r>
            <a:r>
              <a:rPr lang="it-IT" sz="2400"/>
              <a:t> </a:t>
            </a:r>
            <a:r>
              <a:rPr lang="it-IT" sz="1800"/>
              <a:t>(CIRCADIAN CLOCK-ASSOCIATED1) </a:t>
            </a:r>
          </a:p>
          <a:p>
            <a:endParaRPr lang="it-IT" sz="1800"/>
          </a:p>
          <a:p>
            <a:r>
              <a:rPr lang="it-IT" sz="2400" b="1"/>
              <a:t>LHY  </a:t>
            </a:r>
            <a:r>
              <a:rPr lang="it-IT" sz="1800"/>
              <a:t>(LATE ELONGATED HYPOCOYLS)</a:t>
            </a:r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Sono fattori MYB</a:t>
            </a:r>
          </a:p>
          <a:p>
            <a:endParaRPr lang="it-IT" sz="1800"/>
          </a:p>
          <a:p>
            <a:r>
              <a:rPr lang="it-IT" sz="1800"/>
              <a:t>Mutazioni recessive o espressione costitutiva determinano la perdita del ritmo</a:t>
            </a:r>
          </a:p>
          <a:p>
            <a:endParaRPr lang="it-IT" sz="1800"/>
          </a:p>
          <a:p>
            <a:r>
              <a:rPr lang="it-IT" sz="1800"/>
              <a:t> giornaliero della espressione di diversi geni</a:t>
            </a:r>
          </a:p>
        </p:txBody>
      </p:sp>
      <p:sp>
        <p:nvSpPr>
          <p:cNvPr id="35843" name="AutoShape 6"/>
          <p:cNvSpPr>
            <a:spLocks noChangeArrowheads="1"/>
          </p:cNvSpPr>
          <p:nvPr/>
        </p:nvSpPr>
        <p:spPr bwMode="auto">
          <a:xfrm>
            <a:off x="250825" y="4724400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2268538" y="5300663"/>
            <a:ext cx="5680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CCA1 e LHY componenti dell’oscillatore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irc cl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47638"/>
            <a:ext cx="7559675" cy="637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239838" y="1146175"/>
            <a:ext cx="1190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/>
              <a:t>morning</a:t>
            </a:r>
          </a:p>
          <a:p>
            <a:r>
              <a:rPr lang="it-IT" sz="1200" b="1"/>
              <a:t>genes (LHCB)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048125" y="1720850"/>
            <a:ext cx="803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/>
              <a:t>evening </a:t>
            </a:r>
          </a:p>
          <a:p>
            <a:r>
              <a:rPr lang="it-IT" sz="1200" b="1"/>
              <a:t> genes</a:t>
            </a:r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 flipH="1" flipV="1">
            <a:off x="2339975" y="1412875"/>
            <a:ext cx="8636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2608263" y="1144588"/>
            <a:ext cx="31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+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616325" y="1504950"/>
            <a:ext cx="260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-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5848350" y="5537200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+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5343525" y="4600575"/>
            <a:ext cx="317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+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179388" y="2781300"/>
            <a:ext cx="603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luce</a:t>
            </a:r>
          </a:p>
        </p:txBody>
      </p:sp>
      <p:sp>
        <p:nvSpPr>
          <p:cNvPr id="36875" name="Line 11"/>
          <p:cNvSpPr>
            <a:spLocks noChangeShapeType="1"/>
          </p:cNvSpPr>
          <p:nvPr/>
        </p:nvSpPr>
        <p:spPr bwMode="auto">
          <a:xfrm>
            <a:off x="900113" y="2997200"/>
            <a:ext cx="71913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1476375" y="115888"/>
            <a:ext cx="4832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modello dell’oscillatore centrale in arabidopsis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OSCILL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620713"/>
            <a:ext cx="5784850" cy="590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376238" y="111125"/>
            <a:ext cx="19081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Circadian clock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OSCILL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0"/>
            <a:ext cx="4689475" cy="662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250825" y="404813"/>
            <a:ext cx="213201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Circadian system</a:t>
            </a:r>
          </a:p>
        </p:txBody>
      </p:sp>
      <p:sp>
        <p:nvSpPr>
          <p:cNvPr id="38916" name="Line 6"/>
          <p:cNvSpPr>
            <a:spLocks noChangeShapeType="1"/>
          </p:cNvSpPr>
          <p:nvPr/>
        </p:nvSpPr>
        <p:spPr bwMode="auto">
          <a:xfrm flipH="1">
            <a:off x="5508625" y="2492375"/>
            <a:ext cx="1439863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8917" name="Text Box 7"/>
          <p:cNvSpPr txBox="1">
            <a:spLocks noChangeArrowheads="1"/>
          </p:cNvSpPr>
          <p:nvPr/>
        </p:nvSpPr>
        <p:spPr bwMode="auto">
          <a:xfrm>
            <a:off x="6948488" y="2205038"/>
            <a:ext cx="1622425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regolazione</a:t>
            </a:r>
          </a:p>
          <a:p>
            <a:r>
              <a:rPr lang="it-IT" sz="1400"/>
              <a:t>post-trascrizionale</a:t>
            </a:r>
          </a:p>
        </p:txBody>
      </p:sp>
      <p:sp>
        <p:nvSpPr>
          <p:cNvPr id="38918" name="Line 8"/>
          <p:cNvSpPr>
            <a:spLocks noChangeShapeType="1"/>
          </p:cNvSpPr>
          <p:nvPr/>
        </p:nvSpPr>
        <p:spPr bwMode="auto">
          <a:xfrm>
            <a:off x="1042988" y="2492375"/>
            <a:ext cx="172878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38919" name="Text Box 9"/>
          <p:cNvSpPr txBox="1">
            <a:spLocks noChangeArrowheads="1"/>
          </p:cNvSpPr>
          <p:nvPr/>
        </p:nvSpPr>
        <p:spPr bwMode="auto">
          <a:xfrm>
            <a:off x="179388" y="2205038"/>
            <a:ext cx="167163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400"/>
              <a:t>ritmo anche in luce</a:t>
            </a:r>
          </a:p>
          <a:p>
            <a:r>
              <a:rPr lang="it-IT" sz="1400"/>
              <a:t>continua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827088" y="450850"/>
            <a:ext cx="7802562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Per funzionare correttamente l’oscillatore deve essere sincronizzato</a:t>
            </a:r>
          </a:p>
          <a:p>
            <a:r>
              <a:rPr lang="it-IT"/>
              <a:t> </a:t>
            </a:r>
          </a:p>
          <a:p>
            <a:r>
              <a:rPr lang="it-IT"/>
              <a:t>con i cicli giornalieri giorno/notte dell’ambiente</a:t>
            </a:r>
          </a:p>
          <a:p>
            <a:endParaRPr lang="it-IT"/>
          </a:p>
          <a:p>
            <a:endParaRPr lang="it-IT" sz="1800"/>
          </a:p>
          <a:p>
            <a:endParaRPr lang="it-IT" sz="1800"/>
          </a:p>
          <a:p>
            <a:endParaRPr lang="it-IT" sz="1600">
              <a:solidFill>
                <a:srgbClr val="FF3300"/>
              </a:solidFill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0" y="5942013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 sz="1800"/>
          </a:p>
          <a:p>
            <a:endParaRPr lang="it-IT" sz="1800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835150" y="2492375"/>
            <a:ext cx="4314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FITOCROMI (criptocromi ELF3, TIC)</a:t>
            </a:r>
          </a:p>
        </p:txBody>
      </p:sp>
      <p:sp>
        <p:nvSpPr>
          <p:cNvPr id="39941" name="AutoShape 5"/>
          <p:cNvSpPr>
            <a:spLocks noChangeArrowheads="1"/>
          </p:cNvSpPr>
          <p:nvPr/>
        </p:nvSpPr>
        <p:spPr bwMode="auto">
          <a:xfrm>
            <a:off x="755650" y="1773238"/>
            <a:ext cx="446088" cy="792162"/>
          </a:xfrm>
          <a:prstGeom prst="curvedRightArrow">
            <a:avLst>
              <a:gd name="adj1" fmla="val 35516"/>
              <a:gd name="adj2" fmla="val 71032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935038" y="3716338"/>
            <a:ext cx="8208962" cy="18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800">
                <a:solidFill>
                  <a:srgbClr val="FF3300"/>
                </a:solidFill>
              </a:rPr>
              <a:t>Piante mutanti </a:t>
            </a:r>
            <a:r>
              <a:rPr lang="it-IT" sz="1800" i="1">
                <a:solidFill>
                  <a:srgbClr val="FF3300"/>
                </a:solidFill>
              </a:rPr>
              <a:t>phya </a:t>
            </a:r>
            <a:r>
              <a:rPr lang="it-IT" sz="1800">
                <a:solidFill>
                  <a:srgbClr val="FF3300"/>
                </a:solidFill>
              </a:rPr>
              <a:t>in luce rossa debole: ritmo  rallentato</a:t>
            </a:r>
          </a:p>
          <a:p>
            <a:endParaRPr lang="it-IT" sz="1800">
              <a:solidFill>
                <a:srgbClr val="FF3300"/>
              </a:solidFill>
            </a:endParaRPr>
          </a:p>
          <a:p>
            <a:r>
              <a:rPr lang="it-IT" sz="1800">
                <a:solidFill>
                  <a:srgbClr val="FF3300"/>
                </a:solidFill>
              </a:rPr>
              <a:t>Piante mutanti </a:t>
            </a:r>
            <a:r>
              <a:rPr lang="it-IT" sz="1800" i="1">
                <a:solidFill>
                  <a:srgbClr val="FF3300"/>
                </a:solidFill>
              </a:rPr>
              <a:t>phyb</a:t>
            </a:r>
            <a:r>
              <a:rPr lang="it-IT" sz="1800">
                <a:solidFill>
                  <a:srgbClr val="FF3300"/>
                </a:solidFill>
              </a:rPr>
              <a:t> in luce rossa continua: ritmo alterato</a:t>
            </a:r>
          </a:p>
          <a:p>
            <a:endParaRPr lang="it-IT" sz="1800">
              <a:solidFill>
                <a:srgbClr val="FF3300"/>
              </a:solidFill>
            </a:endParaRPr>
          </a:p>
          <a:p>
            <a:r>
              <a:rPr lang="it-IT" sz="1800">
                <a:solidFill>
                  <a:srgbClr val="FF3300"/>
                </a:solidFill>
              </a:rPr>
              <a:t>CRY1 CRY2 coinvolti nella sincronizzazione mediata da luce blu</a:t>
            </a:r>
          </a:p>
          <a:p>
            <a:pPr>
              <a:spcBef>
                <a:spcPct val="50000"/>
              </a:spcBef>
            </a:pPr>
            <a:endParaRPr lang="it-IT" sz="180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0" y="476250"/>
            <a:ext cx="8875713" cy="5273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In Arabidopsis l’orologio circadiano è “resettato” da segnali luminosi</a:t>
            </a:r>
          </a:p>
          <a:p>
            <a:r>
              <a:rPr lang="it-IT"/>
              <a:t> (all’alba)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/>
              <a:t>Essi sono recepiti dai  fitocromi  (phy A , B, C, D, E) e dai  </a:t>
            </a:r>
          </a:p>
          <a:p>
            <a:r>
              <a:rPr lang="it-IT"/>
              <a:t>criptocromi (cry 1, cry2)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La sensibilità a questi segnali  dell’orologio circadiano cambia </a:t>
            </a:r>
          </a:p>
          <a:p>
            <a:r>
              <a:rPr lang="it-IT"/>
              <a:t>durante il giorno ed è regolata dall’orologio stesso</a:t>
            </a:r>
          </a:p>
          <a:p>
            <a:r>
              <a:rPr lang="it-IT">
                <a:solidFill>
                  <a:srgbClr val="FF0000"/>
                </a:solidFill>
              </a:rPr>
              <a:t>(gating response)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/>
              <a:t>Uno dei fattori di regolazione è ELF3 che agisce come un regolatore negativo</a:t>
            </a:r>
          </a:p>
          <a:p>
            <a:r>
              <a:rPr lang="it-IT"/>
              <a:t>ciclico dei segnali luminosi. Si accumula nel pomeriggio rendendo l’orologio</a:t>
            </a:r>
          </a:p>
          <a:p>
            <a:r>
              <a:rPr lang="it-IT"/>
              <a:t> insensibile alla luce e  quindi resettabile alla mattina</a:t>
            </a:r>
          </a:p>
        </p:txBody>
      </p:sp>
      <p:sp>
        <p:nvSpPr>
          <p:cNvPr id="40963" name="Text Box 5"/>
          <p:cNvSpPr txBox="1">
            <a:spLocks noChangeArrowheads="1"/>
          </p:cNvSpPr>
          <p:nvPr/>
        </p:nvSpPr>
        <p:spPr bwMode="auto">
          <a:xfrm>
            <a:off x="231775" y="6159500"/>
            <a:ext cx="47434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ELF3 proteina nucleare , si lega a PHYB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 descr="OSCILL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908050"/>
            <a:ext cx="6600825" cy="481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CasellaDiTesto 2"/>
          <p:cNvSpPr txBox="1">
            <a:spLocks noChangeArrowheads="1"/>
          </p:cNvSpPr>
          <p:nvPr/>
        </p:nvSpPr>
        <p:spPr bwMode="auto">
          <a:xfrm>
            <a:off x="1285875" y="6072188"/>
            <a:ext cx="78247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ELF3 si lega in vitro a PHYB;  probabilmente  inibisce la via di input</a:t>
            </a:r>
          </a:p>
          <a:p>
            <a:r>
              <a:rPr lang="it-IT"/>
              <a:t>Mediata da PHY B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4050" y="466725"/>
            <a:ext cx="5295900" cy="5924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4"/>
          <p:cNvSpPr txBox="1">
            <a:spLocks noChangeArrowheads="1"/>
          </p:cNvSpPr>
          <p:nvPr/>
        </p:nvSpPr>
        <p:spPr bwMode="auto">
          <a:xfrm>
            <a:off x="179388" y="476250"/>
            <a:ext cx="8172450" cy="509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Arabidopsis è una LONGIDIURNA facoltativa </a:t>
            </a:r>
          </a:p>
          <a:p>
            <a:r>
              <a:rPr lang="it-IT" sz="1600">
                <a:solidFill>
                  <a:srgbClr val="FF0000"/>
                </a:solidFill>
              </a:rPr>
              <a:t>(fioritura accelerata da condizioni induttive)</a:t>
            </a:r>
          </a:p>
          <a:p>
            <a:endParaRPr lang="it-IT" sz="1600">
              <a:solidFill>
                <a:srgbClr val="FF0000"/>
              </a:solidFill>
            </a:endParaRPr>
          </a:p>
          <a:p>
            <a:endParaRPr lang="it-IT" sz="1600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molti ecotipi di Arabidopsis fioriscono dopo un periodo di freddo</a:t>
            </a:r>
          </a:p>
          <a:p>
            <a:r>
              <a:rPr lang="it-IT">
                <a:solidFill>
                  <a:srgbClr val="FF0000"/>
                </a:solidFill>
              </a:rPr>
              <a:t>(vernalizzazione)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r>
              <a:rPr lang="it-IT">
                <a:solidFill>
                  <a:srgbClr val="000066"/>
                </a:solidFill>
              </a:rPr>
              <a:t>IDENTIFICATI una serie di mutanti rispetto al tempo di fioritura</a:t>
            </a:r>
          </a:p>
          <a:p>
            <a:endParaRPr lang="it-IT">
              <a:solidFill>
                <a:srgbClr val="000066"/>
              </a:solidFill>
            </a:endParaRPr>
          </a:p>
          <a:p>
            <a:endParaRPr lang="it-IT">
              <a:solidFill>
                <a:srgbClr val="FFFF00"/>
              </a:solidFill>
            </a:endParaRPr>
          </a:p>
          <a:p>
            <a:endParaRPr lang="it-IT">
              <a:solidFill>
                <a:srgbClr val="FFFF00"/>
              </a:solidFill>
            </a:endParaRPr>
          </a:p>
          <a:p>
            <a:r>
              <a:rPr lang="it-IT">
                <a:solidFill>
                  <a:srgbClr val="FF0000"/>
                </a:solidFill>
              </a:rPr>
              <a:t>Assegnati a quattro vie (pathways)  principali di induzione della fioritura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4"/>
          <p:cNvSpPr txBox="1">
            <a:spLocks noChangeArrowheads="1"/>
          </p:cNvSpPr>
          <p:nvPr/>
        </p:nvSpPr>
        <p:spPr bwMode="auto">
          <a:xfrm>
            <a:off x="1023938" y="444500"/>
            <a:ext cx="6265862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800"/>
              <a:t>Pathways per l’induzione della fioritura</a:t>
            </a:r>
          </a:p>
          <a:p>
            <a:endParaRPr lang="it-IT" sz="2400"/>
          </a:p>
          <a:p>
            <a:endParaRPr lang="it-IT" sz="2400"/>
          </a:p>
          <a:p>
            <a:pPr>
              <a:buFont typeface="Wingdings" pitchFamily="2" charset="2"/>
              <a:buChar char="ü"/>
            </a:pPr>
            <a:r>
              <a:rPr lang="it-IT" sz="2400">
                <a:solidFill>
                  <a:srgbClr val="FF0000"/>
                </a:solidFill>
              </a:rPr>
              <a:t> FOTOPERIODO</a:t>
            </a:r>
          </a:p>
          <a:p>
            <a:pPr>
              <a:buFont typeface="Wingdings" pitchFamily="2" charset="2"/>
              <a:buChar char="ü"/>
            </a:pPr>
            <a:endParaRPr lang="it-IT" sz="240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400">
                <a:solidFill>
                  <a:srgbClr val="FF0000"/>
                </a:solidFill>
              </a:rPr>
              <a:t> </a:t>
            </a:r>
            <a:r>
              <a:rPr lang="it-IT" sz="2400"/>
              <a:t>VERNALIZZAZIONE</a:t>
            </a:r>
          </a:p>
          <a:p>
            <a:pPr>
              <a:buFont typeface="Wingdings" pitchFamily="2" charset="2"/>
              <a:buChar char="ü"/>
            </a:pPr>
            <a:endParaRPr lang="it-IT" sz="2400"/>
          </a:p>
          <a:p>
            <a:pPr>
              <a:buFont typeface="Wingdings" pitchFamily="2" charset="2"/>
              <a:buChar char="ü"/>
            </a:pPr>
            <a:endParaRPr lang="it-IT" sz="2400"/>
          </a:p>
          <a:p>
            <a:pPr>
              <a:buFont typeface="Wingdings" pitchFamily="2" charset="2"/>
              <a:buChar char="ü"/>
            </a:pPr>
            <a:endParaRPr lang="it-IT" sz="2400"/>
          </a:p>
          <a:p>
            <a:pPr>
              <a:buFont typeface="Wingdings" pitchFamily="2" charset="2"/>
              <a:buChar char="ü"/>
            </a:pPr>
            <a:r>
              <a:rPr lang="it-IT" sz="2400"/>
              <a:t> AUTONOMO</a:t>
            </a:r>
          </a:p>
          <a:p>
            <a:pPr>
              <a:buFont typeface="Wingdings" pitchFamily="2" charset="2"/>
              <a:buChar char="ü"/>
            </a:pPr>
            <a:endParaRPr lang="it-IT" sz="2400"/>
          </a:p>
          <a:p>
            <a:pPr>
              <a:buFont typeface="Wingdings" pitchFamily="2" charset="2"/>
              <a:buChar char="ü"/>
            </a:pPr>
            <a:r>
              <a:rPr lang="it-IT" sz="2400"/>
              <a:t> ORMONI (GA)</a:t>
            </a:r>
          </a:p>
        </p:txBody>
      </p:sp>
      <p:sp>
        <p:nvSpPr>
          <p:cNvPr id="45059" name="Text Box 5"/>
          <p:cNvSpPr txBox="1">
            <a:spLocks noChangeArrowheads="1"/>
          </p:cNvSpPr>
          <p:nvPr/>
        </p:nvSpPr>
        <p:spPr bwMode="auto">
          <a:xfrm>
            <a:off x="6064250" y="2008188"/>
            <a:ext cx="1225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ambientali</a:t>
            </a:r>
          </a:p>
        </p:txBody>
      </p:sp>
      <p:sp>
        <p:nvSpPr>
          <p:cNvPr id="45060" name="Text Box 6"/>
          <p:cNvSpPr txBox="1">
            <a:spLocks noChangeArrowheads="1"/>
          </p:cNvSpPr>
          <p:nvPr/>
        </p:nvSpPr>
        <p:spPr bwMode="auto">
          <a:xfrm>
            <a:off x="6135688" y="4168775"/>
            <a:ext cx="112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endogeni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fotop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093788"/>
            <a:ext cx="8151812" cy="401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PP243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60350"/>
            <a:ext cx="3382963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5" descr="PP243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0"/>
            <a:ext cx="4787900" cy="359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6" descr="PP2432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1275" y="3605213"/>
            <a:ext cx="3455988" cy="32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Text Box 7"/>
          <p:cNvSpPr txBox="1">
            <a:spLocks noChangeArrowheads="1"/>
          </p:cNvSpPr>
          <p:nvPr/>
        </p:nvSpPr>
        <p:spPr bwMode="auto">
          <a:xfrm>
            <a:off x="5703888" y="4241800"/>
            <a:ext cx="70008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 b="1">
                <a:solidFill>
                  <a:srgbClr val="000000"/>
                </a:solidFill>
              </a:rPr>
              <a:t>(SOC1</a:t>
            </a:r>
            <a:r>
              <a:rPr lang="it-IT" sz="120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7110" name="Oval 8"/>
          <p:cNvSpPr>
            <a:spLocks noChangeArrowheads="1"/>
          </p:cNvSpPr>
          <p:nvPr/>
        </p:nvSpPr>
        <p:spPr bwMode="auto">
          <a:xfrm>
            <a:off x="1403350" y="2133600"/>
            <a:ext cx="1152525" cy="574675"/>
          </a:xfrm>
          <a:prstGeom prst="ellipse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4"/>
          <p:cNvSpPr txBox="1">
            <a:spLocks noChangeArrowheads="1"/>
          </p:cNvSpPr>
          <p:nvPr/>
        </p:nvSpPr>
        <p:spPr bwMode="auto">
          <a:xfrm>
            <a:off x="2195513" y="2708275"/>
            <a:ext cx="4679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600"/>
              <a:t>Pathway fotoperiodico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PP243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0"/>
            <a:ext cx="2819400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323850" y="4365625"/>
            <a:ext cx="75374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FOTOPERIODO:  </a:t>
            </a:r>
            <a:r>
              <a:rPr lang="it-IT" sz="1800">
                <a:solidFill>
                  <a:srgbClr val="FF0000"/>
                </a:solidFill>
              </a:rPr>
              <a:t>coinvolge fitocromi e criptocromi, i quali interagiscono </a:t>
            </a:r>
          </a:p>
          <a:p>
            <a:r>
              <a:rPr lang="it-IT" sz="1800">
                <a:solidFill>
                  <a:srgbClr val="FF0000"/>
                </a:solidFill>
              </a:rPr>
              <a:t>con l’ orologio circadiano e danno inizio ad un pathway che determina </a:t>
            </a:r>
          </a:p>
          <a:p>
            <a:r>
              <a:rPr lang="it-IT" sz="1800">
                <a:solidFill>
                  <a:srgbClr val="FF0000"/>
                </a:solidFill>
              </a:rPr>
              <a:t>l’espressione del gene </a:t>
            </a:r>
            <a:r>
              <a:rPr lang="it-IT" sz="1800" i="1">
                <a:solidFill>
                  <a:srgbClr val="FF0000"/>
                </a:solidFill>
              </a:rPr>
              <a:t>CONSTANS</a:t>
            </a:r>
            <a:r>
              <a:rPr lang="it-IT" sz="1800">
                <a:solidFill>
                  <a:srgbClr val="FF0000"/>
                </a:solidFill>
              </a:rPr>
              <a:t> (</a:t>
            </a:r>
            <a:r>
              <a:rPr lang="it-IT" sz="1800" i="1">
                <a:solidFill>
                  <a:srgbClr val="FF0000"/>
                </a:solidFill>
              </a:rPr>
              <a:t>CO</a:t>
            </a:r>
            <a:r>
              <a:rPr lang="it-IT" sz="1800">
                <a:solidFill>
                  <a:srgbClr val="FF0000"/>
                </a:solidFill>
              </a:rPr>
              <a:t>) che promuove la fioritura</a:t>
            </a:r>
          </a:p>
          <a:p>
            <a:endParaRPr lang="it-IT" sz="1800">
              <a:solidFill>
                <a:srgbClr val="FF0000"/>
              </a:solidFill>
            </a:endParaRPr>
          </a:p>
          <a:p>
            <a:r>
              <a:rPr lang="it-IT" sz="1800"/>
              <a:t>CO agisce attraverso altri geni per incrementare l’espressione del </a:t>
            </a:r>
          </a:p>
          <a:p>
            <a:r>
              <a:rPr lang="it-IT" sz="1800"/>
              <a:t>gene di identità meristematica </a:t>
            </a:r>
            <a:r>
              <a:rPr lang="it-IT" sz="1800" i="1"/>
              <a:t>LEAFY (LFY)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4"/>
          <p:cNvSpPr txBox="1">
            <a:spLocks noChangeArrowheads="1"/>
          </p:cNvSpPr>
          <p:nvPr/>
        </p:nvSpPr>
        <p:spPr bwMode="auto">
          <a:xfrm>
            <a:off x="231775" y="111125"/>
            <a:ext cx="7804150" cy="832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Modello dell’”EXTERNAL COINCIDENCE”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La luce ha due funzioni: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/>
          </a:p>
          <a:p>
            <a:pPr>
              <a:buFont typeface="Wingdings" pitchFamily="2" charset="2"/>
              <a:buChar char="Ø"/>
            </a:pPr>
            <a:r>
              <a:rPr lang="it-IT"/>
              <a:t>“resetta” l’orologio circadiano in modo da generare oscillazioni </a:t>
            </a:r>
          </a:p>
          <a:p>
            <a:r>
              <a:rPr lang="it-IT"/>
              <a:t>giornaliere di un regolatore chiave della fioritura con picco nel tardo </a:t>
            </a:r>
          </a:p>
          <a:p>
            <a:r>
              <a:rPr lang="it-IT"/>
              <a:t>pomeriggio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pPr>
              <a:buFont typeface="Wingdings" pitchFamily="2" charset="2"/>
              <a:buChar char="Ø"/>
            </a:pPr>
            <a:r>
              <a:rPr lang="it-IT"/>
              <a:t>regola l’attività di questo componente chiave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OSCILL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125538"/>
            <a:ext cx="8820150" cy="447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447675" y="207963"/>
            <a:ext cx="413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Modello “ EXTERNAL COINCIDENCE”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4"/>
          <p:cNvSpPr txBox="1">
            <a:spLocks noChangeArrowheads="1"/>
          </p:cNvSpPr>
          <p:nvPr/>
        </p:nvSpPr>
        <p:spPr bwMode="auto">
          <a:xfrm>
            <a:off x="447675" y="639763"/>
            <a:ext cx="8451850" cy="567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EXTERNAL COINCIDENCE:</a:t>
            </a:r>
          </a:p>
          <a:p>
            <a:endParaRPr lang="it-IT" sz="1800"/>
          </a:p>
          <a:p>
            <a:r>
              <a:rPr lang="it-IT" sz="1800"/>
              <a:t>L’orologio circadiano genera una fase </a:t>
            </a:r>
            <a:r>
              <a:rPr lang="it-IT" sz="1800">
                <a:solidFill>
                  <a:srgbClr val="FF0000"/>
                </a:solidFill>
              </a:rPr>
              <a:t>inducibile dalla luce</a:t>
            </a:r>
            <a:r>
              <a:rPr lang="it-IT" sz="1800"/>
              <a:t> durante </a:t>
            </a:r>
          </a:p>
          <a:p>
            <a:r>
              <a:rPr lang="it-IT" sz="1800"/>
              <a:t>il ciclo giorno/notte</a:t>
            </a:r>
          </a:p>
          <a:p>
            <a:endParaRPr lang="it-IT" sz="1800"/>
          </a:p>
          <a:p>
            <a:r>
              <a:rPr lang="it-IT" sz="1800"/>
              <a:t>La fioritura si ha quando una </a:t>
            </a:r>
            <a:r>
              <a:rPr lang="it-IT" sz="1800" b="1"/>
              <a:t>particolare</a:t>
            </a:r>
            <a:r>
              <a:rPr lang="it-IT" sz="1800"/>
              <a:t> durata del giorno espone le </a:t>
            </a:r>
          </a:p>
          <a:p>
            <a:r>
              <a:rPr lang="it-IT" sz="1800"/>
              <a:t>piante alla luce durante la fase inducibile</a:t>
            </a:r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r>
              <a:rPr lang="it-IT" sz="1800">
                <a:solidFill>
                  <a:srgbClr val="FF0000"/>
                </a:solidFill>
              </a:rPr>
              <a:t>L’interazione tra il ritmo circadiano e la luce avviene a livello della trascrizione del </a:t>
            </a:r>
          </a:p>
          <a:p>
            <a:r>
              <a:rPr lang="it-IT" sz="1800">
                <a:solidFill>
                  <a:srgbClr val="FF0000"/>
                </a:solidFill>
              </a:rPr>
              <a:t>gene CONSTANS (CO) e della stabilità della proteina espressa</a:t>
            </a:r>
          </a:p>
          <a:p>
            <a:endParaRPr lang="it-IT" sz="1800">
              <a:solidFill>
                <a:srgbClr val="FF0000"/>
              </a:solidFill>
            </a:endParaRPr>
          </a:p>
          <a:p>
            <a:endParaRPr lang="it-IT" sz="1800">
              <a:solidFill>
                <a:srgbClr val="FF0000"/>
              </a:solidFill>
            </a:endParaRPr>
          </a:p>
          <a:p>
            <a:endParaRPr lang="it-IT" sz="1800">
              <a:solidFill>
                <a:srgbClr val="FF0000"/>
              </a:solidFill>
            </a:endParaRPr>
          </a:p>
          <a:p>
            <a:r>
              <a:rPr lang="it-IT" sz="1800"/>
              <a:t>CONSTANTS promuove la fioritura  inducendo direttamente la trascrizione del</a:t>
            </a:r>
          </a:p>
          <a:p>
            <a:r>
              <a:rPr lang="it-IT" sz="1800"/>
              <a:t>gene FLOWERING LOCUS T (FT) </a:t>
            </a:r>
          </a:p>
          <a:p>
            <a:endParaRPr lang="it-IT" sz="1800"/>
          </a:p>
          <a:p>
            <a:r>
              <a:rPr lang="it-IT" sz="2400"/>
              <a:t>FT è un gene FPI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4"/>
          <p:cNvSpPr txBox="1">
            <a:spLocks noChangeArrowheads="1"/>
          </p:cNvSpPr>
          <p:nvPr/>
        </p:nvSpPr>
        <p:spPr bwMode="auto">
          <a:xfrm>
            <a:off x="231775" y="784225"/>
            <a:ext cx="8607425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>
                <a:solidFill>
                  <a:srgbClr val="FF0000"/>
                </a:solidFill>
              </a:rPr>
              <a:t>Nel normale ciclo giorno/notte il mRNA di CO mostra un ritmo giornaliero</a:t>
            </a:r>
          </a:p>
          <a:p>
            <a:endParaRPr lang="it-IT" sz="1800">
              <a:solidFill>
                <a:srgbClr val="FF0000"/>
              </a:solidFill>
            </a:endParaRPr>
          </a:p>
          <a:p>
            <a:endParaRPr lang="it-IT" sz="180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 sz="1800"/>
              <a:t>In condizioni di SD si hanno elevati livelli di CO mRNA solo di notte </a:t>
            </a:r>
          </a:p>
          <a:p>
            <a:pPr>
              <a:buFont typeface="Wingdings" pitchFamily="2" charset="2"/>
              <a:buNone/>
            </a:pPr>
            <a:r>
              <a:rPr lang="it-IT" sz="1800"/>
              <a:t> </a:t>
            </a:r>
          </a:p>
          <a:p>
            <a:endParaRPr lang="it-IT" sz="1800"/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1800"/>
              <a:t>In condizioni di LD elevati livelli di CO mRNa si raggiungono alla fine del periodo </a:t>
            </a:r>
          </a:p>
          <a:p>
            <a:r>
              <a:rPr lang="it-IT" sz="1800"/>
              <a:t>di luce</a:t>
            </a:r>
          </a:p>
          <a:p>
            <a:endParaRPr lang="it-IT" sz="1800"/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1800"/>
              <a:t>I livelli di CO mRNA determinano la </a:t>
            </a:r>
            <a:r>
              <a:rPr lang="it-IT" sz="1800">
                <a:solidFill>
                  <a:srgbClr val="FF0000"/>
                </a:solidFill>
              </a:rPr>
              <a:t>FASE INDUCIBILE</a:t>
            </a:r>
            <a:r>
              <a:rPr lang="it-IT" sz="1800"/>
              <a:t> dalla luce e si ha fioritura </a:t>
            </a:r>
          </a:p>
          <a:p>
            <a:pPr>
              <a:buFont typeface="Wingdings" pitchFamily="2" charset="2"/>
              <a:buChar char="Ø"/>
            </a:pPr>
            <a:endParaRPr lang="it-IT" sz="1800"/>
          </a:p>
          <a:p>
            <a:r>
              <a:rPr lang="it-IT" sz="1800"/>
              <a:t>in condizioni di LD perché solo così le piante sono esposte alla luce quando</a:t>
            </a:r>
          </a:p>
          <a:p>
            <a:endParaRPr lang="it-IT" sz="1800"/>
          </a:p>
          <a:p>
            <a:r>
              <a:rPr lang="it-IT" sz="1800"/>
              <a:t> la </a:t>
            </a:r>
            <a:r>
              <a:rPr lang="it-IT" sz="1800">
                <a:solidFill>
                  <a:srgbClr val="FF0000"/>
                </a:solidFill>
              </a:rPr>
              <a:t>proteina</a:t>
            </a:r>
            <a:r>
              <a:rPr lang="it-IT" sz="1800"/>
              <a:t> CO è presente in elevata concentrazione </a:t>
            </a:r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                                        </a:t>
            </a:r>
            <a:endParaRPr lang="it-IT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7" descr="OSCILL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549275"/>
            <a:ext cx="4627563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Line 9"/>
          <p:cNvSpPr>
            <a:spLocks noChangeShapeType="1"/>
          </p:cNvSpPr>
          <p:nvPr/>
        </p:nvSpPr>
        <p:spPr bwMode="auto">
          <a:xfrm flipV="1">
            <a:off x="827088" y="3573463"/>
            <a:ext cx="2592387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54276" name="Text Box 10"/>
          <p:cNvSpPr txBox="1">
            <a:spLocks noChangeArrowheads="1"/>
          </p:cNvSpPr>
          <p:nvPr/>
        </p:nvSpPr>
        <p:spPr bwMode="auto">
          <a:xfrm>
            <a:off x="519113" y="4935538"/>
            <a:ext cx="59213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i="1"/>
              <a:t>fkf1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4"/>
          <p:cNvSpPr txBox="1">
            <a:spLocks noChangeArrowheads="1"/>
          </p:cNvSpPr>
          <p:nvPr/>
        </p:nvSpPr>
        <p:spPr bwMode="auto">
          <a:xfrm>
            <a:off x="611188" y="547688"/>
            <a:ext cx="7221537" cy="648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stabilizzazione/attivazione post-trascrizionale della </a:t>
            </a:r>
          </a:p>
          <a:p>
            <a:r>
              <a:rPr lang="it-IT" sz="2400"/>
              <a:t>proteina CO da parte della luce</a:t>
            </a:r>
          </a:p>
          <a:p>
            <a:endParaRPr lang="it-IT" sz="2400"/>
          </a:p>
          <a:p>
            <a:endParaRPr lang="it-IT" sz="2400"/>
          </a:p>
          <a:p>
            <a:endParaRPr lang="it-IT" sz="1800"/>
          </a:p>
          <a:p>
            <a:r>
              <a:rPr lang="it-IT" sz="1800"/>
              <a:t>Piante transgeniche 35S::CO</a:t>
            </a:r>
          </a:p>
          <a:p>
            <a:endParaRPr lang="it-IT" sz="1800"/>
          </a:p>
          <a:p>
            <a:r>
              <a:rPr lang="it-IT" sz="1800">
                <a:solidFill>
                  <a:srgbClr val="FF0000"/>
                </a:solidFill>
              </a:rPr>
              <a:t>Livelli di CO mRNA alti in condizioni di luce e di buio</a:t>
            </a:r>
          </a:p>
          <a:p>
            <a:endParaRPr lang="it-IT" sz="1800">
              <a:solidFill>
                <a:srgbClr val="FF0000"/>
              </a:solidFill>
            </a:endParaRPr>
          </a:p>
          <a:p>
            <a:r>
              <a:rPr lang="it-IT" sz="1800">
                <a:solidFill>
                  <a:srgbClr val="FF0000"/>
                </a:solidFill>
              </a:rPr>
              <a:t>Livelli di proteina CO elevati alla  luce  ma bassi al buio</a:t>
            </a:r>
          </a:p>
          <a:p>
            <a:r>
              <a:rPr lang="it-IT" sz="1800">
                <a:solidFill>
                  <a:srgbClr val="FF0000"/>
                </a:solidFill>
              </a:rPr>
              <a:t> </a:t>
            </a:r>
          </a:p>
          <a:p>
            <a:r>
              <a:rPr lang="it-IT" sz="1800"/>
              <a:t>(degradazione tramite il proteosoma)</a:t>
            </a:r>
          </a:p>
          <a:p>
            <a:endParaRPr lang="it-IT" sz="1800"/>
          </a:p>
          <a:p>
            <a:endParaRPr lang="it-IT" sz="1800"/>
          </a:p>
          <a:p>
            <a:r>
              <a:rPr lang="it-IT" sz="2400"/>
              <a:t>ritmo giornaliero di espressione </a:t>
            </a:r>
          </a:p>
          <a:p>
            <a:endParaRPr lang="it-IT" sz="2400"/>
          </a:p>
          <a:p>
            <a:r>
              <a:rPr lang="it-IT" sz="2400"/>
              <a:t>In LD la </a:t>
            </a:r>
            <a:r>
              <a:rPr lang="it-IT" sz="2400">
                <a:solidFill>
                  <a:srgbClr val="FF0000"/>
                </a:solidFill>
              </a:rPr>
              <a:t>proteina</a:t>
            </a:r>
            <a:r>
              <a:rPr lang="it-IT" sz="2400"/>
              <a:t> CO si accumula alla fine del giorno</a:t>
            </a:r>
          </a:p>
          <a:p>
            <a:r>
              <a:rPr lang="it-IT" sz="2400"/>
              <a:t> </a:t>
            </a:r>
          </a:p>
          <a:p>
            <a:endParaRPr lang="it-IT" sz="2400"/>
          </a:p>
          <a:p>
            <a:endParaRPr lang="it-IT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4"/>
          <p:cNvSpPr txBox="1">
            <a:spLocks noChangeArrowheads="1"/>
          </p:cNvSpPr>
          <p:nvPr/>
        </p:nvSpPr>
        <p:spPr bwMode="auto">
          <a:xfrm>
            <a:off x="663575" y="566738"/>
            <a:ext cx="7980363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/>
              <a:t>Deve esserci COINCIDENZA tra l’accumulo di mRNA del </a:t>
            </a:r>
          </a:p>
          <a:p>
            <a:r>
              <a:rPr lang="it-IT" sz="2400"/>
              <a:t>gene CO e la luce del giorno</a:t>
            </a:r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endParaRPr lang="it-IT" sz="2400"/>
          </a:p>
          <a:p>
            <a:r>
              <a:rPr lang="it-IT" sz="2400">
                <a:solidFill>
                  <a:srgbClr val="FF0000"/>
                </a:solidFill>
              </a:rPr>
              <a:t>In modo da consentire l’accumulo della proteina CO</a:t>
            </a:r>
          </a:p>
        </p:txBody>
      </p:sp>
      <p:sp>
        <p:nvSpPr>
          <p:cNvPr id="56323" name="AutoShape 5"/>
          <p:cNvSpPr>
            <a:spLocks noChangeArrowheads="1"/>
          </p:cNvSpPr>
          <p:nvPr/>
        </p:nvSpPr>
        <p:spPr bwMode="auto">
          <a:xfrm>
            <a:off x="827088" y="2133600"/>
            <a:ext cx="733425" cy="1871663"/>
          </a:xfrm>
          <a:prstGeom prst="curvedRightArrow">
            <a:avLst>
              <a:gd name="adj1" fmla="val 51039"/>
              <a:gd name="adj2" fmla="val 102078"/>
              <a:gd name="adj3" fmla="val 33333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4" descr="fotop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333375"/>
            <a:ext cx="5562600" cy="626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fotop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2163" y="188913"/>
            <a:ext cx="4906962" cy="606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4"/>
          <p:cNvSpPr txBox="1">
            <a:spLocks noChangeArrowheads="1"/>
          </p:cNvSpPr>
          <p:nvPr/>
        </p:nvSpPr>
        <p:spPr bwMode="auto">
          <a:xfrm>
            <a:off x="395288" y="1484313"/>
            <a:ext cx="8096250" cy="2835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CO</a:t>
            </a:r>
            <a:r>
              <a:rPr lang="it-IT"/>
              <a:t> è un attivatore trascrizionale: contiene un motivo CCT e 2 motivi di</a:t>
            </a:r>
          </a:p>
          <a:p>
            <a:endParaRPr lang="it-IT"/>
          </a:p>
          <a:p>
            <a:r>
              <a:rPr lang="it-IT"/>
              <a:t> tipo zinc finger B box per le interazioni proteina/proteina.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CO attiva  in maniera luce dipendente la trascrizione del gene </a:t>
            </a:r>
          </a:p>
          <a:p>
            <a:endParaRPr lang="it-IT"/>
          </a:p>
          <a:p>
            <a:r>
              <a:rPr lang="it-IT">
                <a:solidFill>
                  <a:srgbClr val="FF0000"/>
                </a:solidFill>
              </a:rPr>
              <a:t>FLOWERING LOCUS T (FT),</a:t>
            </a:r>
            <a:r>
              <a:rPr lang="it-IT"/>
              <a:t> il quale promuove la fioritura</a:t>
            </a:r>
          </a:p>
          <a:p>
            <a:endParaRPr lang="it-IT"/>
          </a:p>
        </p:txBody>
      </p:sp>
      <p:sp>
        <p:nvSpPr>
          <p:cNvPr id="59395" name="Text Box 6"/>
          <p:cNvSpPr txBox="1">
            <a:spLocks noChangeArrowheads="1"/>
          </p:cNvSpPr>
          <p:nvPr/>
        </p:nvSpPr>
        <p:spPr bwMode="auto">
          <a:xfrm>
            <a:off x="950913" y="5583238"/>
            <a:ext cx="360997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FT è un gene integratore (FPI)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OSCILL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341438"/>
            <a:ext cx="7993063" cy="484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Text Box 5"/>
          <p:cNvSpPr txBox="1">
            <a:spLocks noChangeArrowheads="1"/>
          </p:cNvSpPr>
          <p:nvPr/>
        </p:nvSpPr>
        <p:spPr bwMode="auto">
          <a:xfrm>
            <a:off x="447675" y="280988"/>
            <a:ext cx="443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Fioritura di Arabidopsis in condizioni di LD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4"/>
          <p:cNvSpPr txBox="1">
            <a:spLocks noChangeArrowheads="1"/>
          </p:cNvSpPr>
          <p:nvPr/>
        </p:nvSpPr>
        <p:spPr bwMode="auto">
          <a:xfrm>
            <a:off x="179388" y="333375"/>
            <a:ext cx="8756650" cy="631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>
                <a:solidFill>
                  <a:srgbClr val="FF0000"/>
                </a:solidFill>
              </a:rPr>
              <a:t>Come viene generato il  ritmo giornaliero  dei livelli di  trascrizione di CO? </a:t>
            </a:r>
          </a:p>
          <a:p>
            <a:endParaRPr lang="it-IT" sz="1800">
              <a:solidFill>
                <a:srgbClr val="FF0000"/>
              </a:solidFill>
            </a:endParaRPr>
          </a:p>
          <a:p>
            <a:r>
              <a:rPr lang="it-IT" sz="1800"/>
              <a:t>Da un mutante a fioritura ritardata in LD  identificato il gene</a:t>
            </a:r>
          </a:p>
          <a:p>
            <a:endParaRPr lang="it-IT" sz="1800"/>
          </a:p>
          <a:p>
            <a:endParaRPr lang="it-IT" sz="1800"/>
          </a:p>
          <a:p>
            <a:r>
              <a:rPr lang="it-IT" sz="2400">
                <a:solidFill>
                  <a:srgbClr val="FF0000"/>
                </a:solidFill>
              </a:rPr>
              <a:t>FLAVIN BINDING, KELCH REPEAT, F-BOX   (FKF1)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2400"/>
              <a:t>FKF1 </a:t>
            </a:r>
          </a:p>
          <a:p>
            <a:endParaRPr lang="it-IT" sz="2400"/>
          </a:p>
          <a:p>
            <a:pPr>
              <a:buFont typeface="Wingdings" pitchFamily="2" charset="2"/>
              <a:buChar char="Ø"/>
            </a:pPr>
            <a:r>
              <a:rPr lang="it-IT" sz="1800"/>
              <a:t>contiene un dominio di fotorecezione simile a quello della fototropina</a:t>
            </a:r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1800"/>
              <a:t>mostra un ritmo diurno di espressione con picco alla fine del giorno </a:t>
            </a:r>
          </a:p>
          <a:p>
            <a:endParaRPr lang="it-IT" sz="1800"/>
          </a:p>
          <a:p>
            <a:pPr>
              <a:buFont typeface="Wingdings" pitchFamily="2" charset="2"/>
              <a:buChar char="Ø"/>
            </a:pPr>
            <a:r>
              <a:rPr lang="it-IT" sz="1800"/>
              <a:t>contiene un motivo F-box</a:t>
            </a:r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r>
              <a:rPr lang="it-IT" sz="1800">
                <a:solidFill>
                  <a:srgbClr val="FF0000"/>
                </a:solidFill>
              </a:rPr>
              <a:t>FKF1 potrebbe agire  come un fotorecettore in grado di attivare la trascrizione di CO </a:t>
            </a:r>
          </a:p>
          <a:p>
            <a:r>
              <a:rPr lang="it-IT" sz="1800">
                <a:solidFill>
                  <a:srgbClr val="FF0000"/>
                </a:solidFill>
              </a:rPr>
              <a:t>mediando la degradazione di un repressore </a:t>
            </a:r>
          </a:p>
          <a:p>
            <a:endParaRPr lang="it-IT"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4"/>
          <p:cNvSpPr txBox="1">
            <a:spLocks noChangeArrowheads="1"/>
          </p:cNvSpPr>
          <p:nvPr/>
        </p:nvSpPr>
        <p:spPr bwMode="auto">
          <a:xfrm>
            <a:off x="303213" y="398463"/>
            <a:ext cx="8267700" cy="710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Come viene generato il ritmo giornaliero dei livelli della proteina CO?</a:t>
            </a: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endParaRPr lang="it-IT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it-IT"/>
              <a:t>PhyB promuove la riduzione dei livelli di CO al mattino</a:t>
            </a:r>
          </a:p>
          <a:p>
            <a:pPr>
              <a:buFont typeface="Wingdings" pitchFamily="2" charset="2"/>
              <a:buChar char="Ø"/>
            </a:pPr>
            <a:endParaRPr lang="it-IT"/>
          </a:p>
          <a:p>
            <a:pPr>
              <a:buFont typeface="Wingdings" pitchFamily="2" charset="2"/>
              <a:buChar char="Ø"/>
            </a:pPr>
            <a:endParaRPr lang="it-IT"/>
          </a:p>
          <a:p>
            <a:pPr>
              <a:buFont typeface="Wingdings" pitchFamily="2" charset="2"/>
              <a:buChar char="Ø"/>
            </a:pPr>
            <a:r>
              <a:rPr lang="it-IT"/>
              <a:t>PhyA e criptocromi stabilizzano la proteina CO alla fine del giorno</a:t>
            </a:r>
          </a:p>
          <a:p>
            <a:pPr>
              <a:buFont typeface="Wingdings" pitchFamily="2" charset="2"/>
              <a:buChar char="Ø"/>
            </a:pPr>
            <a:endParaRPr lang="it-IT"/>
          </a:p>
          <a:p>
            <a:pPr>
              <a:buFont typeface="Wingdings" pitchFamily="2" charset="2"/>
              <a:buChar char="Ø"/>
            </a:pPr>
            <a:endParaRPr lang="it-IT"/>
          </a:p>
          <a:p>
            <a:pPr>
              <a:buFont typeface="Wingdings" pitchFamily="2" charset="2"/>
              <a:buChar char="Ø"/>
            </a:pPr>
            <a:r>
              <a:rPr lang="it-IT"/>
              <a:t>PhyA e criptocromi stabilizzano CO in risposta alla luce rosso lontano </a:t>
            </a:r>
          </a:p>
          <a:p>
            <a:r>
              <a:rPr lang="it-IT"/>
              <a:t>o blu continua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/>
              <a:t>Durante la notte CO è degradato secondo un meccanismo indipendente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  <a:p>
            <a:endParaRPr lang="it-IT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 descr="c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765175"/>
            <a:ext cx="8523288" cy="317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Text Box 5"/>
          <p:cNvSpPr txBox="1">
            <a:spLocks noChangeArrowheads="1"/>
          </p:cNvSpPr>
          <p:nvPr/>
        </p:nvSpPr>
        <p:spPr bwMode="auto">
          <a:xfrm>
            <a:off x="179388" y="4149725"/>
            <a:ext cx="8108950" cy="25638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CDF1 è un repressore di CO presente al mattino</a:t>
            </a:r>
          </a:p>
          <a:p>
            <a:endParaRPr lang="it-IT" sz="1800"/>
          </a:p>
          <a:p>
            <a:endParaRPr lang="it-IT" sz="1800"/>
          </a:p>
          <a:p>
            <a:r>
              <a:rPr lang="it-IT" sz="1800"/>
              <a:t>Il ritmo circadiano e la luce determinano la formazione del complesso FKF1/GI</a:t>
            </a:r>
          </a:p>
          <a:p>
            <a:r>
              <a:rPr lang="it-IT" sz="1800"/>
              <a:t>nel tardo pomeriggio che degrada CDF1</a:t>
            </a:r>
          </a:p>
          <a:p>
            <a:endParaRPr lang="it-IT" sz="1800"/>
          </a:p>
          <a:p>
            <a:r>
              <a:rPr lang="it-IT" sz="1800"/>
              <a:t>La luce blu e rosso lontano stabilizzano CO tramite CRY e PHYA</a:t>
            </a:r>
          </a:p>
          <a:p>
            <a:endParaRPr lang="it-IT" sz="1800"/>
          </a:p>
          <a:p>
            <a:r>
              <a:rPr lang="it-IT" sz="1800"/>
              <a:t>PHYB destabilizza CO al mattino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4"/>
          <p:cNvSpPr txBox="1">
            <a:spLocks noChangeArrowheads="1"/>
          </p:cNvSpPr>
          <p:nvPr/>
        </p:nvSpPr>
        <p:spPr bwMode="auto">
          <a:xfrm>
            <a:off x="376238" y="201613"/>
            <a:ext cx="41719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600"/>
              <a:t>e nelle brevidiurne?</a:t>
            </a:r>
          </a:p>
        </p:txBody>
      </p:sp>
      <p:sp>
        <p:nvSpPr>
          <p:cNvPr id="64515" name="Text Box 5"/>
          <p:cNvSpPr txBox="1">
            <a:spLocks noChangeArrowheads="1"/>
          </p:cNvSpPr>
          <p:nvPr/>
        </p:nvSpPr>
        <p:spPr bwMode="auto">
          <a:xfrm>
            <a:off x="3995738" y="3213100"/>
            <a:ext cx="130175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600"/>
              <a:t>RISO</a:t>
            </a:r>
          </a:p>
        </p:txBody>
      </p:sp>
      <p:sp>
        <p:nvSpPr>
          <p:cNvPr id="64516" name="AutoShape 6"/>
          <p:cNvSpPr>
            <a:spLocks noChangeArrowheads="1"/>
          </p:cNvSpPr>
          <p:nvPr/>
        </p:nvSpPr>
        <p:spPr bwMode="auto">
          <a:xfrm>
            <a:off x="1258888" y="2349500"/>
            <a:ext cx="733425" cy="1214438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4"/>
          <p:cNvSpPr txBox="1">
            <a:spLocks noChangeArrowheads="1"/>
          </p:cNvSpPr>
          <p:nvPr/>
        </p:nvSpPr>
        <p:spPr bwMode="auto">
          <a:xfrm>
            <a:off x="179388" y="1052513"/>
            <a:ext cx="87503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Piante transgeniche di riso overesprimenti Hd3a esibiscono fioritura precoce</a:t>
            </a:r>
          </a:p>
        </p:txBody>
      </p:sp>
      <p:sp>
        <p:nvSpPr>
          <p:cNvPr id="65539" name="Text Box 5"/>
          <p:cNvSpPr txBox="1">
            <a:spLocks noChangeArrowheads="1"/>
          </p:cNvSpPr>
          <p:nvPr/>
        </p:nvSpPr>
        <p:spPr bwMode="auto">
          <a:xfrm>
            <a:off x="250825" y="1989138"/>
            <a:ext cx="8609013" cy="13112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H3da promotore della fioritura analogo funzionalmente  a FT in arabidopsis</a:t>
            </a:r>
          </a:p>
          <a:p>
            <a:endParaRPr lang="it-IT"/>
          </a:p>
          <a:p>
            <a:endParaRPr lang="it-IT"/>
          </a:p>
          <a:p>
            <a:endParaRPr lang="it-IT"/>
          </a:p>
        </p:txBody>
      </p:sp>
      <p:sp>
        <p:nvSpPr>
          <p:cNvPr id="65540" name="Text Box 6"/>
          <p:cNvSpPr txBox="1">
            <a:spLocks noChangeArrowheads="1"/>
          </p:cNvSpPr>
          <p:nvPr/>
        </p:nvSpPr>
        <p:spPr bwMode="auto">
          <a:xfrm>
            <a:off x="250825" y="3213100"/>
            <a:ext cx="38703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>
                <a:solidFill>
                  <a:srgbClr val="FF0000"/>
                </a:solidFill>
              </a:rPr>
              <a:t>H3da indotto da condizioni di SD</a:t>
            </a:r>
          </a:p>
        </p:txBody>
      </p:sp>
      <p:sp>
        <p:nvSpPr>
          <p:cNvPr id="65541" name="Text Box 7"/>
          <p:cNvSpPr txBox="1">
            <a:spLocks noChangeArrowheads="1"/>
          </p:cNvSpPr>
          <p:nvPr/>
        </p:nvSpPr>
        <p:spPr bwMode="auto">
          <a:xfrm>
            <a:off x="250825" y="4221163"/>
            <a:ext cx="6456363" cy="1631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La regolazione fotoperiodica di Hd3a è mediata da Hd1</a:t>
            </a:r>
          </a:p>
          <a:p>
            <a:endParaRPr lang="it-IT"/>
          </a:p>
          <a:p>
            <a:endParaRPr lang="it-IT"/>
          </a:p>
          <a:p>
            <a:endParaRPr lang="it-IT"/>
          </a:p>
          <a:p>
            <a:r>
              <a:rPr lang="it-IT"/>
              <a:t>Hd= Heading date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OSCILL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765175"/>
            <a:ext cx="8066088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Text Box 5"/>
          <p:cNvSpPr txBox="1">
            <a:spLocks noChangeArrowheads="1"/>
          </p:cNvSpPr>
          <p:nvPr/>
        </p:nvSpPr>
        <p:spPr bwMode="auto">
          <a:xfrm>
            <a:off x="8440738" y="2198688"/>
            <a:ext cx="1841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66564" name="CasellaDiTesto 3"/>
          <p:cNvSpPr txBox="1">
            <a:spLocks noChangeArrowheads="1"/>
          </p:cNvSpPr>
          <p:nvPr/>
        </p:nvSpPr>
        <p:spPr bwMode="auto">
          <a:xfrm>
            <a:off x="1357313" y="214313"/>
            <a:ext cx="70008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HD1 è un ortologo di CONSTANS ma è un inibitore della fioritura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684213" y="307975"/>
            <a:ext cx="69278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Il segnale fotoperiodico è percepito nelle foglie e trasmesso </a:t>
            </a:r>
          </a:p>
          <a:p>
            <a:r>
              <a:rPr lang="it-IT"/>
              <a:t>all’apice meristematico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2555875" y="1531938"/>
            <a:ext cx="3598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b="1">
                <a:solidFill>
                  <a:srgbClr val="FF0000"/>
                </a:solidFill>
              </a:rPr>
              <a:t>IPOTESI DEL “FLORIGENO”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349250" y="2489200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it-IT"/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>
            <a:off x="827088" y="1773238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67590" name="Line 6"/>
          <p:cNvSpPr>
            <a:spLocks noChangeShapeType="1"/>
          </p:cNvSpPr>
          <p:nvPr/>
        </p:nvSpPr>
        <p:spPr bwMode="auto">
          <a:xfrm>
            <a:off x="827088" y="1773238"/>
            <a:ext cx="1152525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pic>
        <p:nvPicPr>
          <p:cNvPr id="67591" name="Picture 8" descr="OSCILL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2060575"/>
            <a:ext cx="6119813" cy="448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ChangeArrowheads="1"/>
          </p:cNvSpPr>
          <p:nvPr/>
        </p:nvSpPr>
        <p:spPr bwMode="auto">
          <a:xfrm>
            <a:off x="250825" y="333375"/>
            <a:ext cx="8208963" cy="573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/>
              <a:t>CO</a:t>
            </a:r>
            <a:r>
              <a:rPr lang="it-IT"/>
              <a:t> è espresso nel sistema vascolare delle foglie (cellule compagne del floema) e induce l’espressione di </a:t>
            </a:r>
            <a:r>
              <a:rPr lang="it-IT" i="1"/>
              <a:t>FT </a:t>
            </a:r>
            <a:r>
              <a:rPr lang="it-IT"/>
              <a:t>nello stesso tessuto</a:t>
            </a:r>
          </a:p>
          <a:p>
            <a:endParaRPr lang="it-IT"/>
          </a:p>
          <a:p>
            <a:endParaRPr lang="it-IT"/>
          </a:p>
          <a:p>
            <a:r>
              <a:rPr lang="it-IT" i="1"/>
              <a:t>CO</a:t>
            </a:r>
            <a:r>
              <a:rPr lang="it-IT"/>
              <a:t> promuove fioritura se espresso nelle foglie ma non se espresso nel SAM</a:t>
            </a:r>
          </a:p>
          <a:p>
            <a:endParaRPr lang="it-IT"/>
          </a:p>
          <a:p>
            <a:r>
              <a:rPr lang="it-IT" i="1"/>
              <a:t>FT</a:t>
            </a:r>
            <a:r>
              <a:rPr lang="it-IT"/>
              <a:t> promuove fioritura sia se espresso nelle foglie che nel SAM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Ciò potrebbe indicare che il florigeno si genera a valle di </a:t>
            </a:r>
            <a:r>
              <a:rPr lang="it-IT" i="1"/>
              <a:t>CO</a:t>
            </a:r>
          </a:p>
          <a:p>
            <a:endParaRPr lang="it-IT" i="1"/>
          </a:p>
          <a:p>
            <a:endParaRPr lang="it-IT" i="1"/>
          </a:p>
          <a:p>
            <a:endParaRPr lang="it-IT" sz="1800" i="1"/>
          </a:p>
          <a:p>
            <a:endParaRPr lang="it-IT" sz="1800" i="1"/>
          </a:p>
          <a:p>
            <a:endParaRPr lang="it-IT" sz="1800" i="1"/>
          </a:p>
          <a:p>
            <a:endParaRPr lang="it-IT" sz="1800" i="1"/>
          </a:p>
          <a:p>
            <a:endParaRPr lang="it-IT" sz="1800" i="1"/>
          </a:p>
          <a:p>
            <a:r>
              <a:rPr lang="it-IT" sz="1800" i="1"/>
              <a:t>           </a:t>
            </a:r>
            <a:r>
              <a:rPr lang="it-IT" i="1"/>
              <a:t>FT  </a:t>
            </a:r>
            <a:r>
              <a:rPr lang="it-IT"/>
              <a:t>  florigeno esso stesso o determina la sintesi del florigeno</a:t>
            </a:r>
          </a:p>
        </p:txBody>
      </p:sp>
      <p:sp>
        <p:nvSpPr>
          <p:cNvPr id="68611" name="AutoShape 5"/>
          <p:cNvSpPr>
            <a:spLocks noChangeArrowheads="1"/>
          </p:cNvSpPr>
          <p:nvPr/>
        </p:nvSpPr>
        <p:spPr bwMode="auto">
          <a:xfrm>
            <a:off x="3563938" y="4292600"/>
            <a:ext cx="6477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 sz="180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0" y="-6350"/>
            <a:ext cx="887095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 i="1">
                <a:solidFill>
                  <a:srgbClr val="FF0000"/>
                </a:solidFill>
              </a:rPr>
              <a:t>FLOWERING LOCUS T (FT)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1800"/>
              <a:t>Mutante </a:t>
            </a:r>
            <a:r>
              <a:rPr lang="it-IT" sz="1800" i="1"/>
              <a:t>ft</a:t>
            </a:r>
            <a:r>
              <a:rPr lang="it-IT" sz="1800"/>
              <a:t> ritarda la fioritura in LD mentre è poco influenzato in SD</a:t>
            </a:r>
          </a:p>
          <a:p>
            <a:endParaRPr lang="it-IT" sz="1800"/>
          </a:p>
          <a:p>
            <a:r>
              <a:rPr lang="it-IT" sz="1800"/>
              <a:t>                          </a:t>
            </a:r>
            <a:r>
              <a:rPr lang="it-IT" sz="1800" b="1" i="1"/>
              <a:t>FT</a:t>
            </a:r>
            <a:r>
              <a:rPr lang="it-IT" sz="1800" b="1"/>
              <a:t> regola la via fotoperiodica </a:t>
            </a:r>
          </a:p>
          <a:p>
            <a:endParaRPr lang="it-IT" sz="1800" b="1"/>
          </a:p>
          <a:p>
            <a:r>
              <a:rPr lang="it-IT" sz="1800"/>
              <a:t>La mutazione </a:t>
            </a:r>
            <a:r>
              <a:rPr lang="it-IT" sz="1800" i="1"/>
              <a:t>ft </a:t>
            </a:r>
            <a:r>
              <a:rPr lang="it-IT" sz="1800"/>
              <a:t>rafforza il fenotipo </a:t>
            </a:r>
            <a:r>
              <a:rPr lang="it-IT" sz="1800" i="1"/>
              <a:t>lfy</a:t>
            </a:r>
            <a:r>
              <a:rPr lang="it-IT" sz="1800"/>
              <a:t> e sopprime la fioritura precoce del </a:t>
            </a:r>
          </a:p>
          <a:p>
            <a:r>
              <a:rPr lang="it-IT" sz="1800"/>
              <a:t>fenotipo 35S::LFY  indicando che i due geni sono su due ramificazioni della via </a:t>
            </a:r>
          </a:p>
          <a:p>
            <a:r>
              <a:rPr lang="it-IT" sz="1800"/>
              <a:t>fotoperiodica</a:t>
            </a:r>
          </a:p>
          <a:p>
            <a:endParaRPr lang="it-IT" sz="1800"/>
          </a:p>
          <a:p>
            <a:r>
              <a:rPr lang="it-IT" sz="1800" i="1"/>
              <a:t>FT</a:t>
            </a:r>
            <a:r>
              <a:rPr lang="it-IT" sz="1800"/>
              <a:t> mRNA aumenta durante la crescita vegetativa in LD e raggiunge il </a:t>
            </a:r>
          </a:p>
          <a:p>
            <a:r>
              <a:rPr lang="it-IT" sz="1800"/>
              <a:t>massimo appena prima della transizione fiorale</a:t>
            </a:r>
          </a:p>
          <a:p>
            <a:endParaRPr lang="it-IT" sz="1800"/>
          </a:p>
          <a:p>
            <a:r>
              <a:rPr lang="it-IT" sz="1800"/>
              <a:t>Espressione di FT costitutiva accelera la fioritura sia in LD che SD. </a:t>
            </a:r>
          </a:p>
          <a:p>
            <a:r>
              <a:rPr lang="it-IT" sz="1800"/>
              <a:t>effetto additivo con espressione costitutiva di </a:t>
            </a:r>
            <a:r>
              <a:rPr lang="it-IT" sz="1800" i="1"/>
              <a:t>LFY</a:t>
            </a:r>
          </a:p>
          <a:p>
            <a:endParaRPr lang="it-IT" sz="1800" i="1"/>
          </a:p>
          <a:p>
            <a:r>
              <a:rPr lang="it-IT" sz="1800" i="1"/>
              <a:t>FT::GUS</a:t>
            </a:r>
            <a:r>
              <a:rPr lang="it-IT" sz="1800"/>
              <a:t>  espressione primaria nel floema di foglie e radici</a:t>
            </a:r>
          </a:p>
          <a:p>
            <a:endParaRPr lang="it-IT" sz="1800"/>
          </a:p>
          <a:p>
            <a:r>
              <a:rPr lang="it-IT" sz="1800" i="1"/>
              <a:t>FT</a:t>
            </a:r>
            <a:r>
              <a:rPr lang="it-IT" sz="1800"/>
              <a:t> codifica per una proteina omologa alle  Phosphatidylethanolamine binding proteins</a:t>
            </a:r>
          </a:p>
          <a:p>
            <a:r>
              <a:rPr lang="it-IT" sz="1800"/>
              <a:t>(PEBP) e alle  Raf kinase inhibitor protein (RKIP) animali</a:t>
            </a:r>
          </a:p>
          <a:p>
            <a:endParaRPr lang="it-IT" sz="1800"/>
          </a:p>
          <a:p>
            <a:endParaRPr lang="it-IT" sz="1800"/>
          </a:p>
          <a:p>
            <a:endParaRPr lang="it-IT" sz="1800"/>
          </a:p>
          <a:p>
            <a:endParaRPr lang="it-IT" sz="1800"/>
          </a:p>
        </p:txBody>
      </p:sp>
      <p:sp>
        <p:nvSpPr>
          <p:cNvPr id="69635" name="Line 3"/>
          <p:cNvSpPr>
            <a:spLocks noChangeShapeType="1"/>
          </p:cNvSpPr>
          <p:nvPr/>
        </p:nvSpPr>
        <p:spPr bwMode="auto">
          <a:xfrm>
            <a:off x="323850" y="1412875"/>
            <a:ext cx="9906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4"/>
          <p:cNvSpPr txBox="1">
            <a:spLocks noChangeArrowheads="1"/>
          </p:cNvSpPr>
          <p:nvPr/>
        </p:nvSpPr>
        <p:spPr bwMode="auto">
          <a:xfrm>
            <a:off x="376238" y="566738"/>
            <a:ext cx="771525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400">
                <a:solidFill>
                  <a:srgbClr val="FF0000"/>
                </a:solidFill>
              </a:rPr>
              <a:t>FT mRNA  può migrare dalle foglie al SAM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2400">
                <a:solidFill>
                  <a:srgbClr val="FF0000"/>
                </a:solidFill>
              </a:rPr>
              <a:t>anche la proteina</a:t>
            </a:r>
          </a:p>
          <a:p>
            <a:endParaRPr lang="it-IT" sz="2400">
              <a:solidFill>
                <a:srgbClr val="FF0000"/>
              </a:solidFill>
            </a:endParaRPr>
          </a:p>
          <a:p>
            <a:r>
              <a:rPr lang="it-IT" sz="1800"/>
              <a:t>Piante transgeniche HSp::FT</a:t>
            </a:r>
          </a:p>
          <a:p>
            <a:endParaRPr lang="it-IT" sz="1800"/>
          </a:p>
          <a:p>
            <a:r>
              <a:rPr lang="it-IT" sz="1800"/>
              <a:t>dopo heat shock su singola foglia: mRNA FT traslocato dalla foglia al SAM</a:t>
            </a:r>
          </a:p>
          <a:p>
            <a:endParaRPr lang="it-IT" sz="1800"/>
          </a:p>
          <a:p>
            <a:r>
              <a:rPr lang="it-IT" sz="1800"/>
              <a:t>dove viene espressa la proteina FT</a:t>
            </a:r>
          </a:p>
          <a:p>
            <a:endParaRPr lang="it-IT" sz="1800"/>
          </a:p>
          <a:p>
            <a:r>
              <a:rPr lang="it-IT" sz="1800" b="1"/>
              <a:t>FT si lega al fattore di trascrizione </a:t>
            </a:r>
            <a:r>
              <a:rPr lang="it-IT" sz="1800" b="1">
                <a:solidFill>
                  <a:srgbClr val="FF0000"/>
                </a:solidFill>
              </a:rPr>
              <a:t>FD</a:t>
            </a:r>
            <a:r>
              <a:rPr lang="it-IT" sz="1800" b="1"/>
              <a:t> ( bZIP) espresso nel SAM</a:t>
            </a:r>
            <a:endParaRPr lang="it-IT" sz="1800" b="1">
              <a:solidFill>
                <a:srgbClr val="FF0000"/>
              </a:solidFill>
            </a:endParaRPr>
          </a:p>
          <a:p>
            <a:endParaRPr lang="it-IT" sz="1800" b="1"/>
          </a:p>
        </p:txBody>
      </p:sp>
      <p:sp>
        <p:nvSpPr>
          <p:cNvPr id="70659" name="Text Box 5"/>
          <p:cNvSpPr txBox="1">
            <a:spLocks noChangeArrowheads="1"/>
          </p:cNvSpPr>
          <p:nvPr/>
        </p:nvSpPr>
        <p:spPr bwMode="auto">
          <a:xfrm>
            <a:off x="1403350" y="4437063"/>
            <a:ext cx="75120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Il complesso FT/FD attiva la trascrizione dei geni </a:t>
            </a:r>
            <a:r>
              <a:rPr lang="it-IT" sz="1800">
                <a:solidFill>
                  <a:srgbClr val="FF0000"/>
                </a:solidFill>
              </a:rPr>
              <a:t>APETALA1 (AP1)</a:t>
            </a:r>
          </a:p>
          <a:p>
            <a:r>
              <a:rPr lang="it-IT" sz="1800">
                <a:solidFill>
                  <a:srgbClr val="FF0000"/>
                </a:solidFill>
              </a:rPr>
              <a:t>                                                                               FRUITFUL (FUL)</a:t>
            </a:r>
          </a:p>
          <a:p>
            <a:r>
              <a:rPr lang="it-IT" sz="1800">
                <a:solidFill>
                  <a:srgbClr val="FF0000"/>
                </a:solidFill>
              </a:rPr>
              <a:t>                                                                               CAULIFLOWER (CAL)</a:t>
            </a:r>
          </a:p>
          <a:p>
            <a:r>
              <a:rPr lang="it-IT" sz="1800">
                <a:solidFill>
                  <a:srgbClr val="FF0000"/>
                </a:solidFill>
              </a:rPr>
              <a:t>                                                                                 </a:t>
            </a:r>
          </a:p>
        </p:txBody>
      </p:sp>
      <p:sp>
        <p:nvSpPr>
          <p:cNvPr id="70660" name="Text Box 6"/>
          <p:cNvSpPr txBox="1">
            <a:spLocks noChangeArrowheads="1"/>
          </p:cNvSpPr>
          <p:nvPr/>
        </p:nvSpPr>
        <p:spPr bwMode="auto">
          <a:xfrm>
            <a:off x="592138" y="6329363"/>
            <a:ext cx="4832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AP1 è un gene di identità meristematica </a:t>
            </a:r>
            <a:r>
              <a:rPr lang="it-IT" sz="1800">
                <a:solidFill>
                  <a:srgbClr val="FF0000"/>
                </a:solidFill>
              </a:rPr>
              <a:t>(FMI)</a:t>
            </a:r>
          </a:p>
        </p:txBody>
      </p:sp>
      <p:sp>
        <p:nvSpPr>
          <p:cNvPr id="70661" name="AutoShape 7"/>
          <p:cNvSpPr>
            <a:spLocks noChangeArrowheads="1"/>
          </p:cNvSpPr>
          <p:nvPr/>
        </p:nvSpPr>
        <p:spPr bwMode="auto">
          <a:xfrm>
            <a:off x="250825" y="4437063"/>
            <a:ext cx="733425" cy="647700"/>
          </a:xfrm>
          <a:prstGeom prst="curvedRightArrow">
            <a:avLst>
              <a:gd name="adj1" fmla="val 20000"/>
              <a:gd name="adj2" fmla="val 40000"/>
              <a:gd name="adj3" fmla="val 37745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70662" name="Text Box 8"/>
          <p:cNvSpPr txBox="1">
            <a:spLocks noChangeArrowheads="1"/>
          </p:cNvSpPr>
          <p:nvPr/>
        </p:nvSpPr>
        <p:spPr bwMode="auto">
          <a:xfrm>
            <a:off x="611188" y="5876925"/>
            <a:ext cx="539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800"/>
              <a:t>FT è un gene Integratore dei Pathways Fiorali </a:t>
            </a:r>
            <a:r>
              <a:rPr lang="it-IT" sz="1800">
                <a:solidFill>
                  <a:srgbClr val="FF0000"/>
                </a:solidFill>
              </a:rPr>
              <a:t>(FPI)</a:t>
            </a:r>
          </a:p>
        </p:txBody>
      </p:sp>
      <p:sp>
        <p:nvSpPr>
          <p:cNvPr id="70663" name="Rectangle 9"/>
          <p:cNvSpPr>
            <a:spLocks noChangeArrowheads="1"/>
          </p:cNvSpPr>
          <p:nvPr/>
        </p:nvSpPr>
        <p:spPr bwMode="auto">
          <a:xfrm>
            <a:off x="611188" y="5661025"/>
            <a:ext cx="5473700" cy="1081088"/>
          </a:xfrm>
          <a:prstGeom prst="rect">
            <a:avLst/>
          </a:prstGeom>
          <a:solidFill>
            <a:srgbClr val="3366FF">
              <a:alpha val="0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 descr="OSCILL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04813"/>
            <a:ext cx="7200900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Line 5"/>
          <p:cNvSpPr>
            <a:spLocks noChangeShapeType="1"/>
          </p:cNvSpPr>
          <p:nvPr/>
        </p:nvSpPr>
        <p:spPr bwMode="auto">
          <a:xfrm>
            <a:off x="5435600" y="404813"/>
            <a:ext cx="1152525" cy="7921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71684" name="Text Box 6"/>
          <p:cNvSpPr txBox="1">
            <a:spLocks noChangeArrowheads="1"/>
          </p:cNvSpPr>
          <p:nvPr/>
        </p:nvSpPr>
        <p:spPr bwMode="auto">
          <a:xfrm>
            <a:off x="5272088" y="138113"/>
            <a:ext cx="17557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200"/>
              <a:t>(TWIN SISTER OF FT)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 descr="fotop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549275"/>
            <a:ext cx="698500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CasellaDiTesto 2"/>
          <p:cNvSpPr txBox="1">
            <a:spLocks noChangeArrowheads="1"/>
          </p:cNvSpPr>
          <p:nvPr/>
        </p:nvSpPr>
        <p:spPr bwMode="auto">
          <a:xfrm>
            <a:off x="5000625" y="214313"/>
            <a:ext cx="32861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/>
              <a:t>Nel MI FT e FD inducono SOC1</a:t>
            </a:r>
          </a:p>
          <a:p>
            <a:r>
              <a:rPr lang="it-IT" sz="1600"/>
              <a:t>Nel MF inducono in maniera diretta  AP1 che reprime SOC1</a:t>
            </a:r>
          </a:p>
          <a:p>
            <a:endParaRPr lang="it-IT" sz="1600"/>
          </a:p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OSCILL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08238" y="100013"/>
            <a:ext cx="4327525" cy="665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Text Box 3"/>
          <p:cNvSpPr txBox="1">
            <a:spLocks noChangeArrowheads="1"/>
          </p:cNvSpPr>
          <p:nvPr/>
        </p:nvSpPr>
        <p:spPr bwMode="auto">
          <a:xfrm>
            <a:off x="6084888" y="284163"/>
            <a:ext cx="26543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1600"/>
              <a:t>Pathways per l’induzione </a:t>
            </a:r>
          </a:p>
          <a:p>
            <a:r>
              <a:rPr lang="it-IT" sz="1600"/>
              <a:t>della fioritura in arabidopsis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2418</Words>
  <Application>Microsoft Office PowerPoint</Application>
  <PresentationFormat>Presentazione su schermo (4:3)</PresentationFormat>
  <Paragraphs>612</Paragraphs>
  <Slides>71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71</vt:i4>
      </vt:variant>
    </vt:vector>
  </HeadingPairs>
  <TitlesOfParts>
    <vt:vector size="72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  <vt:lpstr>Diapositiva 54</vt:lpstr>
      <vt:lpstr>Diapositiva 55</vt:lpstr>
      <vt:lpstr>Diapositiva 56</vt:lpstr>
      <vt:lpstr>Diapositiva 57</vt:lpstr>
      <vt:lpstr>Diapositiva 58</vt:lpstr>
      <vt:lpstr>Diapositiva 59</vt:lpstr>
      <vt:lpstr>Diapositiva 60</vt:lpstr>
      <vt:lpstr>Diapositiva 61</vt:lpstr>
      <vt:lpstr>Diapositiva 62</vt:lpstr>
      <vt:lpstr>Diapositiva 63</vt:lpstr>
      <vt:lpstr>Diapositiva 64</vt:lpstr>
      <vt:lpstr>Diapositiva 65</vt:lpstr>
      <vt:lpstr>Diapositiva 66</vt:lpstr>
      <vt:lpstr>Diapositiva 67</vt:lpstr>
      <vt:lpstr>Diapositiva 68</vt:lpstr>
      <vt:lpstr>Diapositiva 69</vt:lpstr>
      <vt:lpstr>Diapositiva 70</vt:lpstr>
      <vt:lpstr>Diapositiva 71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user</cp:lastModifiedBy>
  <cp:revision>1</cp:revision>
  <dcterms:created xsi:type="dcterms:W3CDTF">2011-01-28T09:20:57Z</dcterms:created>
  <dcterms:modified xsi:type="dcterms:W3CDTF">2011-01-28T09:22:06Z</dcterms:modified>
</cp:coreProperties>
</file>