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15A30-B339-40A9-B52A-945D49F9F155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26583-597C-4E12-989A-31BD7556000B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genesdev.org/content/vol15/issue18/images/large/38945-13f1_C4TT.jpeg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genesdev.org/content/vol15/issue18/images/large/38945-13f2_L4TT.jpeg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genesdev.org/content/vol15/issue18/images/large/38945-13f6_C4TT.jpeg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sites/entrez?Db=pubmed&amp;Cmd=Search&amp;Term=%22Oh%20M%22%5BAuthor%5D&amp;itool=EntrezSystem2.PEntrez.Pubmed.Pubmed_ResultsPanel.Pubmed_DiscoveryPanel.Pubmed_RVAbstractPlus" TargetMode="External"/><Relationship Id="rId2" Type="http://schemas.openxmlformats.org/officeDocument/2006/relationships/hyperlink" Target="http://www.ncbi.nlm.nih.gov/sites/entrez?Db=pubmed&amp;Cmd=Search&amp;Term=%22Lee%20J%22%5BAuthor%5D&amp;itool=EntrezSystem2.PEntrez.Pubmed.Pubmed_ResultsPanel.Pubmed_DiscoveryPanel.Pubmed_RVAbstractPlu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ncbi.nlm.nih.gov/sites/entrez?Db=pubmed&amp;Cmd=Search&amp;Term=%22Lee%20I%22%5BAuthor%5D&amp;itool=EntrezSystem2.PEntrez.Pubmed.Pubmed_ResultsPanel.Pubmed_DiscoveryPanel.Pubmed_RVAbstractPlus" TargetMode="External"/><Relationship Id="rId4" Type="http://schemas.openxmlformats.org/officeDocument/2006/relationships/hyperlink" Target="http://www.ncbi.nlm.nih.gov/sites/entrez?Db=pubmed&amp;Cmd=Search&amp;Term=%22Park%20H%22%5BAuthor%5D&amp;itool=EntrezSystem2.PEntrez.Pubmed.Pubmed_ResultsPanel.Pubmed_DiscoveryPanel.Pubmed_RVAbstractPlus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5" descr="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3"/>
            <a:ext cx="7200900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ext Box 9"/>
          <p:cNvSpPr txBox="1">
            <a:spLocks noChangeArrowheads="1"/>
          </p:cNvSpPr>
          <p:nvPr/>
        </p:nvSpPr>
        <p:spPr bwMode="auto">
          <a:xfrm>
            <a:off x="4067175" y="4676775"/>
            <a:ext cx="534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="1">
                <a:solidFill>
                  <a:srgbClr val="000000"/>
                </a:solidFill>
              </a:rPr>
              <a:t>FMI</a:t>
            </a:r>
          </a:p>
        </p:txBody>
      </p:sp>
      <p:sp>
        <p:nvSpPr>
          <p:cNvPr id="74756" name="Text Box 10"/>
          <p:cNvSpPr txBox="1">
            <a:spLocks noChangeArrowheads="1"/>
          </p:cNvSpPr>
          <p:nvPr/>
        </p:nvSpPr>
        <p:spPr bwMode="auto">
          <a:xfrm>
            <a:off x="5435600" y="4676775"/>
            <a:ext cx="622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 b="1">
                <a:solidFill>
                  <a:srgbClr val="000000"/>
                </a:solidFill>
              </a:rPr>
              <a:t>ABC</a:t>
            </a:r>
          </a:p>
        </p:txBody>
      </p:sp>
      <p:sp>
        <p:nvSpPr>
          <p:cNvPr id="74757" name="Text Box 11"/>
          <p:cNvSpPr txBox="1">
            <a:spLocks noChangeArrowheads="1"/>
          </p:cNvSpPr>
          <p:nvPr/>
        </p:nvSpPr>
        <p:spPr bwMode="auto">
          <a:xfrm>
            <a:off x="2700338" y="3284538"/>
            <a:ext cx="684212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i="1">
                <a:solidFill>
                  <a:srgbClr val="000000"/>
                </a:solidFill>
              </a:rPr>
              <a:t>FT</a:t>
            </a:r>
          </a:p>
          <a:p>
            <a:r>
              <a:rPr lang="it-IT" sz="1200" b="1" i="1">
                <a:solidFill>
                  <a:srgbClr val="000000"/>
                </a:solidFill>
              </a:rPr>
              <a:t>SOC1</a:t>
            </a:r>
          </a:p>
          <a:p>
            <a:r>
              <a:rPr lang="it-IT" sz="1200" b="1" i="1">
                <a:solidFill>
                  <a:srgbClr val="000000"/>
                </a:solidFill>
              </a:rPr>
              <a:t>LEAFY</a:t>
            </a:r>
          </a:p>
        </p:txBody>
      </p:sp>
      <p:sp>
        <p:nvSpPr>
          <p:cNvPr id="74758" name="Text Box 12"/>
          <p:cNvSpPr txBox="1">
            <a:spLocks noChangeArrowheads="1"/>
          </p:cNvSpPr>
          <p:nvPr/>
        </p:nvSpPr>
        <p:spPr bwMode="auto">
          <a:xfrm>
            <a:off x="4119563" y="5178425"/>
            <a:ext cx="684212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 i="1">
                <a:solidFill>
                  <a:srgbClr val="000000"/>
                </a:solidFill>
              </a:rPr>
              <a:t>LEAFY</a:t>
            </a:r>
          </a:p>
          <a:p>
            <a:r>
              <a:rPr lang="it-IT" sz="1200" b="1" i="1">
                <a:solidFill>
                  <a:srgbClr val="000000"/>
                </a:solidFill>
              </a:rPr>
              <a:t>CAL</a:t>
            </a:r>
          </a:p>
          <a:p>
            <a:r>
              <a:rPr lang="it-IT" sz="1200" b="1" i="1">
                <a:solidFill>
                  <a:srgbClr val="000000"/>
                </a:solidFill>
              </a:rPr>
              <a:t>AP1</a:t>
            </a:r>
          </a:p>
        </p:txBody>
      </p:sp>
      <p:sp>
        <p:nvSpPr>
          <p:cNvPr id="74759" name="Rectangle 13"/>
          <p:cNvSpPr>
            <a:spLocks noChangeArrowheads="1"/>
          </p:cNvSpPr>
          <p:nvPr/>
        </p:nvSpPr>
        <p:spPr bwMode="auto">
          <a:xfrm>
            <a:off x="2555875" y="3213100"/>
            <a:ext cx="863600" cy="93662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74760" name="Rectangle 14"/>
          <p:cNvSpPr>
            <a:spLocks noChangeArrowheads="1"/>
          </p:cNvSpPr>
          <p:nvPr/>
        </p:nvSpPr>
        <p:spPr bwMode="auto">
          <a:xfrm>
            <a:off x="4067175" y="5157788"/>
            <a:ext cx="647700" cy="6477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74761" name="Text Box 16"/>
          <p:cNvSpPr txBox="1">
            <a:spLocks noChangeArrowheads="1"/>
          </p:cNvSpPr>
          <p:nvPr/>
        </p:nvSpPr>
        <p:spPr bwMode="auto">
          <a:xfrm>
            <a:off x="5127625" y="3305175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/>
              <a:t>FPI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4"/>
          <p:cNvSpPr txBox="1">
            <a:spLocks noChangeArrowheads="1"/>
          </p:cNvSpPr>
          <p:nvPr/>
        </p:nvSpPr>
        <p:spPr bwMode="auto">
          <a:xfrm>
            <a:off x="539750" y="2708275"/>
            <a:ext cx="8143875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Pathway del SACCAROSIO: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stimola la fioritura mediante un incremento dell’espressione  di LEAFY </a:t>
            </a:r>
          </a:p>
          <a:p>
            <a:r>
              <a:rPr lang="it-IT">
                <a:solidFill>
                  <a:srgbClr val="FF0000"/>
                </a:solidFill>
              </a:rPr>
              <a:t>secondo un meccanismo non noto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</p:txBody>
      </p:sp>
      <p:pic>
        <p:nvPicPr>
          <p:cNvPr id="75779" name="Picture 5" descr="PP243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260350"/>
            <a:ext cx="2881312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4"/>
          <p:cNvSpPr txBox="1">
            <a:spLocks noChangeArrowheads="1"/>
          </p:cNvSpPr>
          <p:nvPr/>
        </p:nvSpPr>
        <p:spPr bwMode="auto">
          <a:xfrm>
            <a:off x="539750" y="333375"/>
            <a:ext cx="27114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Pathway ormonale</a:t>
            </a:r>
          </a:p>
        </p:txBody>
      </p:sp>
      <p:sp>
        <p:nvSpPr>
          <p:cNvPr id="76803" name="Rectangle 5"/>
          <p:cNvSpPr>
            <a:spLocks noChangeArrowheads="1"/>
          </p:cNvSpPr>
          <p:nvPr/>
        </p:nvSpPr>
        <p:spPr bwMode="auto">
          <a:xfrm>
            <a:off x="395288" y="2349500"/>
            <a:ext cx="8748712" cy="146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GA determinano la fioritura precoce in assenza di </a:t>
            </a:r>
          </a:p>
          <a:p>
            <a:r>
              <a:rPr lang="it-IT">
                <a:solidFill>
                  <a:srgbClr val="FF0000"/>
                </a:solidFill>
              </a:rPr>
              <a:t>condizioni fotoperiodiche induttive (giorno corto per Arabidopsis)</a:t>
            </a:r>
          </a:p>
          <a:p>
            <a:endParaRPr lang="it-IT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endParaRPr lang="it-IT">
              <a:solidFill>
                <a:srgbClr val="FF0000"/>
              </a:solidFill>
            </a:endParaRPr>
          </a:p>
        </p:txBody>
      </p:sp>
      <p:pic>
        <p:nvPicPr>
          <p:cNvPr id="76804" name="Picture 6" descr="PP243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063" y="260350"/>
            <a:ext cx="2881312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5" name="Text Box 7"/>
          <p:cNvSpPr txBox="1">
            <a:spLocks noChangeArrowheads="1"/>
          </p:cNvSpPr>
          <p:nvPr/>
        </p:nvSpPr>
        <p:spPr bwMode="auto">
          <a:xfrm>
            <a:off x="539750" y="3644900"/>
            <a:ext cx="8058150" cy="1495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In </a:t>
            </a:r>
            <a:r>
              <a:rPr lang="it-IT" sz="1800"/>
              <a:t>Arabidopsis la fioritura in condizioni non induttive è promossa dalla </a:t>
            </a:r>
          </a:p>
          <a:p>
            <a:r>
              <a:rPr lang="it-IT" sz="1800"/>
              <a:t>somministrazione di GA e ritardata da inibitori biosintetici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Mutanti metabolici di GA hanno alterazioni nella transizione fiorale </a:t>
            </a:r>
            <a:r>
              <a:rPr lang="it-IT" sz="1800" i="1"/>
              <a:t>(ga-1 ga-3</a:t>
            </a:r>
            <a:r>
              <a:rPr lang="it-IT" sz="1800"/>
              <a:t>)</a:t>
            </a:r>
          </a:p>
        </p:txBody>
      </p:sp>
      <p:sp>
        <p:nvSpPr>
          <p:cNvPr id="76806" name="Text Box 8"/>
          <p:cNvSpPr txBox="1">
            <a:spLocks noChangeArrowheads="1"/>
          </p:cNvSpPr>
          <p:nvPr/>
        </p:nvSpPr>
        <p:spPr bwMode="auto">
          <a:xfrm>
            <a:off x="447675" y="5656263"/>
            <a:ext cx="72310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pathway indipendente da quelli fotoperiodico e vernalizzazione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4"/>
          <p:cNvSpPr>
            <a:spLocks noChangeArrowheads="1"/>
          </p:cNvSpPr>
          <p:nvPr/>
        </p:nvSpPr>
        <p:spPr bwMode="auto">
          <a:xfrm>
            <a:off x="1547813" y="4149725"/>
            <a:ext cx="7200900" cy="2011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>
                <a:solidFill>
                  <a:srgbClr val="FF0000"/>
                </a:solidFill>
              </a:rPr>
              <a:t>promozione della espressione   di LEAFY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1800"/>
              <a:t>Trovato un elemento cis- nel promotore di LFY che risponde a GA ma non al fotoperiodo</a:t>
            </a:r>
          </a:p>
          <a:p>
            <a:endParaRPr lang="it-IT" sz="1800">
              <a:solidFill>
                <a:srgbClr val="FF0000"/>
              </a:solidFill>
            </a:endParaRPr>
          </a:p>
        </p:txBody>
      </p:sp>
      <p:sp>
        <p:nvSpPr>
          <p:cNvPr id="77827" name="Text Box 5"/>
          <p:cNvSpPr txBox="1">
            <a:spLocks noChangeArrowheads="1"/>
          </p:cNvSpPr>
          <p:nvPr/>
        </p:nvSpPr>
        <p:spPr bwMode="auto">
          <a:xfrm>
            <a:off x="468313" y="476250"/>
            <a:ext cx="8166100" cy="2225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Implicati i repressori trascrizionali  RGA e GAI </a:t>
            </a:r>
          </a:p>
          <a:p>
            <a:r>
              <a:rPr lang="it-IT"/>
              <a:t> </a:t>
            </a:r>
          </a:p>
          <a:p>
            <a:r>
              <a:rPr lang="it-IT"/>
              <a:t>(fattori GRAS o proteine DELLA)</a:t>
            </a:r>
          </a:p>
          <a:p>
            <a:endParaRPr lang="it-IT"/>
          </a:p>
          <a:p>
            <a:r>
              <a:rPr lang="it-IT"/>
              <a:t>Azione ridondante</a:t>
            </a:r>
          </a:p>
          <a:p>
            <a:endParaRPr lang="it-IT"/>
          </a:p>
          <a:p>
            <a:r>
              <a:rPr lang="it-IT"/>
              <a:t>Mutazioni RGA e GAI sopprimono il difetto di fioritura nei mutanti ga1-3</a:t>
            </a:r>
          </a:p>
        </p:txBody>
      </p:sp>
      <p:sp>
        <p:nvSpPr>
          <p:cNvPr id="77828" name="AutoShape 7"/>
          <p:cNvSpPr>
            <a:spLocks noChangeArrowheads="1"/>
          </p:cNvSpPr>
          <p:nvPr/>
        </p:nvSpPr>
        <p:spPr bwMode="auto">
          <a:xfrm>
            <a:off x="539750" y="3213100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4"/>
          <p:cNvSpPr txBox="1">
            <a:spLocks noChangeArrowheads="1"/>
          </p:cNvSpPr>
          <p:nvPr/>
        </p:nvSpPr>
        <p:spPr bwMode="auto">
          <a:xfrm>
            <a:off x="684213" y="285750"/>
            <a:ext cx="60944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Pathway Ormonale</a:t>
            </a:r>
            <a:r>
              <a:rPr lang="it-IT"/>
              <a:t>: </a:t>
            </a:r>
            <a:r>
              <a:rPr lang="it-IT">
                <a:solidFill>
                  <a:srgbClr val="FF0000"/>
                </a:solidFill>
              </a:rPr>
              <a:t>ACIDO ABSCISSICO (ABA)</a:t>
            </a:r>
          </a:p>
        </p:txBody>
      </p:sp>
      <p:sp>
        <p:nvSpPr>
          <p:cNvPr id="78851" name="Text Box 6"/>
          <p:cNvSpPr txBox="1">
            <a:spLocks noChangeArrowheads="1"/>
          </p:cNvSpPr>
          <p:nvPr/>
        </p:nvSpPr>
        <p:spPr bwMode="auto">
          <a:xfrm>
            <a:off x="592138" y="1431925"/>
            <a:ext cx="7053262" cy="374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Inibitore della fioritura</a:t>
            </a:r>
          </a:p>
          <a:p>
            <a:endParaRPr lang="it-IT" sz="2400"/>
          </a:p>
          <a:p>
            <a:r>
              <a:rPr lang="it-IT" sz="2400"/>
              <a:t>I mutanti:</a:t>
            </a:r>
          </a:p>
          <a:p>
            <a:endParaRPr lang="it-IT" sz="2400"/>
          </a:p>
          <a:p>
            <a:r>
              <a:rPr lang="it-IT" sz="2400"/>
              <a:t>ABA insensitive</a:t>
            </a:r>
          </a:p>
          <a:p>
            <a:endParaRPr lang="it-IT" sz="2400"/>
          </a:p>
          <a:p>
            <a:r>
              <a:rPr lang="it-IT" sz="2400"/>
              <a:t>ABA deficiens </a:t>
            </a:r>
          </a:p>
          <a:p>
            <a:endParaRPr lang="it-IT" sz="2400"/>
          </a:p>
          <a:p>
            <a:r>
              <a:rPr lang="it-IT" sz="2400"/>
              <a:t>Hanno un fenotipo a fioritura precoce in condizioni </a:t>
            </a:r>
          </a:p>
          <a:p>
            <a:r>
              <a:rPr lang="it-IT" sz="2400"/>
              <a:t>non induttive (SD)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/>
          <p:cNvSpPr txBox="1">
            <a:spLocks noChangeArrowheads="1"/>
          </p:cNvSpPr>
          <p:nvPr/>
        </p:nvSpPr>
        <p:spPr bwMode="auto">
          <a:xfrm>
            <a:off x="1258888" y="2733675"/>
            <a:ext cx="65325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Pathways AUTONOMO e VERNALIZZAZIONE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6"/>
          <p:cNvSpPr txBox="1">
            <a:spLocks noChangeArrowheads="1"/>
          </p:cNvSpPr>
          <p:nvPr/>
        </p:nvSpPr>
        <p:spPr bwMode="auto">
          <a:xfrm>
            <a:off x="231775" y="255588"/>
            <a:ext cx="8766175" cy="3444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VERNALIZZAZIONE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/>
              <a:t>Alcune specie per fiorire o per accelerare la fioritura richiedono l’esposizione</a:t>
            </a:r>
          </a:p>
          <a:p>
            <a:endParaRPr lang="it-IT"/>
          </a:p>
          <a:p>
            <a:r>
              <a:rPr lang="it-IT"/>
              <a:t>Ad un periodo di basse 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4"/>
          <p:cNvSpPr txBox="1">
            <a:spLocks noChangeArrowheads="1"/>
          </p:cNvSpPr>
          <p:nvPr/>
        </p:nvSpPr>
        <p:spPr bwMode="auto">
          <a:xfrm>
            <a:off x="303213" y="398463"/>
            <a:ext cx="274002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Studi negli anni 60’ su </a:t>
            </a:r>
          </a:p>
          <a:p>
            <a:r>
              <a:rPr lang="it-IT" i="1"/>
              <a:t>Thlaspi arvense</a:t>
            </a:r>
          </a:p>
        </p:txBody>
      </p:sp>
      <p:sp>
        <p:nvSpPr>
          <p:cNvPr id="81923" name="Text Box 5"/>
          <p:cNvSpPr txBox="1">
            <a:spLocks noChangeArrowheads="1"/>
          </p:cNvSpPr>
          <p:nvPr/>
        </p:nvSpPr>
        <p:spPr bwMode="auto">
          <a:xfrm>
            <a:off x="179388" y="5229225"/>
            <a:ext cx="3556000" cy="1006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Il sito di percezione del freddo</a:t>
            </a:r>
          </a:p>
          <a:p>
            <a:r>
              <a:rPr lang="it-IT"/>
              <a:t>è il meristema apicale</a:t>
            </a:r>
          </a:p>
          <a:p>
            <a:r>
              <a:rPr lang="it-IT"/>
              <a:t>vegetativo</a:t>
            </a:r>
          </a:p>
        </p:txBody>
      </p:sp>
      <p:pic>
        <p:nvPicPr>
          <p:cNvPr id="81924" name="Picture 6" descr="VERN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333375"/>
            <a:ext cx="4398963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Line 7"/>
          <p:cNvSpPr>
            <a:spLocks noChangeShapeType="1"/>
          </p:cNvSpPr>
          <p:nvPr/>
        </p:nvSpPr>
        <p:spPr bwMode="auto">
          <a:xfrm>
            <a:off x="4140200" y="2781300"/>
            <a:ext cx="360363" cy="287338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26" name="Line 8"/>
          <p:cNvSpPr>
            <a:spLocks noChangeShapeType="1"/>
          </p:cNvSpPr>
          <p:nvPr/>
        </p:nvSpPr>
        <p:spPr bwMode="auto">
          <a:xfrm>
            <a:off x="3924300" y="2636838"/>
            <a:ext cx="431800" cy="360362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27" name="Text Box 12"/>
          <p:cNvSpPr txBox="1">
            <a:spLocks noChangeArrowheads="1"/>
          </p:cNvSpPr>
          <p:nvPr/>
        </p:nvSpPr>
        <p:spPr bwMode="auto">
          <a:xfrm>
            <a:off x="900113" y="3068638"/>
            <a:ext cx="1901825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vernalizzazione dell’apice</a:t>
            </a:r>
          </a:p>
        </p:txBody>
      </p:sp>
      <p:sp>
        <p:nvSpPr>
          <p:cNvPr id="81928" name="Line 14"/>
          <p:cNvSpPr>
            <a:spLocks noChangeShapeType="1"/>
          </p:cNvSpPr>
          <p:nvPr/>
        </p:nvSpPr>
        <p:spPr bwMode="auto">
          <a:xfrm>
            <a:off x="2843213" y="3213100"/>
            <a:ext cx="1223962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81929" name="Rectangle 15"/>
          <p:cNvSpPr>
            <a:spLocks noChangeArrowheads="1"/>
          </p:cNvSpPr>
          <p:nvPr/>
        </p:nvSpPr>
        <p:spPr bwMode="auto">
          <a:xfrm>
            <a:off x="107950" y="5157788"/>
            <a:ext cx="3635375" cy="1295400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>
            <a:spLocks noChangeArrowheads="1"/>
          </p:cNvSpPr>
          <p:nvPr/>
        </p:nvSpPr>
        <p:spPr bwMode="auto">
          <a:xfrm>
            <a:off x="1547813" y="1916113"/>
            <a:ext cx="6102350" cy="3743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L’effetto dipende:</a:t>
            </a:r>
          </a:p>
          <a:p>
            <a:endParaRPr lang="it-IT" sz="2400"/>
          </a:p>
          <a:p>
            <a:endParaRPr lang="it-IT" sz="2400"/>
          </a:p>
          <a:p>
            <a:pPr>
              <a:buFont typeface="Wingdings" pitchFamily="2" charset="2"/>
              <a:buChar char="Ø"/>
            </a:pPr>
            <a:r>
              <a:rPr lang="it-IT" sz="2400"/>
              <a:t>dallo stadio di crescita della pianta</a:t>
            </a:r>
          </a:p>
          <a:p>
            <a:pPr>
              <a:buFont typeface="Wingdings" pitchFamily="2" charset="2"/>
              <a:buChar char="Ø"/>
            </a:pPr>
            <a:endParaRPr lang="it-IT" sz="2400"/>
          </a:p>
          <a:p>
            <a:pPr>
              <a:buFont typeface="Wingdings" pitchFamily="2" charset="2"/>
              <a:buChar char="Ø"/>
            </a:pPr>
            <a:endParaRPr lang="it-IT" sz="2400"/>
          </a:p>
          <a:p>
            <a:pPr>
              <a:buFont typeface="Wingdings" pitchFamily="2" charset="2"/>
              <a:buChar char="Ø"/>
            </a:pPr>
            <a:r>
              <a:rPr lang="it-IT" sz="2400"/>
              <a:t>dalla lunghezza del trattamento</a:t>
            </a:r>
          </a:p>
          <a:p>
            <a:pPr>
              <a:buFont typeface="Wingdings" pitchFamily="2" charset="2"/>
              <a:buChar char="Ø"/>
            </a:pPr>
            <a:endParaRPr lang="it-IT" sz="2400"/>
          </a:p>
          <a:p>
            <a:pPr>
              <a:buFont typeface="Wingdings" pitchFamily="2" charset="2"/>
              <a:buChar char="Ø"/>
            </a:pPr>
            <a:endParaRPr lang="it-IT" sz="2400"/>
          </a:p>
          <a:p>
            <a:pPr>
              <a:buFont typeface="Wingdings" pitchFamily="2" charset="2"/>
              <a:buChar char="Ø"/>
            </a:pPr>
            <a:r>
              <a:rPr lang="it-IT" sz="2400"/>
              <a:t>dalla temperatura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5"/>
          <p:cNvSpPr txBox="1">
            <a:spLocks noChangeArrowheads="1"/>
          </p:cNvSpPr>
          <p:nvPr/>
        </p:nvSpPr>
        <p:spPr bwMode="auto">
          <a:xfrm>
            <a:off x="468313" y="908050"/>
            <a:ext cx="8189912" cy="1736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2400"/>
          </a:p>
          <a:p>
            <a:endParaRPr lang="it-IT" sz="2400"/>
          </a:p>
          <a:p>
            <a:r>
              <a:rPr lang="it-IT"/>
              <a:t>Alcuni ecotipi di arabidopsis sono “winter annuals” cioè fioriscono nella </a:t>
            </a:r>
          </a:p>
          <a:p>
            <a:endParaRPr lang="it-IT"/>
          </a:p>
          <a:p>
            <a:r>
              <a:rPr lang="it-IT"/>
              <a:t>seconda stagione di crescita, dopo aver subito il freddo invernale</a:t>
            </a:r>
          </a:p>
        </p:txBody>
      </p:sp>
      <p:pic>
        <p:nvPicPr>
          <p:cNvPr id="83971" name="Picture 6" descr="Full Siz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852738"/>
            <a:ext cx="6697663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2" name="Text Box 7"/>
          <p:cNvSpPr txBox="1">
            <a:spLocks noChangeArrowheads="1"/>
          </p:cNvSpPr>
          <p:nvPr/>
        </p:nvSpPr>
        <p:spPr bwMode="auto">
          <a:xfrm>
            <a:off x="663575" y="471488"/>
            <a:ext cx="41973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VERNALIZZAZIONE in Arabidopsis</a:t>
            </a:r>
          </a:p>
        </p:txBody>
      </p:sp>
      <p:sp>
        <p:nvSpPr>
          <p:cNvPr id="83973" name="Text Box 8"/>
          <p:cNvSpPr txBox="1">
            <a:spLocks noChangeArrowheads="1"/>
          </p:cNvSpPr>
          <p:nvPr/>
        </p:nvSpPr>
        <p:spPr bwMode="auto">
          <a:xfrm>
            <a:off x="376238" y="6159500"/>
            <a:ext cx="626268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Altri ecotipi sono a fioritura precoce “summer annuals”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4"/>
          <p:cNvSpPr txBox="1">
            <a:spLocks noChangeArrowheads="1"/>
          </p:cNvSpPr>
          <p:nvPr/>
        </p:nvSpPr>
        <p:spPr bwMode="auto">
          <a:xfrm>
            <a:off x="376238" y="687388"/>
            <a:ext cx="27241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Pathway AUTONOMO</a:t>
            </a:r>
          </a:p>
        </p:txBody>
      </p:sp>
      <p:sp>
        <p:nvSpPr>
          <p:cNvPr id="84995" name="Text Box 5"/>
          <p:cNvSpPr txBox="1">
            <a:spLocks noChangeArrowheads="1"/>
          </p:cNvSpPr>
          <p:nvPr/>
        </p:nvSpPr>
        <p:spPr bwMode="auto">
          <a:xfrm>
            <a:off x="179388" y="2133600"/>
            <a:ext cx="8772525" cy="283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solidFill>
                <a:srgbClr val="FF0000"/>
              </a:solidFill>
            </a:endParaRPr>
          </a:p>
          <a:p>
            <a:endParaRPr lang="it-IT"/>
          </a:p>
          <a:p>
            <a:r>
              <a:rPr lang="it-IT"/>
              <a:t>Il pathway Autonomo è stato scoperto insieme a quello Fotoperiodico</a:t>
            </a:r>
          </a:p>
          <a:p>
            <a:endParaRPr lang="it-IT"/>
          </a:p>
          <a:p>
            <a:r>
              <a:rPr lang="it-IT"/>
              <a:t>nella  ricerca di mutanti di </a:t>
            </a:r>
            <a:r>
              <a:rPr lang="it-IT" i="1">
                <a:solidFill>
                  <a:srgbClr val="FF0000"/>
                </a:solidFill>
              </a:rPr>
              <a:t>arabidopsis</a:t>
            </a:r>
            <a:r>
              <a:rPr lang="it-IT"/>
              <a:t> a fioritura ritardata in ecotipi “summer </a:t>
            </a:r>
          </a:p>
          <a:p>
            <a:endParaRPr lang="it-IT"/>
          </a:p>
          <a:p>
            <a:r>
              <a:rPr lang="it-IT"/>
              <a:t>annuals” cioè a fioritura precoce e denominato così perchè “autonomo”</a:t>
            </a:r>
          </a:p>
          <a:p>
            <a:endParaRPr lang="it-IT"/>
          </a:p>
          <a:p>
            <a:r>
              <a:rPr lang="it-IT"/>
              <a:t> appunto dal pathway fotoperiodico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1476375" y="1268413"/>
            <a:ext cx="6224588" cy="45958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   REGOLAZIONE EPIGENETICA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2400"/>
              <a:t>  METILAZIONE DEL DNA e  DEGLI ISTONI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2400"/>
              <a:t>                                        </a:t>
            </a:r>
            <a:r>
              <a:rPr lang="it-IT" sz="3200"/>
              <a:t>FLC</a:t>
            </a:r>
          </a:p>
        </p:txBody>
      </p:sp>
      <p:sp>
        <p:nvSpPr>
          <p:cNvPr id="86019" name="AutoShape 3"/>
          <p:cNvSpPr>
            <a:spLocks noChangeArrowheads="1"/>
          </p:cNvSpPr>
          <p:nvPr/>
        </p:nvSpPr>
        <p:spPr bwMode="auto">
          <a:xfrm>
            <a:off x="2051050" y="4581525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6020" name="AutoShape 4"/>
          <p:cNvSpPr>
            <a:spLocks noChangeArrowheads="1"/>
          </p:cNvSpPr>
          <p:nvPr/>
        </p:nvSpPr>
        <p:spPr bwMode="auto">
          <a:xfrm>
            <a:off x="4067175" y="21336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447675" y="-7938"/>
            <a:ext cx="3319463" cy="4572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In entrambi i pathways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4"/>
          <p:cNvSpPr txBox="1">
            <a:spLocks noChangeArrowheads="1"/>
          </p:cNvSpPr>
          <p:nvPr/>
        </p:nvSpPr>
        <p:spPr bwMode="auto">
          <a:xfrm>
            <a:off x="539750" y="47625"/>
            <a:ext cx="52228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FLC  è un inibitore della fioritura</a:t>
            </a:r>
          </a:p>
          <a:p>
            <a:endParaRPr lang="it-IT"/>
          </a:p>
          <a:p>
            <a:r>
              <a:rPr lang="it-IT"/>
              <a:t>Si trova all’incrocio di diversi pathways 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L’espressione è controllata da numerosi geni</a:t>
            </a:r>
          </a:p>
        </p:txBody>
      </p:sp>
      <p:pic>
        <p:nvPicPr>
          <p:cNvPr id="87043" name="Picture 7" descr="VERN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989138"/>
            <a:ext cx="4710113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4"/>
          <p:cNvSpPr txBox="1">
            <a:spLocks noChangeArrowheads="1"/>
          </p:cNvSpPr>
          <p:nvPr/>
        </p:nvSpPr>
        <p:spPr bwMode="auto">
          <a:xfrm>
            <a:off x="519113" y="496888"/>
            <a:ext cx="7929562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 b="1">
              <a:solidFill>
                <a:srgbClr val="FFFF00"/>
              </a:solidFill>
            </a:endParaRPr>
          </a:p>
          <a:p>
            <a:endParaRPr lang="it-IT" sz="1800"/>
          </a:p>
          <a:p>
            <a:r>
              <a:rPr lang="it-IT"/>
              <a:t>Esistono diverse varietà di </a:t>
            </a:r>
            <a:r>
              <a:rPr lang="it-IT" i="1"/>
              <a:t>arabidopsis</a:t>
            </a:r>
            <a:r>
              <a:rPr lang="it-IT"/>
              <a:t>  in quanto al tempo di fioritura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a fioritura tardiva, con vernalizzazione (invernale annuale)</a:t>
            </a:r>
          </a:p>
          <a:p>
            <a:r>
              <a:rPr lang="it-IT" sz="1600"/>
              <a:t>(germinano in estate e fioriscono in primavera)</a:t>
            </a:r>
          </a:p>
          <a:p>
            <a:endParaRPr lang="it-IT" sz="1600"/>
          </a:p>
          <a:p>
            <a:r>
              <a:rPr lang="it-IT">
                <a:solidFill>
                  <a:srgbClr val="FF0000"/>
                </a:solidFill>
              </a:rPr>
              <a:t>a fioritura precoce  (estiva annuale</a:t>
            </a:r>
            <a:r>
              <a:rPr lang="it-IT"/>
              <a:t>)</a:t>
            </a:r>
          </a:p>
          <a:p>
            <a:r>
              <a:rPr lang="it-IT" sz="1600"/>
              <a:t>(germinano e fioriscono nella stessa estate)</a:t>
            </a:r>
          </a:p>
          <a:p>
            <a:endParaRPr lang="it-IT" sz="1600"/>
          </a:p>
          <a:p>
            <a:r>
              <a:rPr lang="it-IT"/>
              <a:t> </a:t>
            </a:r>
            <a:endParaRPr lang="it-IT" sz="1800"/>
          </a:p>
        </p:txBody>
      </p:sp>
      <p:pic>
        <p:nvPicPr>
          <p:cNvPr id="88067" name="Picture 6" descr="Full Siz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573463"/>
            <a:ext cx="7993062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8" name="Text Box 7"/>
          <p:cNvSpPr txBox="1">
            <a:spLocks noChangeArrowheads="1"/>
          </p:cNvSpPr>
          <p:nvPr/>
        </p:nvSpPr>
        <p:spPr bwMode="auto">
          <a:xfrm>
            <a:off x="1258888" y="6510338"/>
            <a:ext cx="1708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Fioritura precoce</a:t>
            </a:r>
          </a:p>
        </p:txBody>
      </p:sp>
      <p:sp>
        <p:nvSpPr>
          <p:cNvPr id="88069" name="Text Box 8"/>
          <p:cNvSpPr txBox="1">
            <a:spLocks noChangeArrowheads="1"/>
          </p:cNvSpPr>
          <p:nvPr/>
        </p:nvSpPr>
        <p:spPr bwMode="auto">
          <a:xfrm>
            <a:off x="3708400" y="6521450"/>
            <a:ext cx="1595438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Fioritura tardiva</a:t>
            </a:r>
          </a:p>
        </p:txBody>
      </p:sp>
      <p:sp>
        <p:nvSpPr>
          <p:cNvPr id="88070" name="Rectangle 10"/>
          <p:cNvSpPr>
            <a:spLocks noChangeArrowheads="1"/>
          </p:cNvSpPr>
          <p:nvPr/>
        </p:nvSpPr>
        <p:spPr bwMode="auto">
          <a:xfrm>
            <a:off x="6156325" y="6521450"/>
            <a:ext cx="20891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/>
              <a:t>Fioritura precoce</a:t>
            </a:r>
          </a:p>
        </p:txBody>
      </p:sp>
      <p:sp>
        <p:nvSpPr>
          <p:cNvPr id="88071" name="Text Box 11"/>
          <p:cNvSpPr txBox="1">
            <a:spLocks noChangeArrowheads="1"/>
          </p:cNvSpPr>
          <p:nvPr/>
        </p:nvSpPr>
        <p:spPr bwMode="auto">
          <a:xfrm>
            <a:off x="3779838" y="3257550"/>
            <a:ext cx="166211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non vernalizzata</a:t>
            </a:r>
          </a:p>
        </p:txBody>
      </p:sp>
      <p:sp>
        <p:nvSpPr>
          <p:cNvPr id="88072" name="Text Box 12"/>
          <p:cNvSpPr txBox="1">
            <a:spLocks noChangeArrowheads="1"/>
          </p:cNvSpPr>
          <p:nvPr/>
        </p:nvSpPr>
        <p:spPr bwMode="auto">
          <a:xfrm>
            <a:off x="6877050" y="3284538"/>
            <a:ext cx="12668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vernalizzata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4"/>
          <p:cNvSpPr>
            <a:spLocks noChangeArrowheads="1"/>
          </p:cNvSpPr>
          <p:nvPr/>
        </p:nvSpPr>
        <p:spPr bwMode="auto">
          <a:xfrm>
            <a:off x="1116013" y="2651125"/>
            <a:ext cx="792162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la differenza a livello molecolare è determinata dalla variazione allelica di</a:t>
            </a:r>
          </a:p>
          <a:p>
            <a:endParaRPr lang="it-IT"/>
          </a:p>
          <a:p>
            <a:pPr>
              <a:buFont typeface="Wingdings" pitchFamily="2" charset="2"/>
              <a:buChar char="Ø"/>
            </a:pPr>
            <a:r>
              <a:rPr lang="it-IT">
                <a:solidFill>
                  <a:srgbClr val="FF0000"/>
                </a:solidFill>
              </a:rPr>
              <a:t> </a:t>
            </a:r>
            <a:r>
              <a:rPr lang="it-IT" i="1">
                <a:solidFill>
                  <a:srgbClr val="FF0000"/>
                </a:solidFill>
              </a:rPr>
              <a:t>FRIGIDA (FRI) </a:t>
            </a:r>
          </a:p>
          <a:p>
            <a:pPr>
              <a:buFont typeface="Wingdings" pitchFamily="2" charset="2"/>
              <a:buChar char="Ø"/>
            </a:pPr>
            <a:endParaRPr lang="it-IT" i="1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i="1">
                <a:solidFill>
                  <a:srgbClr val="FF0000"/>
                </a:solidFill>
              </a:rPr>
              <a:t> FLOWERING LOCUS (FLC)</a:t>
            </a:r>
          </a:p>
          <a:p>
            <a:pPr>
              <a:buFont typeface="Wingdings" pitchFamily="2" charset="2"/>
              <a:buChar char="Ø"/>
            </a:pPr>
            <a:endParaRPr lang="it-IT" i="1">
              <a:solidFill>
                <a:srgbClr val="FF0000"/>
              </a:solidFill>
            </a:endParaRPr>
          </a:p>
          <a:p>
            <a:r>
              <a:rPr lang="it-IT"/>
              <a:t>annuali invernali hanno alleli dominanti di </a:t>
            </a:r>
            <a:r>
              <a:rPr lang="it-IT" i="1"/>
              <a:t>FRI e FLC </a:t>
            </a:r>
          </a:p>
          <a:p>
            <a:endParaRPr lang="it-IT" i="1"/>
          </a:p>
          <a:p>
            <a:r>
              <a:rPr lang="it-IT"/>
              <a:t>varietà precoci hanno alleli </a:t>
            </a:r>
            <a:r>
              <a:rPr lang="it-IT" i="1"/>
              <a:t>fri </a:t>
            </a:r>
            <a:r>
              <a:rPr lang="it-IT"/>
              <a:t>non funzionali o </a:t>
            </a:r>
            <a:r>
              <a:rPr lang="it-IT" i="1"/>
              <a:t>flc</a:t>
            </a:r>
            <a:r>
              <a:rPr lang="it-IT"/>
              <a:t> deboli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FRI e FLC agiscono sinergicamente</a:t>
            </a:r>
          </a:p>
          <a:p>
            <a:pPr>
              <a:spcBef>
                <a:spcPct val="50000"/>
              </a:spcBef>
            </a:pPr>
            <a:endParaRPr lang="it-IT">
              <a:solidFill>
                <a:srgbClr val="FF0000"/>
              </a:solidFill>
            </a:endParaRPr>
          </a:p>
        </p:txBody>
      </p:sp>
      <p:sp>
        <p:nvSpPr>
          <p:cNvPr id="89091" name="Text Box 5"/>
          <p:cNvSpPr txBox="1">
            <a:spLocks noChangeArrowheads="1"/>
          </p:cNvSpPr>
          <p:nvPr/>
        </p:nvSpPr>
        <p:spPr bwMode="auto">
          <a:xfrm>
            <a:off x="147638" y="260350"/>
            <a:ext cx="89963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Per identificare i geni della Vernalizzazione, incrociate varietà annuali invernali</a:t>
            </a:r>
          </a:p>
          <a:p>
            <a:r>
              <a:rPr lang="it-IT"/>
              <a:t>con varietà annuali estive</a:t>
            </a:r>
          </a:p>
          <a:p>
            <a:endParaRPr lang="it-IT"/>
          </a:p>
          <a:p>
            <a:r>
              <a:rPr lang="it-IT"/>
              <a:t>Analizzata la progenie</a:t>
            </a:r>
          </a:p>
        </p:txBody>
      </p:sp>
      <p:sp>
        <p:nvSpPr>
          <p:cNvPr id="89092" name="AutoShape 6"/>
          <p:cNvSpPr>
            <a:spLocks noChangeArrowheads="1"/>
          </p:cNvSpPr>
          <p:nvPr/>
        </p:nvSpPr>
        <p:spPr bwMode="auto">
          <a:xfrm>
            <a:off x="468313" y="1844675"/>
            <a:ext cx="446087" cy="1079500"/>
          </a:xfrm>
          <a:prstGeom prst="curvedRightArrow">
            <a:avLst>
              <a:gd name="adj1" fmla="val 48399"/>
              <a:gd name="adj2" fmla="val 96797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4"/>
          <p:cNvSpPr txBox="1">
            <a:spLocks noChangeArrowheads="1"/>
          </p:cNvSpPr>
          <p:nvPr/>
        </p:nvSpPr>
        <p:spPr bwMode="auto">
          <a:xfrm>
            <a:off x="827088" y="163513"/>
            <a:ext cx="6567487" cy="219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  <a:p>
            <a:pPr>
              <a:buFont typeface="Wingdings" pitchFamily="2" charset="2"/>
              <a:buChar char="Ø"/>
            </a:pPr>
            <a:r>
              <a:rPr lang="it-IT"/>
              <a:t>FLC  agisce principalmente inibendo  FT e SOC1</a:t>
            </a:r>
          </a:p>
          <a:p>
            <a:pPr>
              <a:buFont typeface="Wingdings" pitchFamily="2" charset="2"/>
              <a:buChar char="Ø"/>
            </a:pPr>
            <a:endParaRPr lang="it-IT"/>
          </a:p>
          <a:p>
            <a:pPr>
              <a:buFont typeface="Wingdings" pitchFamily="2" charset="2"/>
              <a:buChar char="Ø"/>
            </a:pPr>
            <a:r>
              <a:rPr lang="it-IT">
                <a:solidFill>
                  <a:srgbClr val="FF0000"/>
                </a:solidFill>
              </a:rPr>
              <a:t>FRI è un modulatore positivo della  espressione di FLC</a:t>
            </a:r>
          </a:p>
          <a:p>
            <a:pPr>
              <a:buFont typeface="Wingdings" pitchFamily="2" charset="2"/>
              <a:buChar char="Ø"/>
            </a:pPr>
            <a:endParaRPr lang="it-IT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it-IT">
              <a:solidFill>
                <a:srgbClr val="FF0000"/>
              </a:solidFill>
            </a:endParaRPr>
          </a:p>
          <a:p>
            <a:endParaRPr lang="it-IT" sz="1800"/>
          </a:p>
        </p:txBody>
      </p:sp>
      <p:pic>
        <p:nvPicPr>
          <p:cNvPr id="90115" name="Picture 6" descr="OSCILL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2205038"/>
            <a:ext cx="4752975" cy="423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ChangeArrowheads="1"/>
          </p:cNvSpPr>
          <p:nvPr/>
        </p:nvSpPr>
        <p:spPr bwMode="auto">
          <a:xfrm>
            <a:off x="395288" y="476250"/>
            <a:ext cx="8280400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REGOLAZIONE DELLA TRASCRIZIONE  DI </a:t>
            </a:r>
            <a:r>
              <a:rPr lang="it-IT" sz="2400" i="1">
                <a:solidFill>
                  <a:srgbClr val="FF0000"/>
                </a:solidFill>
              </a:rPr>
              <a:t>FLC</a:t>
            </a:r>
          </a:p>
          <a:p>
            <a:endParaRPr lang="it-IT" sz="2400" i="1">
              <a:solidFill>
                <a:srgbClr val="FF0000"/>
              </a:solidFill>
            </a:endParaRPr>
          </a:p>
          <a:p>
            <a:r>
              <a:rPr lang="it-IT" sz="2400">
                <a:solidFill>
                  <a:srgbClr val="FF0000"/>
                </a:solidFill>
              </a:rPr>
              <a:t>Meccanismo epigenetico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b="1" i="1">
              <a:solidFill>
                <a:srgbClr val="FF0000"/>
              </a:solidFill>
            </a:endParaRPr>
          </a:p>
          <a:p>
            <a:endParaRPr lang="it-IT" b="1" i="1">
              <a:solidFill>
                <a:srgbClr val="FF0000"/>
              </a:solidFill>
            </a:endParaRPr>
          </a:p>
          <a:p>
            <a:endParaRPr lang="it-IT" b="1" i="1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000000"/>
                </a:solidFill>
              </a:rPr>
              <a:t>La ipermetilazione H3-K4 della cromatina di </a:t>
            </a:r>
            <a:r>
              <a:rPr lang="it-IT" i="1">
                <a:solidFill>
                  <a:srgbClr val="000000"/>
                </a:solidFill>
              </a:rPr>
              <a:t>FLC</a:t>
            </a:r>
            <a:r>
              <a:rPr lang="it-IT">
                <a:solidFill>
                  <a:srgbClr val="000000"/>
                </a:solidFill>
              </a:rPr>
              <a:t> è associata con il</a:t>
            </a:r>
          </a:p>
          <a:p>
            <a:endParaRPr lang="it-IT">
              <a:solidFill>
                <a:srgbClr val="000000"/>
              </a:solidFill>
            </a:endParaRPr>
          </a:p>
          <a:p>
            <a:r>
              <a:rPr lang="it-IT">
                <a:solidFill>
                  <a:srgbClr val="000000"/>
                </a:solidFill>
              </a:rPr>
              <a:t>ritardo della fioritura nelle varietà invernali-annuali di </a:t>
            </a:r>
            <a:r>
              <a:rPr lang="it-IT" i="1">
                <a:solidFill>
                  <a:srgbClr val="000000"/>
                </a:solidFill>
              </a:rPr>
              <a:t>arabidopsis</a:t>
            </a:r>
          </a:p>
          <a:p>
            <a:endParaRPr lang="it-IT" i="1">
              <a:solidFill>
                <a:srgbClr val="FF0000"/>
              </a:solidFill>
            </a:endParaRPr>
          </a:p>
          <a:p>
            <a:endParaRPr lang="it-IT" i="1">
              <a:solidFill>
                <a:srgbClr val="FF0000"/>
              </a:solidFill>
            </a:endParaRPr>
          </a:p>
          <a:p>
            <a:endParaRPr lang="it-IT" i="1">
              <a:solidFill>
                <a:srgbClr val="FF0000"/>
              </a:solidFill>
            </a:endParaRPr>
          </a:p>
        </p:txBody>
      </p:sp>
      <p:sp>
        <p:nvSpPr>
          <p:cNvPr id="91139" name="Rectangle 5"/>
          <p:cNvSpPr>
            <a:spLocks noChangeArrowheads="1"/>
          </p:cNvSpPr>
          <p:nvPr/>
        </p:nvSpPr>
        <p:spPr bwMode="auto">
          <a:xfrm>
            <a:off x="250825" y="2636838"/>
            <a:ext cx="8353425" cy="20875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5"/>
          <p:cNvSpPr txBox="1">
            <a:spLocks noChangeArrowheads="1"/>
          </p:cNvSpPr>
          <p:nvPr/>
        </p:nvSpPr>
        <p:spPr bwMode="auto">
          <a:xfrm>
            <a:off x="755650" y="765175"/>
            <a:ext cx="6348413" cy="655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Identificati  alcuni repressori e attivatori di </a:t>
            </a:r>
            <a:r>
              <a:rPr lang="it-IT" i="1">
                <a:solidFill>
                  <a:srgbClr val="FF0000"/>
                </a:solidFill>
              </a:rPr>
              <a:t>FLC</a:t>
            </a:r>
          </a:p>
          <a:p>
            <a:endParaRPr lang="it-IT" i="1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 b="1">
              <a:solidFill>
                <a:srgbClr val="FF0000"/>
              </a:solidFill>
            </a:endParaRPr>
          </a:p>
          <a:p>
            <a:endParaRPr lang="it-IT" b="1">
              <a:solidFill>
                <a:srgbClr val="FFFF00"/>
              </a:solidFill>
            </a:endParaRPr>
          </a:p>
          <a:p>
            <a:r>
              <a:rPr lang="it-IT" b="1">
                <a:solidFill>
                  <a:srgbClr val="FFFF00"/>
                </a:solidFill>
              </a:rPr>
              <a:t> </a:t>
            </a:r>
          </a:p>
          <a:p>
            <a:r>
              <a:rPr lang="it-IT" sz="2400" b="1">
                <a:solidFill>
                  <a:srgbClr val="000066"/>
                </a:solidFill>
              </a:rPr>
              <a:t>             </a:t>
            </a:r>
          </a:p>
          <a:p>
            <a:endParaRPr lang="it-IT" sz="2400" b="1">
              <a:solidFill>
                <a:srgbClr val="000066"/>
              </a:solidFill>
            </a:endParaRPr>
          </a:p>
          <a:p>
            <a:r>
              <a:rPr lang="it-IT" sz="2400" b="1">
                <a:solidFill>
                  <a:srgbClr val="000066"/>
                </a:solidFill>
              </a:rPr>
              <a:t>         </a:t>
            </a:r>
            <a:r>
              <a:rPr lang="it-IT" sz="2800"/>
              <a:t>Agiscono mediante modificazione </a:t>
            </a:r>
          </a:p>
          <a:p>
            <a:r>
              <a:rPr lang="it-IT" sz="2800"/>
              <a:t>               </a:t>
            </a:r>
          </a:p>
          <a:p>
            <a:r>
              <a:rPr lang="it-IT" sz="2800"/>
              <a:t>        covalente della cromatina di </a:t>
            </a:r>
            <a:r>
              <a:rPr lang="it-IT" sz="2800" i="1"/>
              <a:t>FLC</a:t>
            </a:r>
          </a:p>
          <a:p>
            <a:endParaRPr lang="it-IT" sz="2800"/>
          </a:p>
          <a:p>
            <a:endParaRPr lang="it-IT" sz="2800">
              <a:solidFill>
                <a:srgbClr val="FFFF00"/>
              </a:solidFill>
            </a:endParaRPr>
          </a:p>
          <a:p>
            <a:endParaRPr lang="it-IT" sz="2800"/>
          </a:p>
          <a:p>
            <a:endParaRPr lang="it-IT" sz="2800"/>
          </a:p>
          <a:p>
            <a:endParaRPr lang="it-IT" b="1"/>
          </a:p>
        </p:txBody>
      </p:sp>
      <p:sp>
        <p:nvSpPr>
          <p:cNvPr id="92163" name="AutoShape 6"/>
          <p:cNvSpPr>
            <a:spLocks noChangeArrowheads="1"/>
          </p:cNvSpPr>
          <p:nvPr/>
        </p:nvSpPr>
        <p:spPr bwMode="auto">
          <a:xfrm>
            <a:off x="3419475" y="2276475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4"/>
          <p:cNvSpPr txBox="1">
            <a:spLocks noChangeArrowheads="1"/>
          </p:cNvSpPr>
          <p:nvPr/>
        </p:nvSpPr>
        <p:spPr bwMode="auto">
          <a:xfrm>
            <a:off x="69850" y="188913"/>
            <a:ext cx="85979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Modificazioni  covalenti della cromatina come metilazione e acetilazione di </a:t>
            </a:r>
          </a:p>
          <a:p>
            <a:r>
              <a:rPr lang="it-IT">
                <a:solidFill>
                  <a:srgbClr val="FF0000"/>
                </a:solidFill>
              </a:rPr>
              <a:t>residui specifici di istoni costituiscono il “codice istonico”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Fornisce un livello ulteriore di controllo della trascrizione genica </a:t>
            </a:r>
          </a:p>
          <a:p>
            <a:r>
              <a:rPr lang="it-IT"/>
              <a:t>che affianca quello esercitato dai fattori di trascrizione</a:t>
            </a:r>
          </a:p>
        </p:txBody>
      </p:sp>
      <p:pic>
        <p:nvPicPr>
          <p:cNvPr id="93187" name="Picture 5" descr="fig7_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205038"/>
            <a:ext cx="3957637" cy="443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8" name="Text Box 6"/>
          <p:cNvSpPr txBox="1">
            <a:spLocks noChangeArrowheads="1"/>
          </p:cNvSpPr>
          <p:nvPr/>
        </p:nvSpPr>
        <p:spPr bwMode="auto">
          <a:xfrm>
            <a:off x="6711950" y="2995613"/>
            <a:ext cx="16224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Ingombro sterico</a:t>
            </a:r>
          </a:p>
          <a:p>
            <a:r>
              <a:rPr lang="it-IT" sz="1400"/>
              <a:t>decondensazione </a:t>
            </a:r>
          </a:p>
          <a:p>
            <a:r>
              <a:rPr lang="it-IT" sz="1400"/>
              <a:t>della cromatina</a:t>
            </a:r>
          </a:p>
        </p:txBody>
      </p:sp>
      <p:sp>
        <p:nvSpPr>
          <p:cNvPr id="93189" name="Rectangle 7"/>
          <p:cNvSpPr>
            <a:spLocks noChangeArrowheads="1"/>
          </p:cNvSpPr>
          <p:nvPr/>
        </p:nvSpPr>
        <p:spPr bwMode="auto">
          <a:xfrm>
            <a:off x="6659563" y="2924175"/>
            <a:ext cx="1728787" cy="93662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3190" name="Line 8"/>
          <p:cNvSpPr>
            <a:spLocks noChangeShapeType="1"/>
          </p:cNvSpPr>
          <p:nvPr/>
        </p:nvSpPr>
        <p:spPr bwMode="auto">
          <a:xfrm flipH="1">
            <a:off x="6084888" y="3500438"/>
            <a:ext cx="4318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93191" name="Text Box 9"/>
          <p:cNvSpPr txBox="1">
            <a:spLocks noChangeArrowheads="1"/>
          </p:cNvSpPr>
          <p:nvPr/>
        </p:nvSpPr>
        <p:spPr bwMode="auto">
          <a:xfrm>
            <a:off x="303213" y="2995613"/>
            <a:ext cx="1139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nucleosoma</a:t>
            </a:r>
          </a:p>
        </p:txBody>
      </p:sp>
      <p:sp>
        <p:nvSpPr>
          <p:cNvPr id="93192" name="Line 11"/>
          <p:cNvSpPr>
            <a:spLocks noChangeShapeType="1"/>
          </p:cNvSpPr>
          <p:nvPr/>
        </p:nvSpPr>
        <p:spPr bwMode="auto">
          <a:xfrm>
            <a:off x="1547813" y="3213100"/>
            <a:ext cx="720725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5" descr="38945-13f1_C4TT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196975"/>
            <a:ext cx="7920037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Text Box 8"/>
          <p:cNvSpPr txBox="1">
            <a:spLocks noChangeArrowheads="1"/>
          </p:cNvSpPr>
          <p:nvPr/>
        </p:nvSpPr>
        <p:spPr bwMode="auto">
          <a:xfrm>
            <a:off x="1547813" y="333375"/>
            <a:ext cx="556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/>
              <a:t>MODIFICAZIONI POST-TRADUZIONALI di H3 e H4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4" descr="38945-13f2_L4TT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1196975"/>
            <a:ext cx="6697662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5" name="Text Box 6"/>
          <p:cNvSpPr txBox="1">
            <a:spLocks noChangeArrowheads="1"/>
          </p:cNvSpPr>
          <p:nvPr/>
        </p:nvSpPr>
        <p:spPr bwMode="auto">
          <a:xfrm>
            <a:off x="1835150" y="404813"/>
            <a:ext cx="44894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Famiglia delle Histone Methyltransferases </a:t>
            </a:r>
          </a:p>
          <a:p>
            <a:endParaRPr lang="it-IT" sz="1800"/>
          </a:p>
          <a:p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ETERO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196975"/>
            <a:ext cx="6624637" cy="512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879475" y="280988"/>
            <a:ext cx="2241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CODICE ISTONICO</a:t>
            </a: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2679700" y="4940300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 b="1"/>
              <a:t>(HP1)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303213" y="63500"/>
            <a:ext cx="8220075" cy="722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>
                <a:solidFill>
                  <a:srgbClr val="FF0000"/>
                </a:solidFill>
              </a:rPr>
              <a:t>                                               </a:t>
            </a:r>
            <a:r>
              <a:rPr lang="it-IT" sz="2400">
                <a:solidFill>
                  <a:srgbClr val="FF0000"/>
                </a:solidFill>
              </a:rPr>
              <a:t>Codice Istonico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/>
              <a:t>Modificazioni post trascrzionali su N-terminali di H3 e H4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Acetilazione, fosforilazione, metilazione ubiquitinazione, SUMOilazione </a:t>
            </a:r>
          </a:p>
          <a:p>
            <a:r>
              <a:rPr lang="it-IT">
                <a:solidFill>
                  <a:srgbClr val="FF0000"/>
                </a:solidFill>
              </a:rPr>
              <a:t>ADP-ribosilazione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H3</a:t>
            </a:r>
            <a:r>
              <a:rPr lang="it-IT"/>
              <a:t>: K4, K9, K27, K36  metilate da HMTasi  (mono, di e trimetilazione)</a:t>
            </a:r>
          </a:p>
          <a:p>
            <a:endParaRPr lang="it-IT"/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Metilazione K9, K27 :  repressione (eterocromatina)</a:t>
            </a:r>
          </a:p>
          <a:p>
            <a:endParaRPr lang="it-IT"/>
          </a:p>
          <a:p>
            <a:r>
              <a:rPr lang="it-IT"/>
              <a:t>determina il legame delle proteine chromodomain HP1 e POLYCOMB</a:t>
            </a:r>
          </a:p>
          <a:p>
            <a:endParaRPr lang="it-IT"/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Metilazione K4:  attivazione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metilazione/acetilazione K9 mutualmente esclusiva (HAT/HADC)</a:t>
            </a:r>
          </a:p>
          <a:p>
            <a:endParaRPr lang="it-IT"/>
          </a:p>
          <a:p>
            <a:endParaRPr lang="it-IT" sz="1800"/>
          </a:p>
          <a:p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8"/>
          <p:cNvSpPr txBox="1">
            <a:spLocks noChangeArrowheads="1"/>
          </p:cNvSpPr>
          <p:nvPr/>
        </p:nvSpPr>
        <p:spPr bwMode="auto">
          <a:xfrm>
            <a:off x="179388" y="3213100"/>
            <a:ext cx="84947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H3-K4 metilazione                         evolutivamente conservata </a:t>
            </a:r>
          </a:p>
          <a:p>
            <a:r>
              <a:rPr lang="it-IT" sz="2400"/>
              <a:t>                                                       e associata a geni trascritti</a:t>
            </a:r>
          </a:p>
        </p:txBody>
      </p:sp>
      <p:sp>
        <p:nvSpPr>
          <p:cNvPr id="98307" name="Text Box 9"/>
          <p:cNvSpPr txBox="1">
            <a:spLocks noChangeArrowheads="1"/>
          </p:cNvSpPr>
          <p:nvPr/>
        </p:nvSpPr>
        <p:spPr bwMode="auto">
          <a:xfrm>
            <a:off x="179388" y="1916113"/>
            <a:ext cx="2678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H3-K9 metilazione</a:t>
            </a:r>
          </a:p>
        </p:txBody>
      </p:sp>
      <p:sp>
        <p:nvSpPr>
          <p:cNvPr id="98308" name="AutoShape 11"/>
          <p:cNvSpPr>
            <a:spLocks noChangeArrowheads="1"/>
          </p:cNvSpPr>
          <p:nvPr/>
        </p:nvSpPr>
        <p:spPr bwMode="auto">
          <a:xfrm>
            <a:off x="3708400" y="2133600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 sz="1800"/>
          </a:p>
        </p:txBody>
      </p:sp>
      <p:sp>
        <p:nvSpPr>
          <p:cNvPr id="98309" name="Text Box 13"/>
          <p:cNvSpPr txBox="1">
            <a:spLocks noChangeArrowheads="1"/>
          </p:cNvSpPr>
          <p:nvPr/>
        </p:nvSpPr>
        <p:spPr bwMode="auto">
          <a:xfrm>
            <a:off x="4716463" y="1941513"/>
            <a:ext cx="4273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Repressione della trascrizione</a:t>
            </a:r>
          </a:p>
        </p:txBody>
      </p:sp>
      <p:sp>
        <p:nvSpPr>
          <p:cNvPr id="98310" name="AutoShape 14"/>
          <p:cNvSpPr>
            <a:spLocks noChangeArrowheads="1"/>
          </p:cNvSpPr>
          <p:nvPr/>
        </p:nvSpPr>
        <p:spPr bwMode="auto">
          <a:xfrm>
            <a:off x="3779838" y="3429000"/>
            <a:ext cx="504825" cy="215900"/>
          </a:xfrm>
          <a:prstGeom prst="rightArrow">
            <a:avLst>
              <a:gd name="adj1" fmla="val 50000"/>
              <a:gd name="adj2" fmla="val 58456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4"/>
          <p:cNvSpPr txBox="1">
            <a:spLocks noChangeArrowheads="1"/>
          </p:cNvSpPr>
          <p:nvPr/>
        </p:nvSpPr>
        <p:spPr bwMode="auto">
          <a:xfrm>
            <a:off x="684213" y="333375"/>
            <a:ext cx="7708900" cy="569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In lievito ed in Drosophila la TRIMETILAZIONE dell’ISTONE 3 (H3)</a:t>
            </a:r>
          </a:p>
          <a:p>
            <a:endParaRPr lang="it-IT"/>
          </a:p>
          <a:p>
            <a:r>
              <a:rPr lang="it-IT"/>
              <a:t>sulla  LISINA 4 (H3-K4) è associata a geni trascritti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 sz="1800">
              <a:solidFill>
                <a:srgbClr val="FFFF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In lievito il fattore 1 associato alla RNA polimerasi II </a:t>
            </a:r>
            <a:r>
              <a:rPr lang="it-IT"/>
              <a:t>(PAF1)</a:t>
            </a:r>
            <a:r>
              <a:rPr lang="it-IT">
                <a:solidFill>
                  <a:srgbClr val="FF0000"/>
                </a:solidFill>
              </a:rPr>
              <a:t> 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si associa alla RNA pol II durante la trascrizione e lega  una 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H3-K4 metiltransferasi </a:t>
            </a:r>
            <a:r>
              <a:rPr lang="it-IT"/>
              <a:t>(SET1)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FF00"/>
              </a:solidFill>
            </a:endParaRPr>
          </a:p>
          <a:p>
            <a:endParaRPr lang="it-IT" sz="1800">
              <a:solidFill>
                <a:srgbClr val="FFFF00"/>
              </a:solidFill>
            </a:endParaRPr>
          </a:p>
          <a:p>
            <a:r>
              <a:rPr lang="it-IT" sz="2400"/>
              <a:t>SET1 determina la H3-K4 metilazione delle regioni 5’ </a:t>
            </a:r>
          </a:p>
          <a:p>
            <a:endParaRPr lang="it-IT" sz="2400"/>
          </a:p>
          <a:p>
            <a:r>
              <a:rPr lang="it-IT" sz="2400"/>
              <a:t>di geni  trascritti</a:t>
            </a:r>
          </a:p>
        </p:txBody>
      </p:sp>
      <p:sp>
        <p:nvSpPr>
          <p:cNvPr id="99331" name="Rectangle 5"/>
          <p:cNvSpPr>
            <a:spLocks noChangeArrowheads="1"/>
          </p:cNvSpPr>
          <p:nvPr/>
        </p:nvSpPr>
        <p:spPr bwMode="auto">
          <a:xfrm>
            <a:off x="323850" y="4508500"/>
            <a:ext cx="7993063" cy="1873250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5"/>
          <p:cNvSpPr txBox="1">
            <a:spLocks noChangeArrowheads="1"/>
          </p:cNvSpPr>
          <p:nvPr/>
        </p:nvSpPr>
        <p:spPr bwMode="auto">
          <a:xfrm>
            <a:off x="395288" y="260350"/>
            <a:ext cx="71501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Nella ricerca di mutanti di </a:t>
            </a:r>
            <a:r>
              <a:rPr lang="it-IT" i="1"/>
              <a:t>arabidopsis</a:t>
            </a:r>
            <a:r>
              <a:rPr lang="it-IT"/>
              <a:t> per la transizione </a:t>
            </a:r>
          </a:p>
          <a:p>
            <a:r>
              <a:rPr lang="it-IT"/>
              <a:t>fioritura ritardata/ fioritura precoce a causa della attenuazione </a:t>
            </a:r>
          </a:p>
          <a:p>
            <a:r>
              <a:rPr lang="it-IT"/>
              <a:t>della espressione di  </a:t>
            </a:r>
            <a:r>
              <a:rPr lang="it-IT" i="1"/>
              <a:t>FLC 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Identificati ortologhi dei componenti di PAF1 di lievito</a:t>
            </a:r>
          </a:p>
        </p:txBody>
      </p:sp>
      <p:sp>
        <p:nvSpPr>
          <p:cNvPr id="100355" name="Text Box 11"/>
          <p:cNvSpPr txBox="1">
            <a:spLocks noChangeArrowheads="1"/>
          </p:cNvSpPr>
          <p:nvPr/>
        </p:nvSpPr>
        <p:spPr bwMode="auto">
          <a:xfrm>
            <a:off x="250825" y="62372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</p:txBody>
      </p:sp>
      <p:sp>
        <p:nvSpPr>
          <p:cNvPr id="100356" name="Text Box 6"/>
          <p:cNvSpPr txBox="1">
            <a:spLocks noChangeArrowheads="1"/>
          </p:cNvSpPr>
          <p:nvPr/>
        </p:nvSpPr>
        <p:spPr bwMode="auto">
          <a:xfrm>
            <a:off x="250825" y="2420938"/>
            <a:ext cx="4267200" cy="33972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800"/>
              <a:t>PAF1complex: PAF1, CTR9 LEO1, CDC73, RTF1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1800" i="1"/>
              <a:t>EARLY FLOWERING7 </a:t>
            </a:r>
          </a:p>
          <a:p>
            <a:r>
              <a:rPr lang="it-IT" sz="1800" i="1">
                <a:solidFill>
                  <a:srgbClr val="FF0000"/>
                </a:solidFill>
              </a:rPr>
              <a:t>(ELF7)</a:t>
            </a:r>
            <a:r>
              <a:rPr lang="it-IT" sz="1800" i="1"/>
              <a:t>                                        </a:t>
            </a:r>
            <a:r>
              <a:rPr lang="it-IT" sz="1800" i="1">
                <a:solidFill>
                  <a:srgbClr val="FF0000"/>
                </a:solidFill>
              </a:rPr>
              <a:t>PAF1</a:t>
            </a:r>
          </a:p>
          <a:p>
            <a:endParaRPr lang="it-IT" sz="1800" i="1">
              <a:solidFill>
                <a:srgbClr val="FF0000"/>
              </a:solidFill>
            </a:endParaRPr>
          </a:p>
          <a:p>
            <a:r>
              <a:rPr lang="it-IT" sz="1800" i="1"/>
              <a:t>EARLY FLOWERING8</a:t>
            </a:r>
          </a:p>
          <a:p>
            <a:r>
              <a:rPr lang="it-IT" sz="1800" i="1">
                <a:solidFill>
                  <a:srgbClr val="FF0000"/>
                </a:solidFill>
              </a:rPr>
              <a:t>(ELF8)</a:t>
            </a:r>
            <a:r>
              <a:rPr lang="it-IT" sz="1800" i="1"/>
              <a:t>                                        </a:t>
            </a:r>
            <a:r>
              <a:rPr lang="it-IT" sz="1800" i="1">
                <a:solidFill>
                  <a:srgbClr val="FF0000"/>
                </a:solidFill>
              </a:rPr>
              <a:t>CTR9</a:t>
            </a:r>
          </a:p>
          <a:p>
            <a:endParaRPr lang="it-IT" sz="1800" i="1">
              <a:solidFill>
                <a:srgbClr val="FF0000"/>
              </a:solidFill>
            </a:endParaRPr>
          </a:p>
          <a:p>
            <a:r>
              <a:rPr lang="it-IT" sz="1800" i="1"/>
              <a:t>VERNALIZATION </a:t>
            </a:r>
          </a:p>
          <a:p>
            <a:r>
              <a:rPr lang="it-IT" sz="1800" i="1"/>
              <a:t>INDEPENDANCE  </a:t>
            </a:r>
            <a:r>
              <a:rPr lang="it-IT" sz="1800" i="1">
                <a:solidFill>
                  <a:srgbClr val="FF0000"/>
                </a:solidFill>
              </a:rPr>
              <a:t>(VIP4)</a:t>
            </a:r>
            <a:r>
              <a:rPr lang="it-IT" sz="1800" i="1"/>
              <a:t>          </a:t>
            </a:r>
            <a:r>
              <a:rPr lang="it-IT" sz="1800" i="1">
                <a:solidFill>
                  <a:srgbClr val="FF0000"/>
                </a:solidFill>
              </a:rPr>
              <a:t>LEO1</a:t>
            </a:r>
          </a:p>
        </p:txBody>
      </p:sp>
      <p:pic>
        <p:nvPicPr>
          <p:cNvPr id="100357" name="Picture 12" descr="VERN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2636838"/>
            <a:ext cx="3816350" cy="379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8" name="Oval 13"/>
          <p:cNvSpPr>
            <a:spLocks noChangeArrowheads="1"/>
          </p:cNvSpPr>
          <p:nvPr/>
        </p:nvSpPr>
        <p:spPr bwMode="auto">
          <a:xfrm>
            <a:off x="7308850" y="2997200"/>
            <a:ext cx="431800" cy="2159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00359" name="Oval 14"/>
          <p:cNvSpPr>
            <a:spLocks noChangeArrowheads="1"/>
          </p:cNvSpPr>
          <p:nvPr/>
        </p:nvSpPr>
        <p:spPr bwMode="auto">
          <a:xfrm>
            <a:off x="7667625" y="3141663"/>
            <a:ext cx="431800" cy="2159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100360" name="Oval 15"/>
          <p:cNvSpPr>
            <a:spLocks noChangeArrowheads="1"/>
          </p:cNvSpPr>
          <p:nvPr/>
        </p:nvSpPr>
        <p:spPr bwMode="auto">
          <a:xfrm>
            <a:off x="7524750" y="3357563"/>
            <a:ext cx="431800" cy="215900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4"/>
          <p:cNvSpPr>
            <a:spLocks noChangeArrowheads="1"/>
          </p:cNvSpPr>
          <p:nvPr/>
        </p:nvSpPr>
        <p:spPr bwMode="auto">
          <a:xfrm>
            <a:off x="900113" y="765175"/>
            <a:ext cx="6858000" cy="50784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I mutanti </a:t>
            </a:r>
            <a:r>
              <a:rPr lang="it-IT" sz="2400" i="1"/>
              <a:t>elf7,elf8, vip4</a:t>
            </a:r>
            <a:r>
              <a:rPr lang="it-IT" sz="2400"/>
              <a:t> sono a</a:t>
            </a:r>
            <a:r>
              <a:rPr lang="it-IT" sz="2400">
                <a:solidFill>
                  <a:srgbClr val="FF0000"/>
                </a:solidFill>
              </a:rPr>
              <a:t> fioritura precoce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/>
              <a:t>In questi mutanti si ha una </a:t>
            </a:r>
            <a:r>
              <a:rPr lang="it-IT" sz="2400">
                <a:solidFill>
                  <a:srgbClr val="FF0000"/>
                </a:solidFill>
              </a:rPr>
              <a:t>ridotta espressione di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>
                <a:solidFill>
                  <a:srgbClr val="FF0000"/>
                </a:solidFill>
              </a:rPr>
              <a:t> </a:t>
            </a:r>
            <a:r>
              <a:rPr lang="it-IT" sz="2400" i="1">
                <a:solidFill>
                  <a:srgbClr val="FF0000"/>
                </a:solidFill>
              </a:rPr>
              <a:t>FLC</a:t>
            </a:r>
            <a:r>
              <a:rPr lang="it-IT" sz="2400">
                <a:solidFill>
                  <a:srgbClr val="FF0000"/>
                </a:solidFill>
              </a:rPr>
              <a:t>  </a:t>
            </a:r>
            <a:r>
              <a:rPr lang="it-IT" sz="2400"/>
              <a:t>dovuta al mancato funzionamento del </a:t>
            </a:r>
          </a:p>
          <a:p>
            <a:endParaRPr lang="it-IT" sz="2400"/>
          </a:p>
          <a:p>
            <a:r>
              <a:rPr lang="it-IT" sz="2400"/>
              <a:t>complesso </a:t>
            </a:r>
            <a:r>
              <a:rPr lang="it-IT" sz="2400" i="1"/>
              <a:t>PAF1</a:t>
            </a:r>
            <a:r>
              <a:rPr lang="it-IT" sz="2400"/>
              <a:t>che media la H3-K4 metilazione</a:t>
            </a:r>
          </a:p>
          <a:p>
            <a:endParaRPr lang="it-IT" sz="2400"/>
          </a:p>
          <a:p>
            <a:r>
              <a:rPr lang="it-IT" sz="2400"/>
              <a:t>della regione della cromatina in cui si trova il</a:t>
            </a:r>
          </a:p>
          <a:p>
            <a:endParaRPr lang="it-IT" sz="2400"/>
          </a:p>
          <a:p>
            <a:r>
              <a:rPr lang="it-IT" sz="2400"/>
              <a:t>gene </a:t>
            </a:r>
            <a:r>
              <a:rPr lang="it-IT" sz="2400" i="1"/>
              <a:t>FLC</a:t>
            </a:r>
          </a:p>
          <a:p>
            <a:pPr>
              <a:spcBef>
                <a:spcPct val="50000"/>
              </a:spcBef>
            </a:pPr>
            <a:endParaRPr lang="it-IT" sz="2400" i="1"/>
          </a:p>
        </p:txBody>
      </p:sp>
      <p:sp>
        <p:nvSpPr>
          <p:cNvPr id="101379" name="Rectangle 5"/>
          <p:cNvSpPr>
            <a:spLocks noChangeArrowheads="1"/>
          </p:cNvSpPr>
          <p:nvPr/>
        </p:nvSpPr>
        <p:spPr bwMode="auto">
          <a:xfrm>
            <a:off x="611188" y="1628775"/>
            <a:ext cx="7416800" cy="4176713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ext Box 4"/>
          <p:cNvSpPr txBox="1">
            <a:spLocks noChangeArrowheads="1"/>
          </p:cNvSpPr>
          <p:nvPr/>
        </p:nvSpPr>
        <p:spPr bwMode="auto">
          <a:xfrm>
            <a:off x="1187450" y="260350"/>
            <a:ext cx="76327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1800" i="1"/>
          </a:p>
        </p:txBody>
      </p:sp>
      <p:sp>
        <p:nvSpPr>
          <p:cNvPr id="102403" name="Text Box 5"/>
          <p:cNvSpPr txBox="1">
            <a:spLocks noChangeArrowheads="1"/>
          </p:cNvSpPr>
          <p:nvPr/>
        </p:nvSpPr>
        <p:spPr bwMode="auto">
          <a:xfrm>
            <a:off x="179388" y="549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</p:txBody>
      </p:sp>
      <p:sp>
        <p:nvSpPr>
          <p:cNvPr id="102404" name="Text Box 8"/>
          <p:cNvSpPr txBox="1">
            <a:spLocks noChangeArrowheads="1"/>
          </p:cNvSpPr>
          <p:nvPr/>
        </p:nvSpPr>
        <p:spPr bwMode="auto">
          <a:xfrm>
            <a:off x="755650" y="4724400"/>
            <a:ext cx="7118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i="1">
                <a:solidFill>
                  <a:srgbClr val="FF0000"/>
                </a:solidFill>
              </a:rPr>
              <a:t>FRI </a:t>
            </a:r>
            <a:r>
              <a:rPr lang="it-IT" sz="2400">
                <a:solidFill>
                  <a:srgbClr val="FF0000"/>
                </a:solidFill>
              </a:rPr>
              <a:t>è un promotore della H3-K4 metilazione di </a:t>
            </a:r>
            <a:r>
              <a:rPr lang="it-IT" sz="2400" i="1">
                <a:solidFill>
                  <a:srgbClr val="FF0000"/>
                </a:solidFill>
              </a:rPr>
              <a:t>FLC</a:t>
            </a:r>
            <a:endParaRPr lang="it-IT" sz="2400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</p:txBody>
      </p:sp>
      <p:sp>
        <p:nvSpPr>
          <p:cNvPr id="102405" name="Rectangle 12"/>
          <p:cNvSpPr>
            <a:spLocks noChangeArrowheads="1"/>
          </p:cNvSpPr>
          <p:nvPr/>
        </p:nvSpPr>
        <p:spPr bwMode="auto">
          <a:xfrm>
            <a:off x="323850" y="981075"/>
            <a:ext cx="8604250" cy="283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/>
              <a:t>In varietà </a:t>
            </a:r>
            <a:r>
              <a:rPr lang="it-IT">
                <a:solidFill>
                  <a:srgbClr val="FF0000"/>
                </a:solidFill>
              </a:rPr>
              <a:t>annuali invernali</a:t>
            </a:r>
            <a:r>
              <a:rPr lang="it-IT"/>
              <a:t> </a:t>
            </a:r>
            <a:r>
              <a:rPr lang="it-IT" i="1"/>
              <a:t>di arabidopsis</a:t>
            </a:r>
            <a:r>
              <a:rPr lang="it-IT"/>
              <a:t> contenenti l’allele </a:t>
            </a:r>
            <a:r>
              <a:rPr lang="it-IT" i="1"/>
              <a:t>FRI</a:t>
            </a:r>
            <a:r>
              <a:rPr lang="it-IT"/>
              <a:t> la </a:t>
            </a:r>
          </a:p>
          <a:p>
            <a:pPr>
              <a:buFont typeface="Wingdings" pitchFamily="2" charset="2"/>
              <a:buChar char="Ø"/>
            </a:pPr>
            <a:endParaRPr lang="it-IT"/>
          </a:p>
          <a:p>
            <a:r>
              <a:rPr lang="it-IT"/>
              <a:t>cromatina di </a:t>
            </a:r>
            <a:r>
              <a:rPr lang="it-IT" i="1"/>
              <a:t>FLC </a:t>
            </a:r>
            <a:r>
              <a:rPr lang="it-IT"/>
              <a:t>ha </a:t>
            </a:r>
            <a:r>
              <a:rPr lang="it-IT">
                <a:solidFill>
                  <a:srgbClr val="FF0000"/>
                </a:solidFill>
              </a:rPr>
              <a:t>elevati livelli di H3-K4 metilazione</a:t>
            </a:r>
            <a:r>
              <a:rPr lang="it-IT"/>
              <a:t> in confronto a </a:t>
            </a:r>
          </a:p>
          <a:p>
            <a:endParaRPr lang="it-IT"/>
          </a:p>
          <a:p>
            <a:r>
              <a:rPr lang="it-IT"/>
              <a:t>specie precoci che hanno un allele </a:t>
            </a:r>
            <a:r>
              <a:rPr lang="it-IT" i="1"/>
              <a:t>FRI</a:t>
            </a:r>
            <a:r>
              <a:rPr lang="it-IT"/>
              <a:t> non funzionante (</a:t>
            </a:r>
            <a:r>
              <a:rPr lang="it-IT" i="1"/>
              <a:t>fri</a:t>
            </a:r>
            <a:r>
              <a:rPr lang="it-IT"/>
              <a:t>)</a:t>
            </a:r>
          </a:p>
          <a:p>
            <a:endParaRPr lang="it-IT"/>
          </a:p>
          <a:p>
            <a:endParaRPr lang="it-IT"/>
          </a:p>
          <a:p>
            <a:pPr>
              <a:buFont typeface="Wingdings" pitchFamily="2" charset="2"/>
              <a:buChar char="Ø"/>
            </a:pPr>
            <a:endParaRPr lang="it-IT">
              <a:solidFill>
                <a:srgbClr val="FF0000"/>
              </a:solidFill>
            </a:endParaRPr>
          </a:p>
          <a:p>
            <a:endParaRPr lang="it-IT"/>
          </a:p>
        </p:txBody>
      </p:sp>
      <p:sp>
        <p:nvSpPr>
          <p:cNvPr id="102406" name="AutoShape 13"/>
          <p:cNvSpPr>
            <a:spLocks noChangeArrowheads="1"/>
          </p:cNvSpPr>
          <p:nvPr/>
        </p:nvSpPr>
        <p:spPr bwMode="auto">
          <a:xfrm>
            <a:off x="3851275" y="32131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4"/>
          <p:cNvSpPr txBox="1">
            <a:spLocks noChangeArrowheads="1"/>
          </p:cNvSpPr>
          <p:nvPr/>
        </p:nvSpPr>
        <p:spPr bwMode="auto">
          <a:xfrm>
            <a:off x="735013" y="1936750"/>
            <a:ext cx="1841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</p:txBody>
      </p:sp>
      <p:sp>
        <p:nvSpPr>
          <p:cNvPr id="103427" name="Text Box 5"/>
          <p:cNvSpPr txBox="1">
            <a:spLocks noChangeArrowheads="1"/>
          </p:cNvSpPr>
          <p:nvPr/>
        </p:nvSpPr>
        <p:spPr bwMode="auto">
          <a:xfrm>
            <a:off x="0" y="1052513"/>
            <a:ext cx="5148263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solidFill>
                  <a:srgbClr val="FF0000"/>
                </a:solidFill>
              </a:rPr>
              <a:t>SET1 è l’ unica H3-K4 metiltranferasi di lievito</a:t>
            </a:r>
          </a:p>
          <a:p>
            <a:endParaRPr lang="it-IT" sz="1600">
              <a:solidFill>
                <a:srgbClr val="FF0000"/>
              </a:solidFill>
            </a:endParaRPr>
          </a:p>
          <a:p>
            <a:r>
              <a:rPr lang="it-IT" sz="1600"/>
              <a:t>In arabidopsis parecchie H3-K4 transferasi  </a:t>
            </a:r>
          </a:p>
          <a:p>
            <a:r>
              <a:rPr lang="it-IT" sz="1600"/>
              <a:t>potenziali</a:t>
            </a:r>
          </a:p>
          <a:p>
            <a:endParaRPr lang="it-IT" sz="1600"/>
          </a:p>
          <a:p>
            <a:endParaRPr lang="it-IT" sz="1600">
              <a:solidFill>
                <a:srgbClr val="FFFF00"/>
              </a:solidFill>
            </a:endParaRPr>
          </a:p>
          <a:p>
            <a:endParaRPr lang="it-IT" sz="2400"/>
          </a:p>
          <a:p>
            <a:endParaRPr lang="it-IT" sz="2400"/>
          </a:p>
          <a:p>
            <a:endParaRPr lang="it-IT"/>
          </a:p>
          <a:p>
            <a:endParaRPr lang="it-IT"/>
          </a:p>
        </p:txBody>
      </p:sp>
      <p:pic>
        <p:nvPicPr>
          <p:cNvPr id="103428" name="Picture 8" descr="F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125538"/>
            <a:ext cx="42719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9" name="Text Box 9"/>
          <p:cNvSpPr txBox="1">
            <a:spLocks noChangeArrowheads="1"/>
          </p:cNvSpPr>
          <p:nvPr/>
        </p:nvSpPr>
        <p:spPr bwMode="auto">
          <a:xfrm>
            <a:off x="323850" y="188913"/>
            <a:ext cx="80089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ATTIVAZIONE DELLA TRASCRIZIONE DI  </a:t>
            </a:r>
            <a:r>
              <a:rPr lang="it-IT" i="1"/>
              <a:t>FLC</a:t>
            </a:r>
            <a:r>
              <a:rPr lang="it-IT"/>
              <a:t> DA PARTE DI PAF1</a:t>
            </a:r>
          </a:p>
        </p:txBody>
      </p:sp>
      <p:sp>
        <p:nvSpPr>
          <p:cNvPr id="103430" name="Line 12"/>
          <p:cNvSpPr>
            <a:spLocks noChangeShapeType="1"/>
          </p:cNvSpPr>
          <p:nvPr/>
        </p:nvSpPr>
        <p:spPr bwMode="auto">
          <a:xfrm flipV="1">
            <a:off x="4356100" y="2205038"/>
            <a:ext cx="1439863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03431" name="Text Box 13"/>
          <p:cNvSpPr txBox="1">
            <a:spLocks noChangeArrowheads="1"/>
          </p:cNvSpPr>
          <p:nvPr/>
        </p:nvSpPr>
        <p:spPr bwMode="auto">
          <a:xfrm>
            <a:off x="179388" y="2492375"/>
            <a:ext cx="26416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EFS omologa a SET1</a:t>
            </a:r>
          </a:p>
        </p:txBody>
      </p:sp>
      <p:sp>
        <p:nvSpPr>
          <p:cNvPr id="103432" name="Line 14"/>
          <p:cNvSpPr>
            <a:spLocks noChangeShapeType="1"/>
          </p:cNvSpPr>
          <p:nvPr/>
        </p:nvSpPr>
        <p:spPr bwMode="auto">
          <a:xfrm flipV="1">
            <a:off x="4787900" y="4149725"/>
            <a:ext cx="1223963" cy="2159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03433" name="Text Box 15"/>
          <p:cNvSpPr txBox="1">
            <a:spLocks noChangeArrowheads="1"/>
          </p:cNvSpPr>
          <p:nvPr/>
        </p:nvSpPr>
        <p:spPr bwMode="auto">
          <a:xfrm>
            <a:off x="3132138" y="3213100"/>
            <a:ext cx="1560512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PAF1 di Arabidopsis</a:t>
            </a:r>
          </a:p>
        </p:txBody>
      </p:sp>
      <p:sp>
        <p:nvSpPr>
          <p:cNvPr id="103434" name="Line 16"/>
          <p:cNvSpPr>
            <a:spLocks noChangeShapeType="1"/>
          </p:cNvSpPr>
          <p:nvPr/>
        </p:nvSpPr>
        <p:spPr bwMode="auto">
          <a:xfrm flipV="1">
            <a:off x="4284663" y="4076700"/>
            <a:ext cx="1582737" cy="1444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03435" name="Text Box 17"/>
          <p:cNvSpPr txBox="1">
            <a:spLocks noChangeArrowheads="1"/>
          </p:cNvSpPr>
          <p:nvPr/>
        </p:nvSpPr>
        <p:spPr bwMode="auto">
          <a:xfrm>
            <a:off x="2967038" y="4097338"/>
            <a:ext cx="113030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metiltrasferasi</a:t>
            </a:r>
          </a:p>
        </p:txBody>
      </p:sp>
      <p:sp>
        <p:nvSpPr>
          <p:cNvPr id="103436" name="Text Box 18"/>
          <p:cNvSpPr txBox="1">
            <a:spLocks noChangeArrowheads="1"/>
          </p:cNvSpPr>
          <p:nvPr/>
        </p:nvSpPr>
        <p:spPr bwMode="auto">
          <a:xfrm>
            <a:off x="2916238" y="5516563"/>
            <a:ext cx="1306512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K4 trimetilazione</a:t>
            </a:r>
          </a:p>
        </p:txBody>
      </p:sp>
      <p:sp>
        <p:nvSpPr>
          <p:cNvPr id="103437" name="Line 19"/>
          <p:cNvSpPr>
            <a:spLocks noChangeShapeType="1"/>
          </p:cNvSpPr>
          <p:nvPr/>
        </p:nvSpPr>
        <p:spPr bwMode="auto">
          <a:xfrm flipV="1">
            <a:off x="4427538" y="5589588"/>
            <a:ext cx="1873250" cy="714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5" descr="F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620713"/>
            <a:ext cx="5545137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1" name="Text Box 6"/>
          <p:cNvSpPr txBox="1">
            <a:spLocks noChangeArrowheads="1"/>
          </p:cNvSpPr>
          <p:nvPr/>
        </p:nvSpPr>
        <p:spPr bwMode="auto">
          <a:xfrm>
            <a:off x="0" y="428625"/>
            <a:ext cx="184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600" i="1"/>
          </a:p>
          <a:p>
            <a:endParaRPr lang="it-IT" sz="1600"/>
          </a:p>
        </p:txBody>
      </p:sp>
      <p:sp>
        <p:nvSpPr>
          <p:cNvPr id="104452" name="Text Box 7"/>
          <p:cNvSpPr txBox="1">
            <a:spLocks noChangeArrowheads="1"/>
          </p:cNvSpPr>
          <p:nvPr/>
        </p:nvSpPr>
        <p:spPr bwMode="auto">
          <a:xfrm>
            <a:off x="468313" y="4797425"/>
            <a:ext cx="8299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i="1">
                <a:solidFill>
                  <a:srgbClr val="FF0000"/>
                </a:solidFill>
              </a:rPr>
              <a:t>PIE1 </a:t>
            </a:r>
            <a:r>
              <a:rPr lang="it-IT" sz="1800">
                <a:solidFill>
                  <a:srgbClr val="FF0000"/>
                </a:solidFill>
              </a:rPr>
              <a:t>si associa a H3-K4 trimetilati e determina il rimodellamento della cromatina</a:t>
            </a:r>
          </a:p>
          <a:p>
            <a:endParaRPr lang="it-IT" sz="1800">
              <a:solidFill>
                <a:srgbClr val="FF0000"/>
              </a:solidFill>
            </a:endParaRPr>
          </a:p>
          <a:p>
            <a:r>
              <a:rPr lang="it-IT" sz="1800">
                <a:solidFill>
                  <a:srgbClr val="FF0000"/>
                </a:solidFill>
              </a:rPr>
              <a:t>di </a:t>
            </a:r>
            <a:r>
              <a:rPr lang="it-IT" sz="1800" i="1">
                <a:solidFill>
                  <a:srgbClr val="FF0000"/>
                </a:solidFill>
              </a:rPr>
              <a:t>FLC  consentendo la trascrizione di FLC da parte della POL II</a:t>
            </a:r>
          </a:p>
        </p:txBody>
      </p:sp>
      <p:sp>
        <p:nvSpPr>
          <p:cNvPr id="104453" name="Text Box 8"/>
          <p:cNvSpPr txBox="1">
            <a:spLocks noChangeArrowheads="1"/>
          </p:cNvSpPr>
          <p:nvPr/>
        </p:nvSpPr>
        <p:spPr bwMode="auto">
          <a:xfrm>
            <a:off x="376238" y="6208713"/>
            <a:ext cx="740886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PIE1 omologo a ISWIp (ATP dependent Chromatin remodeling proteiin di lievito)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844708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Il complesso PAF1 like </a:t>
            </a:r>
            <a:r>
              <a:rPr lang="it-IT" i="1"/>
              <a:t>di arabidopsis</a:t>
            </a:r>
            <a:r>
              <a:rPr lang="it-IT"/>
              <a:t> è necessario per avere alti livelli</a:t>
            </a:r>
          </a:p>
          <a:p>
            <a:endParaRPr lang="it-IT"/>
          </a:p>
          <a:p>
            <a:r>
              <a:rPr lang="it-IT"/>
              <a:t>di espressione di FLC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PAF1 agisce determinando  la trimetilazione H3-K4 della regione della </a:t>
            </a:r>
          </a:p>
          <a:p>
            <a:endParaRPr lang="it-IT"/>
          </a:p>
          <a:p>
            <a:r>
              <a:rPr lang="it-IT"/>
              <a:t>cromatina in cui si trova il gene FLC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/>
              <a:t>Varietà annuali invernali di </a:t>
            </a:r>
            <a:r>
              <a:rPr lang="it-IT" i="1"/>
              <a:t>arabidopsis</a:t>
            </a:r>
            <a:r>
              <a:rPr lang="it-IT"/>
              <a:t> che contengono l’allele dominante</a:t>
            </a:r>
          </a:p>
          <a:p>
            <a:r>
              <a:rPr lang="it-IT"/>
              <a:t> </a:t>
            </a:r>
          </a:p>
          <a:p>
            <a:r>
              <a:rPr lang="it-IT"/>
              <a:t>FRI hanno livelli più elevati  di H3-K4 trimetilazione rispetto alle varietà</a:t>
            </a:r>
          </a:p>
          <a:p>
            <a:r>
              <a:rPr lang="it-IT"/>
              <a:t> </a:t>
            </a:r>
          </a:p>
          <a:p>
            <a:r>
              <a:rPr lang="it-IT"/>
              <a:t>estive</a:t>
            </a:r>
          </a:p>
          <a:p>
            <a:endParaRPr lang="it-IT"/>
          </a:p>
          <a:p>
            <a:endParaRPr lang="it-IT"/>
          </a:p>
          <a:p>
            <a:r>
              <a:rPr lang="it-IT" sz="2400">
                <a:solidFill>
                  <a:srgbClr val="FF0000"/>
                </a:solidFill>
              </a:rPr>
              <a:t>FRI promotore della H3-K4 trimetilazione di FLC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5"/>
          <p:cNvSpPr txBox="1">
            <a:spLocks noChangeArrowheads="1"/>
          </p:cNvSpPr>
          <p:nvPr/>
        </p:nvSpPr>
        <p:spPr bwMode="auto">
          <a:xfrm>
            <a:off x="357188" y="3143250"/>
            <a:ext cx="8582025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La varietà </a:t>
            </a:r>
            <a:r>
              <a:rPr lang="it-IT" i="1"/>
              <a:t>Ler</a:t>
            </a:r>
            <a:r>
              <a:rPr lang="it-IT"/>
              <a:t> ha un allele funzionale </a:t>
            </a:r>
            <a:r>
              <a:rPr lang="it-IT" i="1"/>
              <a:t>FRI</a:t>
            </a:r>
            <a:r>
              <a:rPr lang="it-IT"/>
              <a:t> ma ha bassi livelli di mRNA </a:t>
            </a:r>
            <a:r>
              <a:rPr lang="it-IT" i="1"/>
              <a:t>FLC</a:t>
            </a:r>
          </a:p>
          <a:p>
            <a:r>
              <a:rPr lang="it-IT"/>
              <a:t> </a:t>
            </a:r>
          </a:p>
          <a:p>
            <a:r>
              <a:rPr lang="it-IT"/>
              <a:t>ed è a fioritura precoce</a:t>
            </a:r>
          </a:p>
          <a:p>
            <a:endParaRPr lang="it-IT"/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L’allele di </a:t>
            </a:r>
            <a:r>
              <a:rPr lang="it-IT" i="1">
                <a:solidFill>
                  <a:srgbClr val="FF0000"/>
                </a:solidFill>
              </a:rPr>
              <a:t>FLC</a:t>
            </a:r>
            <a:r>
              <a:rPr lang="it-IT">
                <a:solidFill>
                  <a:srgbClr val="FF0000"/>
                </a:solidFill>
              </a:rPr>
              <a:t> presenta nella varietà </a:t>
            </a:r>
            <a:r>
              <a:rPr lang="it-IT" i="1">
                <a:solidFill>
                  <a:srgbClr val="FF0000"/>
                </a:solidFill>
              </a:rPr>
              <a:t>Ler</a:t>
            </a:r>
            <a:r>
              <a:rPr lang="it-IT">
                <a:solidFill>
                  <a:srgbClr val="FF0000"/>
                </a:solidFill>
              </a:rPr>
              <a:t>  una inserzione TE</a:t>
            </a:r>
            <a:r>
              <a:rPr lang="it-IT"/>
              <a:t> (1.2kb: </a:t>
            </a:r>
          </a:p>
          <a:p>
            <a:endParaRPr lang="it-IT"/>
          </a:p>
          <a:p>
            <a:r>
              <a:rPr lang="it-IT"/>
              <a:t>mutator-like transposable element) </a:t>
            </a:r>
            <a:r>
              <a:rPr lang="it-IT">
                <a:solidFill>
                  <a:srgbClr val="FF0000"/>
                </a:solidFill>
              </a:rPr>
              <a:t>responsabile dell’insensibilità a </a:t>
            </a:r>
            <a:r>
              <a:rPr lang="it-IT" i="1">
                <a:solidFill>
                  <a:srgbClr val="FF0000"/>
                </a:solidFill>
              </a:rPr>
              <a:t>FRI</a:t>
            </a:r>
          </a:p>
          <a:p>
            <a:endParaRPr lang="it-IT"/>
          </a:p>
          <a:p>
            <a:endParaRPr lang="it-IT"/>
          </a:p>
          <a:p>
            <a:r>
              <a:rPr lang="it-IT" sz="1800"/>
              <a:t> </a:t>
            </a:r>
          </a:p>
        </p:txBody>
      </p:sp>
      <p:sp>
        <p:nvSpPr>
          <p:cNvPr id="106499" name="Text Box 6"/>
          <p:cNvSpPr txBox="1">
            <a:spLocks noChangeArrowheads="1"/>
          </p:cNvSpPr>
          <p:nvPr/>
        </p:nvSpPr>
        <p:spPr bwMode="auto">
          <a:xfrm>
            <a:off x="0" y="41497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>
              <a:solidFill>
                <a:srgbClr val="FF0000"/>
              </a:solidFill>
            </a:endParaRPr>
          </a:p>
        </p:txBody>
      </p:sp>
      <p:sp>
        <p:nvSpPr>
          <p:cNvPr id="106500" name="Text Box 7"/>
          <p:cNvSpPr txBox="1">
            <a:spLocks noChangeArrowheads="1"/>
          </p:cNvSpPr>
          <p:nvPr/>
        </p:nvSpPr>
        <p:spPr bwMode="auto">
          <a:xfrm>
            <a:off x="57150" y="5661025"/>
            <a:ext cx="285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>
                <a:solidFill>
                  <a:srgbClr val="FF0000"/>
                </a:solidFill>
              </a:rPr>
              <a:t>                                          </a:t>
            </a:r>
            <a:endParaRPr lang="it-IT" sz="1800"/>
          </a:p>
        </p:txBody>
      </p:sp>
      <p:sp>
        <p:nvSpPr>
          <p:cNvPr id="106501" name="Text Box 8"/>
          <p:cNvSpPr txBox="1">
            <a:spLocks noChangeArrowheads="1"/>
          </p:cNvSpPr>
          <p:nvPr/>
        </p:nvSpPr>
        <p:spPr bwMode="auto">
          <a:xfrm>
            <a:off x="428625" y="1714500"/>
            <a:ext cx="8499475" cy="1311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Variazioni naturali dell’allele </a:t>
            </a:r>
            <a:r>
              <a:rPr lang="it-IT" i="1">
                <a:solidFill>
                  <a:srgbClr val="FF0000"/>
                </a:solidFill>
              </a:rPr>
              <a:t>FLC</a:t>
            </a:r>
            <a:r>
              <a:rPr lang="it-IT">
                <a:solidFill>
                  <a:srgbClr val="FF0000"/>
                </a:solidFill>
              </a:rPr>
              <a:t> determinano il comportamento a fioritura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precoce di alcune varietà di arabidopsis</a:t>
            </a:r>
          </a:p>
          <a:p>
            <a:endParaRPr lang="it-IT">
              <a:solidFill>
                <a:srgbClr val="FF0000"/>
              </a:solidFill>
            </a:endParaRPr>
          </a:p>
        </p:txBody>
      </p:sp>
      <p:sp>
        <p:nvSpPr>
          <p:cNvPr id="106502" name="Text Box 11"/>
          <p:cNvSpPr txBox="1">
            <a:spLocks noChangeArrowheads="1"/>
          </p:cNvSpPr>
          <p:nvPr/>
        </p:nvSpPr>
        <p:spPr bwMode="auto">
          <a:xfrm>
            <a:off x="447675" y="255588"/>
            <a:ext cx="3176588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H3 K9 METILAZIONE</a:t>
            </a:r>
          </a:p>
          <a:p>
            <a:r>
              <a:rPr lang="it-IT" sz="2400">
                <a:solidFill>
                  <a:srgbClr val="FF0000"/>
                </a:solidFill>
              </a:rPr>
              <a:t> </a:t>
            </a:r>
          </a:p>
          <a:p>
            <a:r>
              <a:rPr lang="it-IT" sz="2400"/>
              <a:t> </a:t>
            </a:r>
            <a:r>
              <a:rPr lang="it-IT" b="1"/>
              <a:t>REGOLATA DA siRNA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/>
          <p:cNvSpPr>
            <a:spLocks noChangeArrowheads="1"/>
          </p:cNvSpPr>
          <p:nvPr/>
        </p:nvSpPr>
        <p:spPr bwMode="auto">
          <a:xfrm>
            <a:off x="179388" y="692150"/>
            <a:ext cx="8353425" cy="1616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L’inserzione TE rende FLC soggetto a modificazioni repressive della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 cromatina  mediate da </a:t>
            </a:r>
            <a:r>
              <a:rPr lang="it-IT"/>
              <a:t>siRNA</a:t>
            </a:r>
            <a:r>
              <a:rPr lang="it-IT">
                <a:solidFill>
                  <a:srgbClr val="FF0000"/>
                </a:solidFill>
              </a:rPr>
              <a:t> generati da sequenze TE correlate in altre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 regioni del genoma</a:t>
            </a:r>
          </a:p>
        </p:txBody>
      </p:sp>
      <p:sp>
        <p:nvSpPr>
          <p:cNvPr id="107523" name="AutoShape 5"/>
          <p:cNvSpPr>
            <a:spLocks noChangeArrowheads="1"/>
          </p:cNvSpPr>
          <p:nvPr/>
        </p:nvSpPr>
        <p:spPr bwMode="auto">
          <a:xfrm>
            <a:off x="395288" y="2852738"/>
            <a:ext cx="504825" cy="927100"/>
          </a:xfrm>
          <a:prstGeom prst="curvedRightArrow">
            <a:avLst>
              <a:gd name="adj1" fmla="val 36730"/>
              <a:gd name="adj2" fmla="val 73459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7524" name="Rectangle 6"/>
          <p:cNvSpPr>
            <a:spLocks noChangeArrowheads="1"/>
          </p:cNvSpPr>
          <p:nvPr/>
        </p:nvSpPr>
        <p:spPr bwMode="auto">
          <a:xfrm>
            <a:off x="1008063" y="3933825"/>
            <a:ext cx="8135937" cy="1616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metilazione H3-K9 e K27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della regione della cromatina di </a:t>
            </a:r>
            <a:r>
              <a:rPr lang="it-IT" i="1"/>
              <a:t>FLC </a:t>
            </a:r>
            <a:r>
              <a:rPr lang="it-IT"/>
              <a:t>che include l’inserzione TE e l’introne a valle </a:t>
            </a:r>
          </a:p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ETERO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484313"/>
            <a:ext cx="7259638" cy="457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539750" y="6165850"/>
            <a:ext cx="80645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/>
              <a:t>Tandem repeats: brevi sequenze di DNA ripetute testa/coda che si addensano  nelle zone di eterocromatina centromeriche </a:t>
            </a:r>
          </a:p>
        </p:txBody>
      </p:sp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6877050" y="981075"/>
            <a:ext cx="113823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metiltranferasi</a:t>
            </a:r>
          </a:p>
        </p:txBody>
      </p:sp>
      <p:sp>
        <p:nvSpPr>
          <p:cNvPr id="108549" name="Line 5"/>
          <p:cNvSpPr>
            <a:spLocks noChangeShapeType="1"/>
          </p:cNvSpPr>
          <p:nvPr/>
        </p:nvSpPr>
        <p:spPr bwMode="auto">
          <a:xfrm flipH="1">
            <a:off x="6659563" y="1196975"/>
            <a:ext cx="50482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>
            <a:off x="7164388" y="1196975"/>
            <a:ext cx="1444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08551" name="Text Box 7"/>
          <p:cNvSpPr txBox="1">
            <a:spLocks noChangeArrowheads="1"/>
          </p:cNvSpPr>
          <p:nvPr/>
        </p:nvSpPr>
        <p:spPr bwMode="auto">
          <a:xfrm>
            <a:off x="7288213" y="1987550"/>
            <a:ext cx="984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DNA MET</a:t>
            </a:r>
          </a:p>
        </p:txBody>
      </p:sp>
      <p:sp>
        <p:nvSpPr>
          <p:cNvPr id="108552" name="Text Box 8"/>
          <p:cNvSpPr txBox="1">
            <a:spLocks noChangeArrowheads="1"/>
          </p:cNvSpPr>
          <p:nvPr/>
        </p:nvSpPr>
        <p:spPr bwMode="auto">
          <a:xfrm>
            <a:off x="7596188" y="3213100"/>
            <a:ext cx="14287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H3K9 met</a:t>
            </a:r>
          </a:p>
          <a:p>
            <a:r>
              <a:rPr lang="it-IT" sz="1400"/>
              <a:t>CNG DNA MET</a:t>
            </a:r>
          </a:p>
        </p:txBody>
      </p:sp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7956550" y="4941888"/>
            <a:ext cx="795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CG met</a:t>
            </a:r>
          </a:p>
        </p:txBody>
      </p:sp>
      <p:sp>
        <p:nvSpPr>
          <p:cNvPr id="108554" name="Text Box 10"/>
          <p:cNvSpPr txBox="1">
            <a:spLocks noChangeArrowheads="1"/>
          </p:cNvSpPr>
          <p:nvPr/>
        </p:nvSpPr>
        <p:spPr bwMode="auto">
          <a:xfrm>
            <a:off x="900113" y="0"/>
            <a:ext cx="594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Modificazioni della eterocromatina dirette da siRNA</a:t>
            </a:r>
          </a:p>
        </p:txBody>
      </p:sp>
      <p:sp>
        <p:nvSpPr>
          <p:cNvPr id="108555" name="Text Box 11"/>
          <p:cNvSpPr txBox="1">
            <a:spLocks noChangeArrowheads="1"/>
          </p:cNvSpPr>
          <p:nvPr/>
        </p:nvSpPr>
        <p:spPr bwMode="auto">
          <a:xfrm>
            <a:off x="7885113" y="4652963"/>
            <a:ext cx="923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H3K9met</a:t>
            </a:r>
          </a:p>
        </p:txBody>
      </p:sp>
      <p:sp>
        <p:nvSpPr>
          <p:cNvPr id="108556" name="Text Box 12"/>
          <p:cNvSpPr txBox="1">
            <a:spLocks noChangeArrowheads="1"/>
          </p:cNvSpPr>
          <p:nvPr/>
        </p:nvSpPr>
        <p:spPr bwMode="auto">
          <a:xfrm>
            <a:off x="7740650" y="4365625"/>
            <a:ext cx="1177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/>
              <a:t>Deacetilazione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Full Siz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1773238"/>
            <a:ext cx="5761037" cy="220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1" name="Text Box 4"/>
          <p:cNvSpPr txBox="1">
            <a:spLocks noChangeArrowheads="1"/>
          </p:cNvSpPr>
          <p:nvPr/>
        </p:nvSpPr>
        <p:spPr bwMode="auto">
          <a:xfrm>
            <a:off x="539750" y="4508500"/>
            <a:ext cx="42100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i="1"/>
              <a:t>Identificati tre geni coinvolti</a:t>
            </a:r>
          </a:p>
          <a:p>
            <a:endParaRPr lang="it-IT" sz="1800" i="1"/>
          </a:p>
          <a:p>
            <a:r>
              <a:rPr lang="it-IT" sz="1800" i="1"/>
              <a:t>VERNALIZATION1 (VRN1)</a:t>
            </a:r>
          </a:p>
          <a:p>
            <a:endParaRPr lang="it-IT" sz="1800" i="1"/>
          </a:p>
          <a:p>
            <a:r>
              <a:rPr lang="it-IT" sz="1800" i="1"/>
              <a:t>VERNALIZATION2 (VRN2)</a:t>
            </a:r>
          </a:p>
          <a:p>
            <a:endParaRPr lang="it-IT" sz="1800" i="1"/>
          </a:p>
          <a:p>
            <a:r>
              <a:rPr lang="it-IT" sz="1800" i="1"/>
              <a:t>VERNALIZATION INSENSITIVE (VIN3</a:t>
            </a:r>
            <a:r>
              <a:rPr lang="it-IT" sz="1800" b="1" i="1"/>
              <a:t>)</a:t>
            </a:r>
          </a:p>
        </p:txBody>
      </p:sp>
      <p:sp>
        <p:nvSpPr>
          <p:cNvPr id="109572" name="Text Box 5"/>
          <p:cNvSpPr txBox="1">
            <a:spLocks noChangeArrowheads="1"/>
          </p:cNvSpPr>
          <p:nvPr/>
        </p:nvSpPr>
        <p:spPr bwMode="auto">
          <a:xfrm>
            <a:off x="231775" y="350838"/>
            <a:ext cx="47307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Come agisce la vernalizzazione</a:t>
            </a:r>
            <a:r>
              <a:rPr lang="it-IT" sz="2400"/>
              <a:t> </a:t>
            </a:r>
            <a:r>
              <a:rPr lang="it-IT" sz="24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FCA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620713"/>
            <a:ext cx="4560887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416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Risposta alla vernalizzazione  in diversi genotipi arabidopsis  (6 settimane a 4 °C)</a:t>
            </a:r>
          </a:p>
        </p:txBody>
      </p:sp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4284663" y="1390650"/>
            <a:ext cx="430212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WA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5292725" y="1390650"/>
            <a:ext cx="3873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SA</a:t>
            </a:r>
          </a:p>
        </p:txBody>
      </p:sp>
      <p:sp>
        <p:nvSpPr>
          <p:cNvPr id="110598" name="Text Box 6"/>
          <p:cNvSpPr txBox="1">
            <a:spLocks noChangeArrowheads="1"/>
          </p:cNvSpPr>
          <p:nvPr/>
        </p:nvSpPr>
        <p:spPr bwMode="auto">
          <a:xfrm>
            <a:off x="6516688" y="1579563"/>
            <a:ext cx="2447925" cy="639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W</a:t>
            </a:r>
            <a:r>
              <a:rPr lang="it-IT" sz="1200"/>
              <a:t>inter </a:t>
            </a:r>
            <a:r>
              <a:rPr lang="it-IT" sz="1200">
                <a:solidFill>
                  <a:srgbClr val="FF0000"/>
                </a:solidFill>
              </a:rPr>
              <a:t>A</a:t>
            </a:r>
            <a:r>
              <a:rPr lang="it-IT" sz="1200"/>
              <a:t>nnual:fioritura ritardata </a:t>
            </a:r>
          </a:p>
          <a:p>
            <a:endParaRPr lang="it-IT" sz="1200"/>
          </a:p>
          <a:p>
            <a:r>
              <a:rPr lang="it-IT" sz="1200">
                <a:solidFill>
                  <a:srgbClr val="FF0000"/>
                </a:solidFill>
              </a:rPr>
              <a:t>S</a:t>
            </a:r>
            <a:r>
              <a:rPr lang="it-IT" sz="1200"/>
              <a:t>ummer </a:t>
            </a:r>
            <a:r>
              <a:rPr lang="it-IT" sz="1200">
                <a:solidFill>
                  <a:srgbClr val="FF0000"/>
                </a:solidFill>
              </a:rPr>
              <a:t>A</a:t>
            </a:r>
            <a:r>
              <a:rPr lang="it-IT" sz="1200"/>
              <a:t>nnual: fioritura precoce</a:t>
            </a:r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4284663" y="4508500"/>
            <a:ext cx="430212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WA</a:t>
            </a: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4356100" y="5445125"/>
            <a:ext cx="43021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WA</a:t>
            </a:r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5364163" y="4508500"/>
            <a:ext cx="430212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WA</a:t>
            </a:r>
          </a:p>
        </p:txBody>
      </p:sp>
      <p:sp>
        <p:nvSpPr>
          <p:cNvPr id="110602" name="Rectangle 10"/>
          <p:cNvSpPr>
            <a:spLocks noChangeArrowheads="1"/>
          </p:cNvSpPr>
          <p:nvPr/>
        </p:nvSpPr>
        <p:spPr bwMode="auto">
          <a:xfrm>
            <a:off x="5292725" y="5445125"/>
            <a:ext cx="430213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SA</a:t>
            </a:r>
          </a:p>
        </p:txBody>
      </p:sp>
      <p:sp>
        <p:nvSpPr>
          <p:cNvPr id="110603" name="Text Box 11"/>
          <p:cNvSpPr txBox="1">
            <a:spLocks noChangeArrowheads="1"/>
          </p:cNvSpPr>
          <p:nvPr/>
        </p:nvSpPr>
        <p:spPr bwMode="auto">
          <a:xfrm>
            <a:off x="4211638" y="3357563"/>
            <a:ext cx="38735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SA</a:t>
            </a:r>
          </a:p>
        </p:txBody>
      </p:sp>
      <p:sp>
        <p:nvSpPr>
          <p:cNvPr id="110604" name="Text Box 12"/>
          <p:cNvSpPr txBox="1">
            <a:spLocks noChangeArrowheads="1"/>
          </p:cNvSpPr>
          <p:nvPr/>
        </p:nvSpPr>
        <p:spPr bwMode="auto">
          <a:xfrm>
            <a:off x="5292725" y="2492375"/>
            <a:ext cx="3873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SA</a:t>
            </a:r>
          </a:p>
        </p:txBody>
      </p:sp>
      <p:sp>
        <p:nvSpPr>
          <p:cNvPr id="110605" name="Text Box 14"/>
          <p:cNvSpPr txBox="1">
            <a:spLocks noChangeArrowheads="1"/>
          </p:cNvSpPr>
          <p:nvPr/>
        </p:nvSpPr>
        <p:spPr bwMode="auto">
          <a:xfrm>
            <a:off x="4192588" y="2513013"/>
            <a:ext cx="387350" cy="274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SA</a:t>
            </a:r>
          </a:p>
        </p:txBody>
      </p:sp>
      <p:sp>
        <p:nvSpPr>
          <p:cNvPr id="110606" name="Text Box 15"/>
          <p:cNvSpPr txBox="1">
            <a:spLocks noChangeArrowheads="1"/>
          </p:cNvSpPr>
          <p:nvPr/>
        </p:nvSpPr>
        <p:spPr bwMode="auto">
          <a:xfrm>
            <a:off x="5292725" y="3429000"/>
            <a:ext cx="387350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>
                <a:solidFill>
                  <a:srgbClr val="FF0000"/>
                </a:solidFill>
              </a:rPr>
              <a:t>SA</a:t>
            </a:r>
          </a:p>
        </p:txBody>
      </p:sp>
      <p:sp>
        <p:nvSpPr>
          <p:cNvPr id="110607" name="Text Box 16"/>
          <p:cNvSpPr txBox="1">
            <a:spLocks noChangeArrowheads="1"/>
          </p:cNvSpPr>
          <p:nvPr/>
        </p:nvSpPr>
        <p:spPr bwMode="auto">
          <a:xfrm>
            <a:off x="179388" y="4508500"/>
            <a:ext cx="21367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Pathway vernalizzazione</a:t>
            </a:r>
          </a:p>
        </p:txBody>
      </p:sp>
      <p:sp>
        <p:nvSpPr>
          <p:cNvPr id="110608" name="Line 18"/>
          <p:cNvSpPr>
            <a:spLocks noChangeShapeType="1"/>
          </p:cNvSpPr>
          <p:nvPr/>
        </p:nvSpPr>
        <p:spPr bwMode="auto">
          <a:xfrm>
            <a:off x="1403350" y="5084763"/>
            <a:ext cx="16557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10609" name="Text Box 19"/>
          <p:cNvSpPr txBox="1">
            <a:spLocks noChangeArrowheads="1"/>
          </p:cNvSpPr>
          <p:nvPr/>
        </p:nvSpPr>
        <p:spPr bwMode="auto">
          <a:xfrm>
            <a:off x="323850" y="5449888"/>
            <a:ext cx="17018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Pathway autonomo</a:t>
            </a:r>
          </a:p>
        </p:txBody>
      </p:sp>
      <p:sp>
        <p:nvSpPr>
          <p:cNvPr id="110610" name="Line 20"/>
          <p:cNvSpPr>
            <a:spLocks noChangeShapeType="1"/>
          </p:cNvSpPr>
          <p:nvPr/>
        </p:nvSpPr>
        <p:spPr bwMode="auto">
          <a:xfrm>
            <a:off x="1258888" y="6165850"/>
            <a:ext cx="18002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611188" y="620713"/>
            <a:ext cx="67595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Studi recenti dimostrano che la vernalizzazione determina </a:t>
            </a:r>
          </a:p>
          <a:p>
            <a:endParaRPr lang="it-IT"/>
          </a:p>
          <a:p>
            <a:r>
              <a:rPr lang="it-IT"/>
              <a:t>modificazioni che convertono la cromatina </a:t>
            </a:r>
          </a:p>
          <a:p>
            <a:endParaRPr lang="it-IT"/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di </a:t>
            </a:r>
            <a:r>
              <a:rPr lang="it-IT" i="1">
                <a:solidFill>
                  <a:srgbClr val="FF0000"/>
                </a:solidFill>
              </a:rPr>
              <a:t>FLC</a:t>
            </a:r>
            <a:r>
              <a:rPr lang="it-IT">
                <a:solidFill>
                  <a:srgbClr val="FF0000"/>
                </a:solidFill>
              </a:rPr>
              <a:t> in eterocromatina, inattiva nella trascrizione</a:t>
            </a:r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395288" y="3141663"/>
            <a:ext cx="7974012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Durante la vernalizzazione le code degli istoni della cromatina di </a:t>
            </a:r>
            <a:r>
              <a:rPr lang="it-IT" i="1"/>
              <a:t>FLC</a:t>
            </a:r>
          </a:p>
          <a:p>
            <a:endParaRPr lang="it-IT" i="1"/>
          </a:p>
          <a:p>
            <a:r>
              <a:rPr lang="it-IT"/>
              <a:t>vengono deacetilate e in seguito si ha un aumento della </a:t>
            </a:r>
            <a:r>
              <a:rPr lang="it-IT">
                <a:solidFill>
                  <a:srgbClr val="FF0000"/>
                </a:solidFill>
              </a:rPr>
              <a:t>H3-K9 e K27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metilazione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La modificazione è mantenuta con il ritorno a temperature più elevate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250825" y="2924175"/>
            <a:ext cx="8497888" cy="2089150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/>
          <p:cNvSpPr txBox="1">
            <a:spLocks noChangeArrowheads="1"/>
          </p:cNvSpPr>
          <p:nvPr/>
        </p:nvSpPr>
        <p:spPr bwMode="auto">
          <a:xfrm>
            <a:off x="376238" y="1825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>
              <a:solidFill>
                <a:srgbClr val="FF0000"/>
              </a:solidFill>
            </a:endParaRPr>
          </a:p>
        </p:txBody>
      </p:sp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179388" y="765175"/>
            <a:ext cx="86979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Metilazioni K9 e K27 dell’H3 sono associate a repressione della trascrizione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Formazione di etero cromatina</a:t>
            </a:r>
          </a:p>
        </p:txBody>
      </p:sp>
      <p:pic>
        <p:nvPicPr>
          <p:cNvPr id="112644" name="Picture 4" descr="F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2492375"/>
            <a:ext cx="5076825" cy="384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5559425" y="13652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  <a:p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250825" y="379413"/>
            <a:ext cx="8121650" cy="585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i="1">
                <a:solidFill>
                  <a:srgbClr val="FF0000"/>
                </a:solidFill>
              </a:rPr>
              <a:t>VIN3</a:t>
            </a:r>
            <a:r>
              <a:rPr lang="it-IT">
                <a:solidFill>
                  <a:srgbClr val="FF0000"/>
                </a:solidFill>
              </a:rPr>
              <a:t> : proteina homeodomain; si pensa che  medi la deacetilazione;</a:t>
            </a:r>
          </a:p>
          <a:p>
            <a:pPr>
              <a:buFont typeface="Wingdings" pitchFamily="2" charset="2"/>
              <a:buChar char="Ø"/>
            </a:pPr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 è indotta dall’esposizione a basse T; dà inizio alla regolazione </a:t>
            </a:r>
            <a:r>
              <a:rPr lang="it-IT" i="1">
                <a:solidFill>
                  <a:srgbClr val="FF0000"/>
                </a:solidFill>
              </a:rPr>
              <a:t>di FLC</a:t>
            </a:r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FF00"/>
              </a:solidFill>
            </a:endParaRPr>
          </a:p>
          <a:p>
            <a:endParaRPr lang="it-IT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i="1"/>
              <a:t>VRN2</a:t>
            </a:r>
            <a:r>
              <a:rPr lang="it-IT"/>
              <a:t>: omologa a alle proteine “Polycomb di Drosophila soppressori </a:t>
            </a:r>
          </a:p>
          <a:p>
            <a:endParaRPr lang="it-IT"/>
          </a:p>
          <a:p>
            <a:r>
              <a:rPr lang="it-IT"/>
              <a:t>di Zeste-12”; si pensa  che sia componente del complesso “ Polycomb</a:t>
            </a:r>
          </a:p>
          <a:p>
            <a:r>
              <a:rPr lang="it-IT"/>
              <a:t> </a:t>
            </a:r>
          </a:p>
          <a:p>
            <a:r>
              <a:rPr lang="it-IT"/>
              <a:t>Repressore” che media la </a:t>
            </a:r>
            <a:r>
              <a:rPr lang="it-IT">
                <a:solidFill>
                  <a:srgbClr val="FF0000"/>
                </a:solidFill>
              </a:rPr>
              <a:t>H3-K27 </a:t>
            </a:r>
            <a:r>
              <a:rPr lang="it-IT"/>
              <a:t>metilazione della cromatina di </a:t>
            </a:r>
            <a:r>
              <a:rPr lang="it-IT" i="1"/>
              <a:t>FLC</a:t>
            </a:r>
            <a:r>
              <a:rPr lang="it-IT"/>
              <a:t> </a:t>
            </a:r>
          </a:p>
          <a:p>
            <a:endParaRPr lang="it-IT"/>
          </a:p>
          <a:p>
            <a:r>
              <a:rPr lang="it-IT"/>
              <a:t>cui segue la </a:t>
            </a:r>
            <a:r>
              <a:rPr lang="it-IT">
                <a:solidFill>
                  <a:srgbClr val="FF0000"/>
                </a:solidFill>
              </a:rPr>
              <a:t>H3-K9 </a:t>
            </a:r>
            <a:r>
              <a:rPr lang="it-IT"/>
              <a:t>metilazione</a:t>
            </a:r>
          </a:p>
          <a:p>
            <a:endParaRPr lang="it-IT">
              <a:solidFill>
                <a:srgbClr val="FFFF00"/>
              </a:solidFill>
            </a:endParaRPr>
          </a:p>
          <a:p>
            <a:endParaRPr lang="it-IT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i="1">
                <a:solidFill>
                  <a:srgbClr val="FF0000"/>
                </a:solidFill>
              </a:rPr>
              <a:t>VRN1</a:t>
            </a:r>
            <a:r>
              <a:rPr lang="it-IT">
                <a:solidFill>
                  <a:srgbClr val="FF0000"/>
                </a:solidFill>
              </a:rPr>
              <a:t>: è una proteina contenente un dominio B3 di DNA binding; è </a:t>
            </a:r>
          </a:p>
          <a:p>
            <a:pPr>
              <a:buFont typeface="Wingdings" pitchFamily="2" charset="2"/>
              <a:buChar char="Ø"/>
            </a:pPr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richiesta per la H3-K9 metilazione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</p:txBody>
      </p:sp>
      <p:sp>
        <p:nvSpPr>
          <p:cNvPr id="113667" name="Text Box 3"/>
          <p:cNvSpPr txBox="1">
            <a:spLocks noChangeArrowheads="1"/>
          </p:cNvSpPr>
          <p:nvPr/>
        </p:nvSpPr>
        <p:spPr bwMode="auto">
          <a:xfrm>
            <a:off x="1258888" y="51577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</p:txBody>
      </p:sp>
      <p:sp>
        <p:nvSpPr>
          <p:cNvPr id="113668" name="Text Box 5"/>
          <p:cNvSpPr txBox="1">
            <a:spLocks noChangeArrowheads="1"/>
          </p:cNvSpPr>
          <p:nvPr/>
        </p:nvSpPr>
        <p:spPr bwMode="auto">
          <a:xfrm>
            <a:off x="179388" y="6384925"/>
            <a:ext cx="514191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ZESTE =  (H3-K9-K27) HMT di DROSOPHILA e MAMMIFERO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4"/>
          <p:cNvSpPr>
            <a:spLocks noChangeArrowheads="1"/>
          </p:cNvSpPr>
          <p:nvPr/>
        </p:nvSpPr>
        <p:spPr bwMode="auto">
          <a:xfrm>
            <a:off x="971550" y="1700213"/>
            <a:ext cx="7596188" cy="264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Nei mutanti </a:t>
            </a:r>
            <a:r>
              <a:rPr lang="it-IT" sz="2400" i="1"/>
              <a:t>vrn1 </a:t>
            </a:r>
            <a:r>
              <a:rPr lang="it-IT" sz="2400"/>
              <a:t>e vrn2 FLC è represso al freddo ma </a:t>
            </a:r>
          </a:p>
          <a:p>
            <a:endParaRPr lang="it-IT" sz="2400"/>
          </a:p>
          <a:p>
            <a:r>
              <a:rPr lang="it-IT" sz="2400"/>
              <a:t>la repressione non è stabile a T più elevate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2400"/>
              <a:t>Nei mutanti </a:t>
            </a:r>
            <a:r>
              <a:rPr lang="it-IT" sz="2400" i="1"/>
              <a:t>vin3</a:t>
            </a:r>
            <a:r>
              <a:rPr lang="it-IT" sz="2400"/>
              <a:t> non si ha repressione di FLC</a:t>
            </a:r>
          </a:p>
        </p:txBody>
      </p:sp>
      <p:sp>
        <p:nvSpPr>
          <p:cNvPr id="114691" name="Rectangle 5"/>
          <p:cNvSpPr>
            <a:spLocks noChangeArrowheads="1"/>
          </p:cNvSpPr>
          <p:nvPr/>
        </p:nvSpPr>
        <p:spPr bwMode="auto">
          <a:xfrm>
            <a:off x="611188" y="1341438"/>
            <a:ext cx="7993062" cy="3671887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Full Size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549275"/>
            <a:ext cx="5832475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5" name="Text Box 3"/>
          <p:cNvSpPr txBox="1">
            <a:spLocks noChangeArrowheads="1"/>
          </p:cNvSpPr>
          <p:nvPr/>
        </p:nvSpPr>
        <p:spPr bwMode="auto">
          <a:xfrm>
            <a:off x="231775" y="65088"/>
            <a:ext cx="837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>
                <a:solidFill>
                  <a:srgbClr val="FF0000"/>
                </a:solidFill>
              </a:rPr>
              <a:t>Modello per la repressione della espressione di </a:t>
            </a:r>
            <a:r>
              <a:rPr lang="it-IT" sz="1800" b="1" i="1">
                <a:solidFill>
                  <a:srgbClr val="FF0000"/>
                </a:solidFill>
              </a:rPr>
              <a:t>FLC </a:t>
            </a:r>
            <a:r>
              <a:rPr lang="it-IT" sz="1800" b="1">
                <a:solidFill>
                  <a:srgbClr val="FF0000"/>
                </a:solidFill>
              </a:rPr>
              <a:t>da VERNALIZZAZIONE</a:t>
            </a:r>
          </a:p>
        </p:txBody>
      </p:sp>
      <p:sp>
        <p:nvSpPr>
          <p:cNvPr id="115716" name="Text Box 4"/>
          <p:cNvSpPr txBox="1">
            <a:spLocks noChangeArrowheads="1"/>
          </p:cNvSpPr>
          <p:nvPr/>
        </p:nvSpPr>
        <p:spPr bwMode="auto">
          <a:xfrm>
            <a:off x="179388" y="2276475"/>
            <a:ext cx="1333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Indotta da freddo</a:t>
            </a: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250825" y="2276475"/>
            <a:ext cx="1223963" cy="2159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>
            <a:off x="1547813" y="2492375"/>
            <a:ext cx="576262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2268538" y="620713"/>
            <a:ext cx="576103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MEMORIA EPIGENETICA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  <a:p>
            <a:endParaRPr lang="it-IT" sz="1800"/>
          </a:p>
        </p:txBody>
      </p:sp>
      <p:sp>
        <p:nvSpPr>
          <p:cNvPr id="116739" name="Text Box 3"/>
          <p:cNvSpPr txBox="1">
            <a:spLocks noChangeArrowheads="1"/>
          </p:cNvSpPr>
          <p:nvPr/>
        </p:nvSpPr>
        <p:spPr bwMode="auto">
          <a:xfrm>
            <a:off x="250825" y="1844675"/>
            <a:ext cx="865505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La stabilità mitotica dello stato vernalizzato in assenza del segnale (freddo) è un</a:t>
            </a:r>
          </a:p>
          <a:p>
            <a:r>
              <a:rPr lang="it-IT" sz="1800"/>
              <a:t> </a:t>
            </a:r>
          </a:p>
          <a:p>
            <a:r>
              <a:rPr lang="it-IT" sz="1800"/>
              <a:t>esempio caratteristico di un interruttore EPIGENETICO, che consente alla pianta di </a:t>
            </a:r>
          </a:p>
          <a:p>
            <a:endParaRPr lang="it-IT" sz="1800"/>
          </a:p>
          <a:p>
            <a:r>
              <a:rPr lang="it-IT" sz="1800"/>
              <a:t>“conservare memoria “ dell’inverno a livello cellulare.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Questa “memoria” non verrà trasmessa alla generazione successiva in modo</a:t>
            </a:r>
          </a:p>
          <a:p>
            <a:r>
              <a:rPr lang="it-IT" sz="1800"/>
              <a:t> </a:t>
            </a:r>
          </a:p>
          <a:p>
            <a:r>
              <a:rPr lang="it-IT" sz="1800"/>
              <a:t>che la nuova pianta conservi la necessità dell’esposizione alle basse temperature </a:t>
            </a:r>
          </a:p>
          <a:p>
            <a:endParaRPr lang="it-IT" sz="1800"/>
          </a:p>
          <a:p>
            <a:r>
              <a:rPr lang="it-IT" sz="1800"/>
              <a:t>(VERNALIZZAZIONE) per fiorire.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4"/>
          <p:cNvSpPr>
            <a:spLocks noChangeArrowheads="1"/>
          </p:cNvSpPr>
          <p:nvPr/>
        </p:nvSpPr>
        <p:spPr bwMode="auto">
          <a:xfrm>
            <a:off x="323850" y="404813"/>
            <a:ext cx="6678613" cy="6721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5286375" algn="l"/>
              </a:tabLst>
            </a:pPr>
            <a:r>
              <a:rPr lang="it-IT" sz="2400">
                <a:solidFill>
                  <a:srgbClr val="FF0000"/>
                </a:solidFill>
              </a:rPr>
              <a:t>PATHWAY AUTONOMO</a:t>
            </a:r>
          </a:p>
          <a:p>
            <a:pPr>
              <a:tabLst>
                <a:tab pos="5286375" algn="l"/>
              </a:tabLst>
            </a:pPr>
            <a:endParaRPr lang="it-IT" sz="2400">
              <a:solidFill>
                <a:srgbClr val="FF0000"/>
              </a:solidFill>
            </a:endParaRPr>
          </a:p>
          <a:p>
            <a:pPr>
              <a:tabLst>
                <a:tab pos="5286375" algn="l"/>
              </a:tabLst>
            </a:pPr>
            <a:r>
              <a:rPr lang="it-IT"/>
              <a:t>PROMUOVE LA FIORITURA REPRIMENDO L’ESPRESSIONE DI </a:t>
            </a:r>
            <a:r>
              <a:rPr lang="it-IT">
                <a:solidFill>
                  <a:srgbClr val="FF0000"/>
                </a:solidFill>
              </a:rPr>
              <a:t>FLC</a:t>
            </a:r>
          </a:p>
          <a:p>
            <a:pPr>
              <a:tabLst>
                <a:tab pos="5286375" algn="l"/>
              </a:tabLst>
            </a:pPr>
            <a:endParaRPr lang="it-IT">
              <a:solidFill>
                <a:srgbClr val="FF0000"/>
              </a:solidFill>
            </a:endParaRPr>
          </a:p>
          <a:p>
            <a:pPr>
              <a:tabLst>
                <a:tab pos="5286375" algn="l"/>
              </a:tabLst>
            </a:pPr>
            <a:endParaRPr lang="it-IT">
              <a:solidFill>
                <a:srgbClr val="FF0000"/>
              </a:solidFill>
            </a:endParaRPr>
          </a:p>
          <a:p>
            <a:pPr>
              <a:tabLst>
                <a:tab pos="5286375" algn="l"/>
              </a:tabLst>
            </a:pPr>
            <a:r>
              <a:rPr lang="it-IT">
                <a:solidFill>
                  <a:srgbClr val="FF0000"/>
                </a:solidFill>
              </a:rPr>
              <a:t>Dalla mutagenesi di varietà annuali estive individuati mutanti in cui la fioritura è ritardata</a:t>
            </a:r>
          </a:p>
          <a:p>
            <a:pPr>
              <a:tabLst>
                <a:tab pos="5286375" algn="l"/>
              </a:tabLst>
            </a:pPr>
            <a:endParaRPr lang="it-IT">
              <a:solidFill>
                <a:srgbClr val="FF0000"/>
              </a:solidFill>
            </a:endParaRPr>
          </a:p>
          <a:p>
            <a:pPr>
              <a:tabLst>
                <a:tab pos="5286375" algn="l"/>
              </a:tabLst>
            </a:pPr>
            <a:r>
              <a:rPr lang="it-IT"/>
              <a:t>identificati geni promotori della fioritura operanti in due pathways</a:t>
            </a:r>
          </a:p>
          <a:p>
            <a:pPr>
              <a:tabLst>
                <a:tab pos="5286375" algn="l"/>
              </a:tabLst>
            </a:pPr>
            <a:endParaRPr lang="it-IT"/>
          </a:p>
          <a:p>
            <a:pPr>
              <a:tabLst>
                <a:tab pos="5286375" algn="l"/>
              </a:tabLst>
            </a:pPr>
            <a:r>
              <a:rPr lang="it-IT"/>
              <a:t>FOTOPERIODICO: (CO, GI): la fioritura in questi mutanti diventa insensibile al fotoperiodo</a:t>
            </a:r>
          </a:p>
          <a:p>
            <a:pPr>
              <a:tabLst>
                <a:tab pos="5286375" algn="l"/>
              </a:tabLst>
            </a:pPr>
            <a:endParaRPr lang="it-IT"/>
          </a:p>
          <a:p>
            <a:pPr>
              <a:tabLst>
                <a:tab pos="5286375" algn="l"/>
              </a:tabLst>
            </a:pPr>
            <a:r>
              <a:rPr lang="it-IT">
                <a:solidFill>
                  <a:srgbClr val="FF0000"/>
                </a:solidFill>
              </a:rPr>
              <a:t>AUTONOMO: (FCA, FPA, FVE, LD, FLD) la fioritura mantiene la fotoperiodicità</a:t>
            </a:r>
          </a:p>
          <a:p>
            <a:pPr>
              <a:tabLst>
                <a:tab pos="5286375" algn="l"/>
              </a:tabLst>
            </a:pPr>
            <a:endParaRPr lang="it-IT">
              <a:solidFill>
                <a:srgbClr val="FF0000"/>
              </a:solidFill>
            </a:endParaRPr>
          </a:p>
          <a:p>
            <a:pPr>
              <a:tabLst>
                <a:tab pos="5286375" algn="l"/>
              </a:tabLst>
            </a:pPr>
            <a:r>
              <a:rPr lang="it-IT">
                <a:solidFill>
                  <a:srgbClr val="FF0000"/>
                </a:solidFill>
              </a:rPr>
              <a:t>Questi geni dunque agiscono in maniera </a:t>
            </a:r>
            <a:r>
              <a:rPr lang="it-IT"/>
              <a:t>autonoma </a:t>
            </a:r>
            <a:r>
              <a:rPr lang="it-IT">
                <a:solidFill>
                  <a:srgbClr val="FF0000"/>
                </a:solidFill>
              </a:rPr>
              <a:t>dal fotoperiodo</a:t>
            </a:r>
          </a:p>
          <a:p>
            <a:pPr>
              <a:spcBef>
                <a:spcPct val="50000"/>
              </a:spcBef>
              <a:tabLst>
                <a:tab pos="5286375" algn="l"/>
              </a:tabLst>
            </a:pPr>
            <a:endParaRPr lang="it-IT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4"/>
          <p:cNvSpPr txBox="1">
            <a:spLocks noChangeArrowheads="1"/>
          </p:cNvSpPr>
          <p:nvPr/>
        </p:nvSpPr>
        <p:spPr bwMode="auto">
          <a:xfrm>
            <a:off x="519113" y="398463"/>
            <a:ext cx="8197850" cy="5883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Nei  mutanti della via AUTONOMA  il ritardo nella fioritura è soppresso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dalla vernalizzazione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Il fenotipo a </a:t>
            </a:r>
            <a:r>
              <a:rPr lang="it-IT">
                <a:solidFill>
                  <a:srgbClr val="FF0000"/>
                </a:solidFill>
              </a:rPr>
              <a:t>fioritura ritardata, sensibile alla vernalizzazione</a:t>
            </a:r>
            <a:r>
              <a:rPr lang="it-IT"/>
              <a:t> dei mutanti</a:t>
            </a:r>
          </a:p>
          <a:p>
            <a:endParaRPr lang="it-IT"/>
          </a:p>
          <a:p>
            <a:r>
              <a:rPr lang="it-IT"/>
              <a:t>della via AUTONOMA  è simile al fenotipo delle varietà ANNUALI</a:t>
            </a:r>
          </a:p>
          <a:p>
            <a:endParaRPr lang="it-IT"/>
          </a:p>
          <a:p>
            <a:r>
              <a:rPr lang="it-IT"/>
              <a:t>INVERNALI  con alleli dominanti FRI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Come le mutazioni </a:t>
            </a:r>
            <a:r>
              <a:rPr lang="it-IT" i="1"/>
              <a:t>fri,  </a:t>
            </a:r>
            <a:r>
              <a:rPr lang="it-IT"/>
              <a:t>mutazioni sulla via AUTONOMA  incrementano i</a:t>
            </a:r>
          </a:p>
          <a:p>
            <a:endParaRPr lang="it-IT"/>
          </a:p>
          <a:p>
            <a:r>
              <a:rPr lang="it-IT"/>
              <a:t>livelli di FLC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                            LA VIA AUTONOMA PROMUOVE LA FIORITURA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                            REPRIMENDO L’ESPRESSIONE DI FLC</a:t>
            </a:r>
          </a:p>
        </p:txBody>
      </p:sp>
      <p:sp>
        <p:nvSpPr>
          <p:cNvPr id="118787" name="AutoShape 5"/>
          <p:cNvSpPr>
            <a:spLocks noChangeArrowheads="1"/>
          </p:cNvSpPr>
          <p:nvPr/>
        </p:nvSpPr>
        <p:spPr bwMode="auto">
          <a:xfrm>
            <a:off x="827088" y="5373688"/>
            <a:ext cx="733425" cy="863600"/>
          </a:xfrm>
          <a:prstGeom prst="curvedRightArrow">
            <a:avLst>
              <a:gd name="adj1" fmla="val 23550"/>
              <a:gd name="adj2" fmla="val 47100"/>
              <a:gd name="adj3" fmla="val 33333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5"/>
          <p:cNvSpPr txBox="1">
            <a:spLocks noChangeArrowheads="1"/>
          </p:cNvSpPr>
          <p:nvPr/>
        </p:nvSpPr>
        <p:spPr bwMode="auto">
          <a:xfrm>
            <a:off x="395288" y="0"/>
            <a:ext cx="804862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  <a:p>
            <a:endParaRPr lang="it-IT" sz="1800"/>
          </a:p>
          <a:p>
            <a:r>
              <a:rPr lang="it-IT"/>
              <a:t>Alcuni componenti della via autonoma reprimono l’espressione di FLC</a:t>
            </a:r>
          </a:p>
          <a:p>
            <a:endParaRPr lang="it-IT"/>
          </a:p>
          <a:p>
            <a:r>
              <a:rPr lang="it-IT"/>
              <a:t>mediante </a:t>
            </a:r>
            <a:r>
              <a:rPr lang="it-IT">
                <a:solidFill>
                  <a:srgbClr val="FF0000"/>
                </a:solidFill>
              </a:rPr>
              <a:t>deacetilazione degli istoni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</p:txBody>
      </p:sp>
      <p:sp>
        <p:nvSpPr>
          <p:cNvPr id="119811" name="Text Box 6"/>
          <p:cNvSpPr txBox="1">
            <a:spLocks noChangeArrowheads="1"/>
          </p:cNvSpPr>
          <p:nvPr/>
        </p:nvSpPr>
        <p:spPr bwMode="auto">
          <a:xfrm>
            <a:off x="2195513" y="1773238"/>
            <a:ext cx="4332287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600" b="1"/>
          </a:p>
          <a:p>
            <a:endParaRPr lang="it-IT" sz="1600" b="1"/>
          </a:p>
          <a:p>
            <a:r>
              <a:rPr lang="it-IT" sz="2400" i="1"/>
              <a:t>FLOWERING LOCUS D (FLD)</a:t>
            </a:r>
            <a:br>
              <a:rPr lang="it-IT" sz="2400" i="1"/>
            </a:br>
            <a:r>
              <a:rPr lang="it-IT" sz="2400" i="1"/>
              <a:t>FPA</a:t>
            </a:r>
            <a:br>
              <a:rPr lang="it-IT" sz="2400" i="1"/>
            </a:br>
            <a:r>
              <a:rPr lang="it-IT" sz="2400" i="1"/>
              <a:t>FVE</a:t>
            </a:r>
            <a:br>
              <a:rPr lang="it-IT" sz="2400" i="1"/>
            </a:br>
            <a:r>
              <a:rPr lang="it-IT" sz="2400" i="1"/>
              <a:t>LUMINIDEPENDENS (LD)</a:t>
            </a:r>
            <a:br>
              <a:rPr lang="it-IT" sz="2400" i="1"/>
            </a:br>
            <a:r>
              <a:rPr lang="it-IT" sz="2400" i="1"/>
              <a:t>FLOWERING LOCUS K (FLK</a:t>
            </a:r>
            <a:r>
              <a:rPr lang="it-IT" sz="2400"/>
              <a:t>)</a:t>
            </a:r>
          </a:p>
        </p:txBody>
      </p:sp>
      <p:sp>
        <p:nvSpPr>
          <p:cNvPr id="119812" name="Text Box 7"/>
          <p:cNvSpPr txBox="1">
            <a:spLocks noChangeArrowheads="1"/>
          </p:cNvSpPr>
          <p:nvPr/>
        </p:nvSpPr>
        <p:spPr bwMode="auto">
          <a:xfrm>
            <a:off x="395288" y="4699000"/>
            <a:ext cx="8528050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i="1"/>
              <a:t>FVE, FLD</a:t>
            </a:r>
            <a:r>
              <a:rPr lang="it-IT"/>
              <a:t> codificano per proteine omologhe a componenti del complesso</a:t>
            </a:r>
          </a:p>
          <a:p>
            <a:r>
              <a:rPr lang="it-IT"/>
              <a:t> </a:t>
            </a:r>
            <a:r>
              <a:rPr lang="it-IT">
                <a:solidFill>
                  <a:srgbClr val="FF0000"/>
                </a:solidFill>
              </a:rPr>
              <a:t>HDAC (Istone deacetilasi) di mammifero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 i="1"/>
              <a:t>FLC</a:t>
            </a:r>
            <a:r>
              <a:rPr lang="it-IT"/>
              <a:t> in mutanti </a:t>
            </a:r>
            <a:r>
              <a:rPr lang="it-IT" i="1"/>
              <a:t>fld o fve</a:t>
            </a:r>
            <a:r>
              <a:rPr lang="it-IT"/>
              <a:t> ha elevati livelli di acetilazione degli istoni H3 e H4</a:t>
            </a:r>
          </a:p>
          <a:p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4"/>
          <p:cNvSpPr>
            <a:spLocks noChangeArrowheads="1"/>
          </p:cNvSpPr>
          <p:nvPr/>
        </p:nvSpPr>
        <p:spPr bwMode="auto">
          <a:xfrm>
            <a:off x="395288" y="1989138"/>
            <a:ext cx="84613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Nei mammiferi:</a:t>
            </a:r>
          </a:p>
          <a:p>
            <a:endParaRPr lang="it-IT" sz="2400"/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/>
              <a:t>H3 e H4 iperacetilazione in genere associata a geni espressi;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>
                <a:solidFill>
                  <a:srgbClr val="FF0000"/>
                </a:solidFill>
              </a:rPr>
              <a:t>ipoacetilazione associata a geni non espressi</a:t>
            </a:r>
          </a:p>
        </p:txBody>
      </p:sp>
      <p:sp>
        <p:nvSpPr>
          <p:cNvPr id="120835" name="Text Box 5"/>
          <p:cNvSpPr txBox="1">
            <a:spLocks noChangeArrowheads="1"/>
          </p:cNvSpPr>
          <p:nvPr/>
        </p:nvSpPr>
        <p:spPr bwMode="auto">
          <a:xfrm>
            <a:off x="179388" y="260350"/>
            <a:ext cx="8054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Acetilazione degli istoni: </a:t>
            </a:r>
          </a:p>
          <a:p>
            <a:r>
              <a:rPr lang="it-IT" sz="2400"/>
              <a:t>modificazione della cromatina che influenza la trascrizione</a:t>
            </a:r>
          </a:p>
        </p:txBody>
      </p:sp>
      <p:sp>
        <p:nvSpPr>
          <p:cNvPr id="120836" name="Text Box 6"/>
          <p:cNvSpPr txBox="1">
            <a:spLocks noChangeArrowheads="1"/>
          </p:cNvSpPr>
          <p:nvPr/>
        </p:nvSpPr>
        <p:spPr bwMode="auto">
          <a:xfrm>
            <a:off x="250825" y="5399088"/>
            <a:ext cx="184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38945-13f6_C4TT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125538"/>
            <a:ext cx="4244975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4067175" y="4608513"/>
            <a:ext cx="4895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1600"/>
              <a:t/>
            </a:r>
            <a:br>
              <a:rPr lang="it-IT" sz="1600"/>
            </a:br>
            <a:endParaRPr lang="it-IT" sz="1600"/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5200650" y="10001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</p:txBody>
      </p:sp>
      <p:sp>
        <p:nvSpPr>
          <p:cNvPr id="121861" name="Rectangle 5"/>
          <p:cNvSpPr>
            <a:spLocks noChangeArrowheads="1"/>
          </p:cNvSpPr>
          <p:nvPr/>
        </p:nvSpPr>
        <p:spPr bwMode="auto">
          <a:xfrm>
            <a:off x="4716463" y="1412875"/>
            <a:ext cx="4572000" cy="4737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lphaUcParenR"/>
            </a:pPr>
            <a:r>
              <a:rPr lang="it-IT" sz="1600"/>
              <a:t>Methyl-CpG binding proteins reclutano complessi HDAC per </a:t>
            </a:r>
            <a:r>
              <a:rPr lang="it-IT" sz="1600">
                <a:solidFill>
                  <a:srgbClr val="FF0000"/>
                </a:solidFill>
              </a:rPr>
              <a:t>deacetilare </a:t>
            </a:r>
            <a:r>
              <a:rPr lang="it-IT" sz="1600"/>
              <a:t>gli istoni</a:t>
            </a:r>
          </a:p>
          <a:p>
            <a:pPr marL="342900" indent="-342900">
              <a:buFontTx/>
              <a:buAutoNum type="alphaUcParenR"/>
            </a:pPr>
            <a:endParaRPr lang="it-IT" sz="1600"/>
          </a:p>
          <a:p>
            <a:pPr marL="342900" indent="-342900">
              <a:buFontTx/>
              <a:buAutoNum type="alphaUcParenR"/>
            </a:pPr>
            <a:endParaRPr lang="it-IT" sz="1600"/>
          </a:p>
          <a:p>
            <a:pPr marL="342900" indent="-342900">
              <a:buFontTx/>
              <a:buAutoNum type="alphaUcParenR"/>
            </a:pPr>
            <a:endParaRPr lang="it-IT" sz="1600"/>
          </a:p>
          <a:p>
            <a:pPr marL="342900" indent="-342900">
              <a:buFontTx/>
              <a:buAutoNum type="alphaUcParenR"/>
            </a:pPr>
            <a:endParaRPr lang="it-IT" sz="1600"/>
          </a:p>
          <a:p>
            <a:pPr marL="342900" indent="-342900">
              <a:buFontTx/>
              <a:buAutoNum type="alphaUcParenR"/>
            </a:pPr>
            <a:endParaRPr lang="it-IT" sz="1600"/>
          </a:p>
          <a:p>
            <a:pPr marL="342900" indent="-342900"/>
            <a:r>
              <a:rPr lang="it-IT" sz="1600"/>
              <a:t>B) Nelle regioni con istoni ipoacetilati proteine </a:t>
            </a:r>
            <a:r>
              <a:rPr lang="it-IT" sz="1600">
                <a:solidFill>
                  <a:srgbClr val="FF0000"/>
                </a:solidFill>
              </a:rPr>
              <a:t>HMT </a:t>
            </a:r>
            <a:r>
              <a:rPr lang="it-IT" sz="1600"/>
              <a:t>contenenti il dominio MBD si legano e </a:t>
            </a:r>
            <a:r>
              <a:rPr lang="it-IT" sz="1600">
                <a:solidFill>
                  <a:srgbClr val="FF0000"/>
                </a:solidFill>
              </a:rPr>
              <a:t>metilano gli istoni</a:t>
            </a:r>
          </a:p>
          <a:p>
            <a:pPr marL="342900" indent="-342900"/>
            <a:endParaRPr lang="it-IT" sz="1600">
              <a:solidFill>
                <a:srgbClr val="FF0000"/>
              </a:solidFill>
            </a:endParaRPr>
          </a:p>
          <a:p>
            <a:pPr marL="342900" indent="-342900"/>
            <a:endParaRPr lang="it-IT" sz="1600">
              <a:solidFill>
                <a:srgbClr val="FF0000"/>
              </a:solidFill>
            </a:endParaRPr>
          </a:p>
          <a:p>
            <a:pPr marL="342900" indent="-342900"/>
            <a:endParaRPr lang="it-IT" sz="1600"/>
          </a:p>
          <a:p>
            <a:pPr marL="342900" indent="-342900"/>
            <a:endParaRPr lang="it-IT" sz="1600"/>
          </a:p>
          <a:p>
            <a:pPr marL="342900" indent="-342900"/>
            <a:endParaRPr lang="it-IT" sz="1600"/>
          </a:p>
          <a:p>
            <a:pPr marL="342900" indent="-342900"/>
            <a:endParaRPr lang="it-IT" sz="1600"/>
          </a:p>
          <a:p>
            <a:pPr marL="342900" indent="-342900"/>
            <a:r>
              <a:rPr lang="it-IT" sz="1600"/>
              <a:t>C) Gli istoni metilati associano proteine DNMT che metilano il DNA per il </a:t>
            </a:r>
            <a:r>
              <a:rPr lang="it-IT" sz="1600">
                <a:solidFill>
                  <a:srgbClr val="FF0000"/>
                </a:solidFill>
              </a:rPr>
              <a:t>silenziamento genico a lungo termine</a:t>
            </a:r>
          </a:p>
        </p:txBody>
      </p:sp>
      <p:sp>
        <p:nvSpPr>
          <p:cNvPr id="121862" name="Rectangle 6"/>
          <p:cNvSpPr>
            <a:spLocks noChangeArrowheads="1"/>
          </p:cNvSpPr>
          <p:nvPr/>
        </p:nvSpPr>
        <p:spPr bwMode="auto">
          <a:xfrm>
            <a:off x="395288" y="188913"/>
            <a:ext cx="7129462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Relazione tra Metilazione del DNA, deacetilazione degli istoni e metilazione degli istoni: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10"/>
          <p:cNvSpPr txBox="1">
            <a:spLocks noChangeArrowheads="1"/>
          </p:cNvSpPr>
          <p:nvPr/>
        </p:nvSpPr>
        <p:spPr bwMode="auto">
          <a:xfrm>
            <a:off x="231775" y="979488"/>
            <a:ext cx="2379663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Mutazioni determinano</a:t>
            </a:r>
          </a:p>
          <a:p>
            <a:r>
              <a:rPr lang="it-IT" sz="1400"/>
              <a:t>ritardo nella fioritura</a:t>
            </a:r>
          </a:p>
          <a:p>
            <a:r>
              <a:rPr lang="it-IT" sz="1400"/>
              <a:t>ma la percezione del </a:t>
            </a:r>
          </a:p>
          <a:p>
            <a:r>
              <a:rPr lang="it-IT" sz="1400"/>
              <a:t>fotoperiodo e del freddo è</a:t>
            </a:r>
          </a:p>
          <a:p>
            <a:r>
              <a:rPr lang="it-IT" sz="1400"/>
              <a:t>normale: segnale endogeno</a:t>
            </a:r>
          </a:p>
          <a:p>
            <a:endParaRPr lang="it-IT" sz="1400"/>
          </a:p>
          <a:p>
            <a:r>
              <a:rPr lang="it-IT" sz="1400"/>
              <a:t>    Via AUTONOMA</a:t>
            </a:r>
          </a:p>
        </p:txBody>
      </p:sp>
      <p:pic>
        <p:nvPicPr>
          <p:cNvPr id="122883" name="Picture 11" descr="VERN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1628775"/>
            <a:ext cx="4710112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4" name="Rectangle 13"/>
          <p:cNvSpPr>
            <a:spLocks noChangeArrowheads="1"/>
          </p:cNvSpPr>
          <p:nvPr/>
        </p:nvSpPr>
        <p:spPr bwMode="auto">
          <a:xfrm>
            <a:off x="3708400" y="2997200"/>
            <a:ext cx="1079500" cy="1368425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  <p:sp>
        <p:nvSpPr>
          <p:cNvPr id="122885" name="Rectangle 14"/>
          <p:cNvSpPr>
            <a:spLocks noChangeArrowheads="1"/>
          </p:cNvSpPr>
          <p:nvPr/>
        </p:nvSpPr>
        <p:spPr bwMode="auto">
          <a:xfrm>
            <a:off x="3995738" y="2349500"/>
            <a:ext cx="863600" cy="647700"/>
          </a:xfrm>
          <a:prstGeom prst="rect">
            <a:avLst/>
          </a:prstGeom>
          <a:noFill/>
          <a:ln w="25400" algn="ctr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ext Box 4"/>
          <p:cNvSpPr txBox="1">
            <a:spLocks noChangeArrowheads="1"/>
          </p:cNvSpPr>
          <p:nvPr/>
        </p:nvSpPr>
        <p:spPr bwMode="auto">
          <a:xfrm>
            <a:off x="447675" y="207963"/>
            <a:ext cx="86614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Nel pathway AUTONOMO probabilmente agiscono</a:t>
            </a:r>
          </a:p>
          <a:p>
            <a:r>
              <a:rPr lang="it-IT" sz="2400">
                <a:solidFill>
                  <a:srgbClr val="FF0000"/>
                </a:solidFill>
              </a:rPr>
              <a:t>diverse vie indipendenti: </a:t>
            </a:r>
            <a:r>
              <a:rPr lang="it-IT" sz="2400" b="1"/>
              <a:t>FCA, FY</a:t>
            </a:r>
          </a:p>
          <a:p>
            <a:endParaRPr lang="it-IT" sz="2400">
              <a:solidFill>
                <a:schemeClr val="folHlink"/>
              </a:solidFill>
            </a:endParaRP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  <a:p>
            <a:r>
              <a:rPr lang="it-IT" sz="2400">
                <a:solidFill>
                  <a:srgbClr val="FF0000"/>
                </a:solidFill>
              </a:rPr>
              <a:t>FCA: </a:t>
            </a:r>
            <a:r>
              <a:rPr lang="it-IT"/>
              <a:t>RNA binding protein specifica delle piante </a:t>
            </a:r>
          </a:p>
          <a:p>
            <a:r>
              <a:rPr lang="it-IT"/>
              <a:t>(dominio WW interazione proteine)</a:t>
            </a:r>
          </a:p>
          <a:p>
            <a:endParaRPr lang="it-IT"/>
          </a:p>
          <a:p>
            <a:r>
              <a:rPr lang="it-IT" sz="2400">
                <a:solidFill>
                  <a:srgbClr val="FF0000"/>
                </a:solidFill>
              </a:rPr>
              <a:t>FY </a:t>
            </a:r>
            <a:r>
              <a:rPr lang="it-IT"/>
              <a:t>fattore di poliadenilazione </a:t>
            </a:r>
            <a:r>
              <a:rPr lang="it-IT" sz="1800"/>
              <a:t>del mRNA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FCA e FY interagiscono (dominio WW)</a:t>
            </a:r>
          </a:p>
          <a:p>
            <a:endParaRPr lang="it-IT"/>
          </a:p>
          <a:p>
            <a:r>
              <a:rPr lang="it-IT" sz="1800"/>
              <a:t>Non ci sono evidenze dirette che siano coinvolti nel processing dell’mRNA di FLC</a:t>
            </a:r>
          </a:p>
          <a:p>
            <a:endParaRPr lang="it-IT" sz="1800"/>
          </a:p>
          <a:p>
            <a:r>
              <a:rPr lang="it-IT" sz="1800"/>
              <a:t>La espressione di FCA avviene secondo un meccanismo autoregolativo complesso</a:t>
            </a:r>
          </a:p>
          <a:p>
            <a:r>
              <a:rPr lang="it-IT" sz="1800"/>
              <a:t>In cui è coinvolta la poliadenilazione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HEERO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88913"/>
            <a:ext cx="7623175" cy="629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4"/>
          <p:cNvSpPr txBox="1">
            <a:spLocks noChangeArrowheads="1"/>
          </p:cNvSpPr>
          <p:nvPr/>
        </p:nvSpPr>
        <p:spPr bwMode="auto">
          <a:xfrm>
            <a:off x="3132138" y="2708275"/>
            <a:ext cx="287972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600"/>
              <a:t>GENI FPI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4"/>
          <p:cNvSpPr txBox="1">
            <a:spLocks noChangeArrowheads="1"/>
          </p:cNvSpPr>
          <p:nvPr/>
        </p:nvSpPr>
        <p:spPr bwMode="auto">
          <a:xfrm>
            <a:off x="588963" y="325438"/>
            <a:ext cx="7807325" cy="688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TUTTI e quattro i pathways</a:t>
            </a:r>
          </a:p>
          <a:p>
            <a:endParaRPr lang="it-IT"/>
          </a:p>
          <a:p>
            <a:r>
              <a:rPr lang="it-IT"/>
              <a:t>convergono verso alcuni geni in grado di integrare gli</a:t>
            </a:r>
          </a:p>
          <a:p>
            <a:r>
              <a:rPr lang="it-IT"/>
              <a:t>stimoli provenienti dalle diverse vie</a:t>
            </a:r>
          </a:p>
          <a:p>
            <a:endParaRPr lang="it-IT"/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Tali geni sono detti</a:t>
            </a:r>
            <a:r>
              <a:rPr lang="it-IT" sz="2400"/>
              <a:t>:</a:t>
            </a:r>
            <a:r>
              <a:rPr lang="it-IT" sz="2400">
                <a:solidFill>
                  <a:srgbClr val="FF0000"/>
                </a:solidFill>
              </a:rPr>
              <a:t>  Floral Pathway Integrators (FPI):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400">
                <a:solidFill>
                  <a:srgbClr val="FF0000"/>
                </a:solidFill>
              </a:rPr>
              <a:t>  </a:t>
            </a:r>
            <a:r>
              <a:rPr lang="it-IT" sz="2400"/>
              <a:t>FLOWERING LOCUS C (FLC)</a:t>
            </a:r>
          </a:p>
          <a:p>
            <a:pPr>
              <a:buFont typeface="Wingdings" pitchFamily="2" charset="2"/>
              <a:buNone/>
            </a:pPr>
            <a:endParaRPr lang="it-IT" sz="2400"/>
          </a:p>
          <a:p>
            <a:pPr>
              <a:buFont typeface="Wingdings" pitchFamily="2" charset="2"/>
              <a:buChar char="Ø"/>
            </a:pPr>
            <a:r>
              <a:rPr lang="it-IT" sz="2400" i="1">
                <a:solidFill>
                  <a:srgbClr val="FF0000"/>
                </a:solidFill>
              </a:rPr>
              <a:t>  FLOWERING LOCUS T (FT)</a:t>
            </a:r>
          </a:p>
          <a:p>
            <a:pPr>
              <a:buFont typeface="Wingdings" pitchFamily="2" charset="2"/>
              <a:buChar char="ü"/>
            </a:pPr>
            <a:endParaRPr lang="it-IT" sz="2400" i="1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2400" i="1">
                <a:solidFill>
                  <a:srgbClr val="FF0000"/>
                </a:solidFill>
              </a:rPr>
              <a:t> SUPPRESSOR OF CO OVEREXPRESSION (SOC1) </a:t>
            </a:r>
          </a:p>
          <a:p>
            <a:pPr>
              <a:buFont typeface="Wingdings" pitchFamily="2" charset="2"/>
              <a:buNone/>
            </a:pPr>
            <a:r>
              <a:rPr lang="it-IT" sz="2400" i="1">
                <a:solidFill>
                  <a:srgbClr val="FF0000"/>
                </a:solidFill>
              </a:rPr>
              <a:t>    /AGAMOUS like 20 (AGL20)</a:t>
            </a:r>
            <a:r>
              <a:rPr lang="it-IT" sz="2400">
                <a:solidFill>
                  <a:srgbClr val="FF0000"/>
                </a:solidFill>
              </a:rPr>
              <a:t> </a:t>
            </a:r>
            <a:r>
              <a:rPr lang="it-IT" sz="1800"/>
              <a:t>(MADS box)</a:t>
            </a:r>
          </a:p>
          <a:p>
            <a:pPr>
              <a:buFont typeface="Wingdings" pitchFamily="2" charset="2"/>
              <a:buChar char="ü"/>
            </a:pPr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2400" i="1">
                <a:solidFill>
                  <a:srgbClr val="FF0000"/>
                </a:solidFill>
              </a:rPr>
              <a:t> LEAFY</a:t>
            </a:r>
            <a:r>
              <a:rPr lang="it-IT" sz="2400" i="1">
                <a:solidFill>
                  <a:srgbClr val="FFFF00"/>
                </a:solidFill>
              </a:rPr>
              <a:t> </a:t>
            </a:r>
            <a:r>
              <a:rPr lang="it-IT" sz="1800"/>
              <a:t>(considerato anche gene di identità meristematica)</a:t>
            </a:r>
          </a:p>
          <a:p>
            <a:endParaRPr lang="it-IT" sz="1800"/>
          </a:p>
          <a:p>
            <a:endParaRPr lang="it-IT" sz="1800" b="1">
              <a:solidFill>
                <a:srgbClr val="FFFF00"/>
              </a:solidFill>
            </a:endParaRPr>
          </a:p>
          <a:p>
            <a:endParaRPr lang="it-IT" b="1">
              <a:solidFill>
                <a:srgbClr val="FFFF00"/>
              </a:solidFill>
            </a:endParaRPr>
          </a:p>
          <a:p>
            <a:endParaRPr lang="it-IT" sz="1800"/>
          </a:p>
          <a:p>
            <a:endParaRPr lang="it-IT" sz="1800"/>
          </a:p>
        </p:txBody>
      </p:sp>
      <p:sp>
        <p:nvSpPr>
          <p:cNvPr id="126979" name="Rectangle 6"/>
          <p:cNvSpPr>
            <a:spLocks noChangeArrowheads="1"/>
          </p:cNvSpPr>
          <p:nvPr/>
        </p:nvSpPr>
        <p:spPr bwMode="auto">
          <a:xfrm>
            <a:off x="468313" y="2708275"/>
            <a:ext cx="5183187" cy="1512888"/>
          </a:xfrm>
          <a:prstGeom prst="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4" descr="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88913"/>
            <a:ext cx="7200900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3" name="Text Box 5"/>
          <p:cNvSpPr txBox="1">
            <a:spLocks noChangeArrowheads="1"/>
          </p:cNvSpPr>
          <p:nvPr/>
        </p:nvSpPr>
        <p:spPr bwMode="auto">
          <a:xfrm>
            <a:off x="2484438" y="3141663"/>
            <a:ext cx="908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FT</a:t>
            </a:r>
          </a:p>
          <a:p>
            <a:r>
              <a:rPr lang="it-IT" sz="1800"/>
              <a:t>SOC1</a:t>
            </a:r>
          </a:p>
          <a:p>
            <a:r>
              <a:rPr lang="it-IT" sz="1800"/>
              <a:t>LEAFY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5"/>
          <p:cNvSpPr txBox="1">
            <a:spLocks noChangeArrowheads="1"/>
          </p:cNvSpPr>
          <p:nvPr/>
        </p:nvSpPr>
        <p:spPr bwMode="auto">
          <a:xfrm>
            <a:off x="468313" y="404813"/>
            <a:ext cx="7443787" cy="667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</a:t>
            </a:r>
            <a:r>
              <a:rPr lang="it-IT">
                <a:solidFill>
                  <a:srgbClr val="FFFF00"/>
                </a:solidFill>
              </a:rPr>
              <a:t> </a:t>
            </a:r>
            <a:r>
              <a:rPr lang="it-IT"/>
              <a:t>GENI </a:t>
            </a:r>
            <a:r>
              <a:rPr lang="it-IT" sz="2400"/>
              <a:t>FPI </a:t>
            </a:r>
            <a:r>
              <a:rPr lang="it-IT"/>
              <a:t>fungono da connettori tra le vie di induzione fiorali e</a:t>
            </a:r>
          </a:p>
          <a:p>
            <a:r>
              <a:rPr lang="it-IT"/>
              <a:t> </a:t>
            </a:r>
          </a:p>
          <a:p>
            <a:r>
              <a:rPr lang="it-IT"/>
              <a:t>i geni di identità meristematica (FMI), i quali poi determinano </a:t>
            </a:r>
          </a:p>
          <a:p>
            <a:endParaRPr lang="it-IT"/>
          </a:p>
          <a:p>
            <a:r>
              <a:rPr lang="it-IT"/>
              <a:t>l’espressione delle funzioni ABC (D) e quindi lo sviluppo del fiore</a:t>
            </a:r>
          </a:p>
          <a:p>
            <a:endParaRPr lang="it-IT"/>
          </a:p>
          <a:p>
            <a:endParaRPr lang="it-IT"/>
          </a:p>
          <a:p>
            <a:r>
              <a:rPr lang="it-IT" sz="2400" b="1">
                <a:solidFill>
                  <a:srgbClr val="FF0000"/>
                </a:solidFill>
              </a:rPr>
              <a:t>GENI FMI:   </a:t>
            </a:r>
            <a:r>
              <a:rPr lang="it-IT" sz="2400" b="1" i="1">
                <a:solidFill>
                  <a:srgbClr val="FF0000"/>
                </a:solidFill>
              </a:rPr>
              <a:t>LEAFY (LFY)</a:t>
            </a:r>
          </a:p>
          <a:p>
            <a:r>
              <a:rPr lang="it-IT" sz="2400" b="1">
                <a:solidFill>
                  <a:srgbClr val="FF0000"/>
                </a:solidFill>
              </a:rPr>
              <a:t>                    </a:t>
            </a:r>
          </a:p>
          <a:p>
            <a:r>
              <a:rPr lang="it-IT" sz="2400" b="1">
                <a:solidFill>
                  <a:srgbClr val="FF0000"/>
                </a:solidFill>
              </a:rPr>
              <a:t>                    </a:t>
            </a:r>
            <a:r>
              <a:rPr lang="it-IT" sz="2400" b="1" i="1">
                <a:solidFill>
                  <a:srgbClr val="FF0000"/>
                </a:solidFill>
              </a:rPr>
              <a:t>CAULIFLOWER </a:t>
            </a:r>
            <a:r>
              <a:rPr lang="it-IT" sz="2400" b="1">
                <a:solidFill>
                  <a:srgbClr val="FF0000"/>
                </a:solidFill>
              </a:rPr>
              <a:t>(CAL)</a:t>
            </a:r>
          </a:p>
          <a:p>
            <a:endParaRPr lang="it-IT" sz="2400" b="1">
              <a:solidFill>
                <a:srgbClr val="FF0000"/>
              </a:solidFill>
            </a:endParaRPr>
          </a:p>
          <a:p>
            <a:r>
              <a:rPr lang="it-IT" sz="2400" b="1" i="1">
                <a:solidFill>
                  <a:srgbClr val="FF0000"/>
                </a:solidFill>
              </a:rPr>
              <a:t>                     APETALA1</a:t>
            </a:r>
            <a:r>
              <a:rPr lang="it-IT" sz="2400" b="1">
                <a:solidFill>
                  <a:srgbClr val="FF0000"/>
                </a:solidFill>
              </a:rPr>
              <a:t> </a:t>
            </a:r>
            <a:r>
              <a:rPr lang="it-IT" sz="2400" b="1" i="1">
                <a:solidFill>
                  <a:srgbClr val="FF0000"/>
                </a:solidFill>
              </a:rPr>
              <a:t>(AP1)</a:t>
            </a:r>
          </a:p>
          <a:p>
            <a:r>
              <a:rPr lang="it-IT" sz="2400" b="1">
                <a:solidFill>
                  <a:srgbClr val="FFFF00"/>
                </a:solidFill>
              </a:rPr>
              <a:t>                     </a:t>
            </a:r>
            <a:r>
              <a:rPr lang="it-IT" sz="1800"/>
              <a:t>(è anche un gene ABC)</a:t>
            </a:r>
          </a:p>
          <a:p>
            <a:endParaRPr lang="it-IT" sz="1800"/>
          </a:p>
          <a:p>
            <a:r>
              <a:rPr lang="it-IT" sz="1800"/>
              <a:t>                            FRUITFULL (FUL)</a:t>
            </a:r>
          </a:p>
          <a:p>
            <a:endParaRPr lang="it-IT" sz="1800"/>
          </a:p>
          <a:p>
            <a:r>
              <a:rPr lang="it-IT" sz="1800"/>
              <a:t>                           TERMINAL FLOWER 1 (TFL)</a:t>
            </a:r>
          </a:p>
          <a:p>
            <a:r>
              <a:rPr lang="it-IT" sz="1800"/>
              <a:t>                               </a:t>
            </a:r>
          </a:p>
          <a:p>
            <a:r>
              <a:rPr lang="it-IT" sz="1800"/>
              <a:t>                            AGAMOUS (AG)</a:t>
            </a:r>
          </a:p>
          <a:p>
            <a:endParaRPr lang="it-IT" sz="1800"/>
          </a:p>
          <a:p>
            <a:r>
              <a:rPr lang="it-IT" sz="1800"/>
              <a:t>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669925" y="573088"/>
            <a:ext cx="739616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b="1" i="1">
                <a:solidFill>
                  <a:srgbClr val="FF0000"/>
                </a:solidFill>
              </a:rPr>
              <a:t>SUPPRESSOR OF CO OVEREXPRESSION (SOC1)</a:t>
            </a:r>
          </a:p>
          <a:p>
            <a:r>
              <a:rPr lang="it-IT" sz="1800" b="1" i="1">
                <a:solidFill>
                  <a:srgbClr val="FF0000"/>
                </a:solidFill>
              </a:rPr>
              <a:t>AGAMOUS-like 20 (AGL20)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0" y="1727200"/>
            <a:ext cx="8821738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/>
              <a:t>Codifica per un fattore MADS box</a:t>
            </a:r>
          </a:p>
          <a:p>
            <a:pPr>
              <a:buFont typeface="Wingdings" pitchFamily="2" charset="2"/>
              <a:buChar char="Ø"/>
            </a:pPr>
            <a:endParaRPr lang="it-IT"/>
          </a:p>
          <a:p>
            <a:pPr>
              <a:buFont typeface="Wingdings" pitchFamily="2" charset="2"/>
              <a:buChar char="Ø"/>
            </a:pPr>
            <a:r>
              <a:rPr lang="it-IT"/>
              <a:t>Mutanti </a:t>
            </a:r>
            <a:r>
              <a:rPr lang="it-IT" i="1"/>
              <a:t>soc1</a:t>
            </a:r>
            <a:r>
              <a:rPr lang="it-IT"/>
              <a:t> ritardano la fioritura in LD e SD</a:t>
            </a:r>
          </a:p>
          <a:p>
            <a:pPr>
              <a:buFont typeface="Wingdings" pitchFamily="2" charset="2"/>
              <a:buChar char="Ø"/>
            </a:pPr>
            <a:endParaRPr lang="it-IT"/>
          </a:p>
          <a:p>
            <a:pPr>
              <a:buFont typeface="Wingdings" pitchFamily="2" charset="2"/>
              <a:buChar char="Ø"/>
            </a:pPr>
            <a:r>
              <a:rPr lang="it-IT" i="1"/>
              <a:t>SOC1</a:t>
            </a:r>
            <a:r>
              <a:rPr lang="it-IT"/>
              <a:t> espresso prevalentemente nelle foglie e nel </a:t>
            </a:r>
            <a:r>
              <a:rPr lang="it-IT">
                <a:solidFill>
                  <a:srgbClr val="FF0000"/>
                </a:solidFill>
              </a:rPr>
              <a:t>SAM </a:t>
            </a:r>
          </a:p>
          <a:p>
            <a:pPr>
              <a:buFont typeface="Wingdings" pitchFamily="2" charset="2"/>
              <a:buChar char="Ø"/>
            </a:pPr>
            <a:endParaRPr lang="it-IT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/>
              <a:t>L’espressione aumenta con il tempo ed ha un picco immediatamente prima</a:t>
            </a:r>
          </a:p>
          <a:p>
            <a:r>
              <a:rPr lang="it-IT"/>
              <a:t>della transizione fiorale</a:t>
            </a:r>
          </a:p>
          <a:p>
            <a:endParaRPr lang="it-IT"/>
          </a:p>
          <a:p>
            <a:pPr>
              <a:buFont typeface="Wingdings" pitchFamily="2" charset="2"/>
              <a:buChar char="Ø"/>
            </a:pPr>
            <a:r>
              <a:rPr lang="it-IT" i="1"/>
              <a:t>SOC1</a:t>
            </a:r>
            <a:r>
              <a:rPr lang="it-IT"/>
              <a:t> assente nel meristema fiorale allo stadio 1 e riappare negli stadi </a:t>
            </a:r>
          </a:p>
          <a:p>
            <a:r>
              <a:rPr lang="it-IT"/>
              <a:t>successivi, nella zona centrale</a:t>
            </a:r>
          </a:p>
          <a:p>
            <a:endParaRPr lang="it-IT"/>
          </a:p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4" descr="PP24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765175"/>
            <a:ext cx="8534400" cy="32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5" name="Text Box 5"/>
          <p:cNvSpPr txBox="1">
            <a:spLocks noChangeArrowheads="1"/>
          </p:cNvSpPr>
          <p:nvPr/>
        </p:nvSpPr>
        <p:spPr bwMode="auto">
          <a:xfrm>
            <a:off x="250825" y="5300663"/>
            <a:ext cx="8718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/>
              <a:t>Aumento dell’espressione di SOC1 nel SAM di arabidopsis durante condizioni </a:t>
            </a:r>
          </a:p>
          <a:p>
            <a:r>
              <a:rPr lang="it-IT" sz="1800" b="1"/>
              <a:t>induttive LD</a:t>
            </a:r>
          </a:p>
        </p:txBody>
      </p:sp>
      <p:sp>
        <p:nvSpPr>
          <p:cNvPr id="131076" name="Text Box 6"/>
          <p:cNvSpPr txBox="1">
            <a:spLocks noChangeArrowheads="1"/>
          </p:cNvSpPr>
          <p:nvPr/>
        </p:nvSpPr>
        <p:spPr bwMode="auto">
          <a:xfrm>
            <a:off x="1311275" y="431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0</a:t>
            </a:r>
          </a:p>
        </p:txBody>
      </p:sp>
      <p:sp>
        <p:nvSpPr>
          <p:cNvPr id="131077" name="Text Box 7"/>
          <p:cNvSpPr txBox="1">
            <a:spLocks noChangeArrowheads="1"/>
          </p:cNvSpPr>
          <p:nvPr/>
        </p:nvSpPr>
        <p:spPr bwMode="auto">
          <a:xfrm>
            <a:off x="3348038" y="42926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18h</a:t>
            </a:r>
          </a:p>
        </p:txBody>
      </p:sp>
      <p:sp>
        <p:nvSpPr>
          <p:cNvPr id="131078" name="Text Box 8"/>
          <p:cNvSpPr txBox="1">
            <a:spLocks noChangeArrowheads="1"/>
          </p:cNvSpPr>
          <p:nvPr/>
        </p:nvSpPr>
        <p:spPr bwMode="auto">
          <a:xfrm>
            <a:off x="5724525" y="42926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42h</a:t>
            </a:r>
          </a:p>
        </p:txBody>
      </p:sp>
      <p:sp>
        <p:nvSpPr>
          <p:cNvPr id="131079" name="Text Box 9"/>
          <p:cNvSpPr txBox="1">
            <a:spLocks noChangeArrowheads="1"/>
          </p:cNvSpPr>
          <p:nvPr/>
        </p:nvSpPr>
        <p:spPr bwMode="auto">
          <a:xfrm>
            <a:off x="7812088" y="42926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5g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5"/>
          <p:cNvSpPr txBox="1">
            <a:spLocks noChangeArrowheads="1"/>
          </p:cNvSpPr>
          <p:nvPr/>
        </p:nvSpPr>
        <p:spPr bwMode="auto">
          <a:xfrm>
            <a:off x="69850" y="152400"/>
            <a:ext cx="908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>
                <a:solidFill>
                  <a:srgbClr val="FF0000"/>
                </a:solidFill>
              </a:rPr>
              <a:t>Pattern di espressione dei geni FPI ed altri regolatori durante la transizione fiorale</a:t>
            </a:r>
          </a:p>
        </p:txBody>
      </p:sp>
      <p:pic>
        <p:nvPicPr>
          <p:cNvPr id="13209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785938"/>
            <a:ext cx="7589837" cy="3786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4"/>
          <p:cNvSpPr txBox="1">
            <a:spLocks noChangeArrowheads="1"/>
          </p:cNvSpPr>
          <p:nvPr/>
        </p:nvSpPr>
        <p:spPr bwMode="auto">
          <a:xfrm>
            <a:off x="663575" y="639763"/>
            <a:ext cx="7943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In </a:t>
            </a:r>
            <a:r>
              <a:rPr lang="it-IT" sz="2400" i="1"/>
              <a:t>Arabidopsis</a:t>
            </a:r>
            <a:r>
              <a:rPr lang="it-IT" sz="2400"/>
              <a:t> dimostrato che: </a:t>
            </a:r>
          </a:p>
          <a:p>
            <a:endParaRPr lang="it-IT" sz="2400"/>
          </a:p>
          <a:p>
            <a:r>
              <a:rPr lang="it-IT" sz="2400"/>
              <a:t>CO attiva SOC1 attraverso</a:t>
            </a:r>
            <a:r>
              <a:rPr lang="it-IT" sz="1800"/>
              <a:t> FLOWERING LOCUS T (FT)</a:t>
            </a:r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>
                <a:solidFill>
                  <a:srgbClr val="FF0000"/>
                </a:solidFill>
              </a:rPr>
              <a:t>L’espressione di SOC1 è ridotta in mutanti recessivi ft</a:t>
            </a:r>
          </a:p>
          <a:p>
            <a:pPr>
              <a:buFont typeface="Wingdings" pitchFamily="2" charset="2"/>
              <a:buChar char="Ø"/>
            </a:pPr>
            <a:endParaRPr lang="it-IT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>
                <a:solidFill>
                  <a:srgbClr val="FF0000"/>
                </a:solidFill>
              </a:rPr>
              <a:t>L’inattivazione di FT causa una inibizione dell’espressione di SOC1</a:t>
            </a:r>
          </a:p>
          <a:p>
            <a:pPr>
              <a:buFont typeface="Wingdings" pitchFamily="2" charset="2"/>
              <a:buNone/>
            </a:pPr>
            <a:endParaRPr lang="it-IT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>
                <a:solidFill>
                  <a:srgbClr val="FF0000"/>
                </a:solidFill>
              </a:rPr>
              <a:t> anche in piante overesprimenti CO</a:t>
            </a:r>
          </a:p>
          <a:p>
            <a:pPr>
              <a:buFont typeface="Wingdings" pitchFamily="2" charset="2"/>
              <a:buNone/>
            </a:pPr>
            <a:endParaRPr lang="it-IT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endParaRPr lang="it-IT">
              <a:solidFill>
                <a:srgbClr val="FF00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sz="2400"/>
              <a:t>FLC reprime l’espressione di SOC1</a:t>
            </a:r>
          </a:p>
          <a:p>
            <a:pPr>
              <a:buFont typeface="Wingdings" pitchFamily="2" charset="2"/>
              <a:buNone/>
            </a:pPr>
            <a:endParaRPr lang="it-IT" sz="240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>
                <a:solidFill>
                  <a:srgbClr val="FF0000"/>
                </a:solidFill>
              </a:rPr>
              <a:t>SOC1 è represso in piante 35S::FLC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4"/>
          <p:cNvSpPr>
            <a:spLocks noChangeArrowheads="1"/>
          </p:cNvSpPr>
          <p:nvPr/>
        </p:nvSpPr>
        <p:spPr bwMode="auto">
          <a:xfrm>
            <a:off x="755650" y="979488"/>
            <a:ext cx="730885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it-IT" b="1"/>
              <a:t>SOC1 translocated to nucleus by interaction with AGL24 directly regulates LEAFY.</a:t>
            </a:r>
          </a:p>
          <a:p>
            <a:pPr algn="ctr"/>
            <a:r>
              <a:rPr lang="it-IT" sz="1600" b="1">
                <a:hlinkClick r:id="rId2"/>
              </a:rPr>
              <a:t>Lee J</a:t>
            </a:r>
            <a:r>
              <a:rPr lang="it-IT" sz="1600"/>
              <a:t>, </a:t>
            </a:r>
            <a:r>
              <a:rPr lang="it-IT" sz="1600" b="1">
                <a:hlinkClick r:id="rId3"/>
              </a:rPr>
              <a:t>Oh M</a:t>
            </a:r>
            <a:r>
              <a:rPr lang="it-IT" sz="1600"/>
              <a:t>, </a:t>
            </a:r>
            <a:r>
              <a:rPr lang="it-IT" sz="1600" b="1">
                <a:hlinkClick r:id="rId4"/>
              </a:rPr>
              <a:t>Park H</a:t>
            </a:r>
            <a:r>
              <a:rPr lang="it-IT" sz="1600"/>
              <a:t>, </a:t>
            </a:r>
            <a:r>
              <a:rPr lang="it-IT" sz="1600" b="1">
                <a:hlinkClick r:id="rId5"/>
              </a:rPr>
              <a:t>Lee I</a:t>
            </a:r>
            <a:r>
              <a:rPr lang="it-IT" sz="1600"/>
              <a:t>.</a:t>
            </a:r>
          </a:p>
          <a:p>
            <a:pPr algn="ctr"/>
            <a:endParaRPr lang="it-IT" sz="1600"/>
          </a:p>
          <a:p>
            <a:pPr algn="ctr"/>
            <a:endParaRPr lang="it-IT" sz="1600"/>
          </a:p>
          <a:p>
            <a:pPr algn="ctr"/>
            <a:r>
              <a:rPr lang="it-IT" sz="1600"/>
              <a:t>National Research Laboratory of Plant Developmental Genetics, Department of Biological Sciences, Seoul National University, Seoul, 151-742, Korea.</a:t>
            </a:r>
          </a:p>
          <a:p>
            <a:pPr algn="ctr"/>
            <a:endParaRPr lang="it-IT" sz="1600"/>
          </a:p>
          <a:p>
            <a:pPr algn="ctr"/>
            <a:endParaRPr lang="it-IT" sz="1600"/>
          </a:p>
          <a:p>
            <a:pPr algn="ctr"/>
            <a:endParaRPr lang="it-IT" sz="1600"/>
          </a:p>
          <a:p>
            <a:pPr algn="ctr"/>
            <a:endParaRPr lang="it-IT" sz="1600"/>
          </a:p>
          <a:p>
            <a:r>
              <a:rPr lang="it-IT" b="1">
                <a:solidFill>
                  <a:srgbClr val="FF3300"/>
                </a:solidFill>
              </a:rPr>
              <a:t>Thus, we propose that the heterodimerization of SOC1 and AGL24 is a key mechanism in activating LFY expression.</a:t>
            </a:r>
          </a:p>
          <a:p>
            <a:endParaRPr lang="it-IT" sz="1600">
              <a:solidFill>
                <a:srgbClr val="FF3300"/>
              </a:solidFill>
            </a:endParaRPr>
          </a:p>
          <a:p>
            <a:r>
              <a:rPr lang="it-IT" sz="1600"/>
              <a:t>Plant J. 2008 May 9  [Epub ahead of print]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4" descr="F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908050"/>
            <a:ext cx="7200900" cy="485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71" name="Rectangle 6"/>
          <p:cNvSpPr>
            <a:spLocks noChangeArrowheads="1"/>
          </p:cNvSpPr>
          <p:nvPr/>
        </p:nvSpPr>
        <p:spPr bwMode="auto">
          <a:xfrm>
            <a:off x="3419475" y="3860800"/>
            <a:ext cx="2232025" cy="6477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5172" name="Line 10"/>
          <p:cNvSpPr>
            <a:spLocks noChangeShapeType="1"/>
          </p:cNvSpPr>
          <p:nvPr/>
        </p:nvSpPr>
        <p:spPr bwMode="auto">
          <a:xfrm flipH="1">
            <a:off x="2916238" y="2349500"/>
            <a:ext cx="503237" cy="3587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5173" name="Line 12"/>
          <p:cNvSpPr>
            <a:spLocks noChangeShapeType="1"/>
          </p:cNvSpPr>
          <p:nvPr/>
        </p:nvSpPr>
        <p:spPr bwMode="auto">
          <a:xfrm>
            <a:off x="2987675" y="2276475"/>
            <a:ext cx="431800" cy="5762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5174" name="Line 13"/>
          <p:cNvSpPr>
            <a:spLocks noChangeShapeType="1"/>
          </p:cNvSpPr>
          <p:nvPr/>
        </p:nvSpPr>
        <p:spPr bwMode="auto">
          <a:xfrm>
            <a:off x="4067175" y="3429000"/>
            <a:ext cx="720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5175" name="Text Box 14"/>
          <p:cNvSpPr txBox="1">
            <a:spLocks noChangeArrowheads="1"/>
          </p:cNvSpPr>
          <p:nvPr/>
        </p:nvSpPr>
        <p:spPr bwMode="auto">
          <a:xfrm>
            <a:off x="808038" y="63500"/>
            <a:ext cx="3119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Regolazione di SOC1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4" descr="F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168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195" name="Text Box 5"/>
          <p:cNvSpPr txBox="1">
            <a:spLocks noChangeArrowheads="1"/>
          </p:cNvSpPr>
          <p:nvPr/>
        </p:nvSpPr>
        <p:spPr bwMode="auto">
          <a:xfrm>
            <a:off x="592138" y="207963"/>
            <a:ext cx="7397750" cy="91598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>
                <a:solidFill>
                  <a:srgbClr val="FFFF00"/>
                </a:solidFill>
              </a:rPr>
              <a:t>I geni FPI sono influenzati non soltanto dalle quattro vie regolative</a:t>
            </a:r>
          </a:p>
          <a:p>
            <a:r>
              <a:rPr lang="it-IT" sz="1800" b="1">
                <a:solidFill>
                  <a:srgbClr val="FFFF00"/>
                </a:solidFill>
              </a:rPr>
              <a:t>ma  interagiscono  tra di loro secondo modalità in larga parte</a:t>
            </a:r>
          </a:p>
          <a:p>
            <a:r>
              <a:rPr lang="it-IT" sz="1800" b="1">
                <a:solidFill>
                  <a:srgbClr val="FFFF00"/>
                </a:solidFill>
              </a:rPr>
              <a:t>ancora da scoprire, formando un intricato network regolativo</a:t>
            </a:r>
          </a:p>
        </p:txBody>
      </p:sp>
      <p:sp>
        <p:nvSpPr>
          <p:cNvPr id="136196" name="Line 6"/>
          <p:cNvSpPr>
            <a:spLocks noChangeShapeType="1"/>
          </p:cNvSpPr>
          <p:nvPr/>
        </p:nvSpPr>
        <p:spPr bwMode="auto">
          <a:xfrm flipV="1">
            <a:off x="3276600" y="3141663"/>
            <a:ext cx="1008063" cy="71437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36197" name="Oval 7"/>
          <p:cNvSpPr>
            <a:spLocks noChangeArrowheads="1"/>
          </p:cNvSpPr>
          <p:nvPr/>
        </p:nvSpPr>
        <p:spPr bwMode="auto">
          <a:xfrm>
            <a:off x="3995738" y="2276475"/>
            <a:ext cx="4176712" cy="1943100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36198" name="Line 10"/>
          <p:cNvSpPr>
            <a:spLocks noChangeShapeType="1"/>
          </p:cNvSpPr>
          <p:nvPr/>
        </p:nvSpPr>
        <p:spPr bwMode="auto">
          <a:xfrm flipV="1">
            <a:off x="2771775" y="2060575"/>
            <a:ext cx="360363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6199" name="Line 11"/>
          <p:cNvSpPr>
            <a:spLocks noChangeShapeType="1"/>
          </p:cNvSpPr>
          <p:nvPr/>
        </p:nvSpPr>
        <p:spPr bwMode="auto">
          <a:xfrm>
            <a:off x="2843213" y="1989138"/>
            <a:ext cx="215900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ttangolo 1"/>
          <p:cNvSpPr>
            <a:spLocks noChangeArrowheads="1"/>
          </p:cNvSpPr>
          <p:nvPr/>
        </p:nvSpPr>
        <p:spPr bwMode="auto">
          <a:xfrm>
            <a:off x="428625" y="428625"/>
            <a:ext cx="8001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L’attivazione di  </a:t>
            </a:r>
            <a:r>
              <a:rPr lang="it-IT" b="1" i="1">
                <a:solidFill>
                  <a:srgbClr val="FF0000"/>
                </a:solidFill>
              </a:rPr>
              <a:t>FT</a:t>
            </a:r>
            <a:r>
              <a:rPr lang="it-IT" b="1">
                <a:solidFill>
                  <a:srgbClr val="FF0000"/>
                </a:solidFill>
              </a:rPr>
              <a:t>, </a:t>
            </a:r>
            <a:r>
              <a:rPr lang="it-IT" b="1" i="1">
                <a:solidFill>
                  <a:srgbClr val="FF0000"/>
                </a:solidFill>
              </a:rPr>
              <a:t>SOC1</a:t>
            </a:r>
            <a:r>
              <a:rPr lang="it-IT" b="1">
                <a:solidFill>
                  <a:srgbClr val="FF0000"/>
                </a:solidFill>
              </a:rPr>
              <a:t> e </a:t>
            </a:r>
            <a:r>
              <a:rPr lang="it-IT" b="1" i="1">
                <a:solidFill>
                  <a:srgbClr val="FF0000"/>
                </a:solidFill>
              </a:rPr>
              <a:t>LFY </a:t>
            </a:r>
            <a:r>
              <a:rPr lang="it-IT" b="1">
                <a:solidFill>
                  <a:srgbClr val="FF0000"/>
                </a:solidFill>
              </a:rPr>
              <a:t>determina la fioritura</a:t>
            </a:r>
          </a:p>
          <a:p>
            <a:endParaRPr lang="it-IT" b="1">
              <a:solidFill>
                <a:srgbClr val="FF0000"/>
              </a:solidFill>
            </a:endParaRPr>
          </a:p>
          <a:p>
            <a:r>
              <a:rPr lang="it-IT"/>
              <a:t>L’espressione costitutiva di coppie di tali geni è un potente </a:t>
            </a:r>
          </a:p>
          <a:p>
            <a:r>
              <a:rPr lang="it-IT"/>
              <a:t>induttore della fioritura </a:t>
            </a:r>
          </a:p>
        </p:txBody>
      </p:sp>
      <p:pic>
        <p:nvPicPr>
          <p:cNvPr id="137219" name="Picture 4" descr="vern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1643063"/>
            <a:ext cx="2928938" cy="477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5" descr="fior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214313"/>
            <a:ext cx="3143250" cy="639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CasellaDiTesto 1"/>
          <p:cNvSpPr txBox="1">
            <a:spLocks noChangeArrowheads="1"/>
          </p:cNvSpPr>
          <p:nvPr/>
        </p:nvSpPr>
        <p:spPr bwMode="auto">
          <a:xfrm>
            <a:off x="4786313" y="2928938"/>
            <a:ext cx="1643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FINE</a:t>
            </a:r>
          </a:p>
        </p:txBody>
      </p:sp>
      <p:pic>
        <p:nvPicPr>
          <p:cNvPr id="1392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1143000"/>
            <a:ext cx="2466975" cy="381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2305</Words>
  <Application>Microsoft Office PowerPoint</Application>
  <PresentationFormat>Presentazione su schermo (4:3)</PresentationFormat>
  <Paragraphs>621</Paragraphs>
  <Slides>64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64</vt:i4>
      </vt:variant>
    </vt:vector>
  </HeadingPairs>
  <TitlesOfParts>
    <vt:vector size="65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</cp:revision>
  <dcterms:created xsi:type="dcterms:W3CDTF">2011-01-28T09:23:54Z</dcterms:created>
  <dcterms:modified xsi:type="dcterms:W3CDTF">2011-01-28T09:24:16Z</dcterms:modified>
</cp:coreProperties>
</file>